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351" r:id="rId4"/>
    <p:sldId id="298" r:id="rId5"/>
    <p:sldId id="302" r:id="rId6"/>
    <p:sldId id="306" r:id="rId7"/>
    <p:sldId id="305" r:id="rId8"/>
    <p:sldId id="307" r:id="rId9"/>
    <p:sldId id="308" r:id="rId10"/>
    <p:sldId id="377" r:id="rId11"/>
    <p:sldId id="378" r:id="rId12"/>
    <p:sldId id="311" r:id="rId13"/>
    <p:sldId id="375" r:id="rId14"/>
    <p:sldId id="376" r:id="rId15"/>
    <p:sldId id="309" r:id="rId16"/>
    <p:sldId id="310" r:id="rId17"/>
    <p:sldId id="314" r:id="rId18"/>
    <p:sldId id="315" r:id="rId19"/>
    <p:sldId id="319" r:id="rId20"/>
    <p:sldId id="316" r:id="rId21"/>
    <p:sldId id="318" r:id="rId22"/>
    <p:sldId id="317" r:id="rId23"/>
    <p:sldId id="320" r:id="rId24"/>
    <p:sldId id="321" r:id="rId25"/>
    <p:sldId id="336" r:id="rId26"/>
    <p:sldId id="337" r:id="rId27"/>
    <p:sldId id="338" r:id="rId28"/>
    <p:sldId id="270" r:id="rId29"/>
    <p:sldId id="272" r:id="rId30"/>
    <p:sldId id="273" r:id="rId31"/>
    <p:sldId id="274" r:id="rId32"/>
    <p:sldId id="275" r:id="rId33"/>
    <p:sldId id="276" r:id="rId34"/>
    <p:sldId id="287" r:id="rId35"/>
    <p:sldId id="339" r:id="rId36"/>
    <p:sldId id="342" r:id="rId37"/>
    <p:sldId id="341" r:id="rId38"/>
    <p:sldId id="340" r:id="rId39"/>
    <p:sldId id="343" r:id="rId40"/>
    <p:sldId id="344" r:id="rId41"/>
    <p:sldId id="345" r:id="rId42"/>
    <p:sldId id="34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58"/>
  </p:normalViewPr>
  <p:slideViewPr>
    <p:cSldViewPr snapToGrid="0">
      <p:cViewPr varScale="1">
        <p:scale>
          <a:sx n="104" d="100"/>
          <a:sy n="104" d="100"/>
        </p:scale>
        <p:origin x="232" y="5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3EDCBD-F9D5-42F7-A071-299913A76CB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A3F3CF98-0762-460D-8A6A-F1AD04C03D7F}">
      <dgm:prSet/>
      <dgm:spPr/>
      <dgm:t>
        <a:bodyPr/>
        <a:lstStyle/>
        <a:p>
          <a:r>
            <a:rPr lang="en-US"/>
            <a:t>IS A PARASYMPATHETIC RESPONSE:</a:t>
          </a:r>
        </a:p>
      </dgm:t>
    </dgm:pt>
    <dgm:pt modelId="{B42C5AEA-CBF7-4EB2-B719-446AB8636958}" type="parTrans" cxnId="{57F5AAD1-E166-402A-8CF3-499ED2D63113}">
      <dgm:prSet/>
      <dgm:spPr/>
      <dgm:t>
        <a:bodyPr/>
        <a:lstStyle/>
        <a:p>
          <a:endParaRPr lang="en-US"/>
        </a:p>
      </dgm:t>
    </dgm:pt>
    <dgm:pt modelId="{F78D0609-8838-4118-A09D-49B8290E27EA}" type="sibTrans" cxnId="{57F5AAD1-E166-402A-8CF3-499ED2D63113}">
      <dgm:prSet/>
      <dgm:spPr/>
      <dgm:t>
        <a:bodyPr/>
        <a:lstStyle/>
        <a:p>
          <a:endParaRPr lang="en-US"/>
        </a:p>
      </dgm:t>
    </dgm:pt>
    <dgm:pt modelId="{9382AFF8-748A-4456-A978-F0EDF79BBFC0}">
      <dgm:prSet/>
      <dgm:spPr/>
      <dgm:t>
        <a:bodyPr/>
        <a:lstStyle/>
        <a:p>
          <a:r>
            <a:rPr lang="en-US"/>
            <a:t>SVT</a:t>
          </a:r>
        </a:p>
      </dgm:t>
    </dgm:pt>
    <dgm:pt modelId="{02FFD164-F3D5-4B9B-8E29-1D4BECE2F231}" type="parTrans" cxnId="{BE10EB49-A073-47B3-9DC6-B3C01AE5D44C}">
      <dgm:prSet/>
      <dgm:spPr/>
      <dgm:t>
        <a:bodyPr/>
        <a:lstStyle/>
        <a:p>
          <a:endParaRPr lang="en-US"/>
        </a:p>
      </dgm:t>
    </dgm:pt>
    <dgm:pt modelId="{117171E2-BD78-4667-9A9C-6E05714B607F}" type="sibTrans" cxnId="{BE10EB49-A073-47B3-9DC6-B3C01AE5D44C}">
      <dgm:prSet/>
      <dgm:spPr/>
      <dgm:t>
        <a:bodyPr/>
        <a:lstStyle/>
        <a:p>
          <a:endParaRPr lang="en-US"/>
        </a:p>
      </dgm:t>
    </dgm:pt>
    <dgm:pt modelId="{4ADD84E3-6747-441A-B914-93EEA70589E5}">
      <dgm:prSet/>
      <dgm:spPr/>
      <dgm:t>
        <a:bodyPr/>
        <a:lstStyle/>
        <a:p>
          <a:r>
            <a:rPr lang="en-US"/>
            <a:t>PANIC ATTACKS</a:t>
          </a:r>
        </a:p>
      </dgm:t>
    </dgm:pt>
    <dgm:pt modelId="{81D11086-E697-4C38-AF92-2DD1898D443D}" type="parTrans" cxnId="{8D7E2422-FB19-4540-BFAF-640644D79BD2}">
      <dgm:prSet/>
      <dgm:spPr/>
      <dgm:t>
        <a:bodyPr/>
        <a:lstStyle/>
        <a:p>
          <a:endParaRPr lang="en-US"/>
        </a:p>
      </dgm:t>
    </dgm:pt>
    <dgm:pt modelId="{9C888D7C-CEF2-41FF-BAAB-90087515FCD2}" type="sibTrans" cxnId="{8D7E2422-FB19-4540-BFAF-640644D79BD2}">
      <dgm:prSet/>
      <dgm:spPr/>
      <dgm:t>
        <a:bodyPr/>
        <a:lstStyle/>
        <a:p>
          <a:endParaRPr lang="en-US"/>
        </a:p>
      </dgm:t>
    </dgm:pt>
    <dgm:pt modelId="{0A3D40EB-5271-7040-BBAF-6C6E44DC54CC}" type="pres">
      <dgm:prSet presAssocID="{D03EDCBD-F9D5-42F7-A071-299913A76CB3}" presName="vert0" presStyleCnt="0">
        <dgm:presLayoutVars>
          <dgm:dir/>
          <dgm:animOne val="branch"/>
          <dgm:animLvl val="lvl"/>
        </dgm:presLayoutVars>
      </dgm:prSet>
      <dgm:spPr/>
    </dgm:pt>
    <dgm:pt modelId="{73524DD5-A1F4-AD4A-8A23-2D43C57FBA7C}" type="pres">
      <dgm:prSet presAssocID="{A3F3CF98-0762-460D-8A6A-F1AD04C03D7F}" presName="thickLine" presStyleLbl="alignNode1" presStyleIdx="0" presStyleCnt="3"/>
      <dgm:spPr/>
    </dgm:pt>
    <dgm:pt modelId="{C86007B2-D866-4649-8D85-6FE84B947678}" type="pres">
      <dgm:prSet presAssocID="{A3F3CF98-0762-460D-8A6A-F1AD04C03D7F}" presName="horz1" presStyleCnt="0"/>
      <dgm:spPr/>
    </dgm:pt>
    <dgm:pt modelId="{863E2448-A494-FB4A-AA87-001E433B58A2}" type="pres">
      <dgm:prSet presAssocID="{A3F3CF98-0762-460D-8A6A-F1AD04C03D7F}" presName="tx1" presStyleLbl="revTx" presStyleIdx="0" presStyleCnt="3"/>
      <dgm:spPr/>
    </dgm:pt>
    <dgm:pt modelId="{4F5B392B-64AB-264E-B3B8-BC386F4E56B2}" type="pres">
      <dgm:prSet presAssocID="{A3F3CF98-0762-460D-8A6A-F1AD04C03D7F}" presName="vert1" presStyleCnt="0"/>
      <dgm:spPr/>
    </dgm:pt>
    <dgm:pt modelId="{28A901B6-B430-2A46-8CFD-35E15BB850DB}" type="pres">
      <dgm:prSet presAssocID="{9382AFF8-748A-4456-A978-F0EDF79BBFC0}" presName="thickLine" presStyleLbl="alignNode1" presStyleIdx="1" presStyleCnt="3"/>
      <dgm:spPr/>
    </dgm:pt>
    <dgm:pt modelId="{43AB11C7-5C49-1944-81AC-9261257D496B}" type="pres">
      <dgm:prSet presAssocID="{9382AFF8-748A-4456-A978-F0EDF79BBFC0}" presName="horz1" presStyleCnt="0"/>
      <dgm:spPr/>
    </dgm:pt>
    <dgm:pt modelId="{B330511B-ADE9-774F-81E4-671B23092F3E}" type="pres">
      <dgm:prSet presAssocID="{9382AFF8-748A-4456-A978-F0EDF79BBFC0}" presName="tx1" presStyleLbl="revTx" presStyleIdx="1" presStyleCnt="3"/>
      <dgm:spPr/>
    </dgm:pt>
    <dgm:pt modelId="{FB68A957-0F88-A54E-AE1B-6519728490A0}" type="pres">
      <dgm:prSet presAssocID="{9382AFF8-748A-4456-A978-F0EDF79BBFC0}" presName="vert1" presStyleCnt="0"/>
      <dgm:spPr/>
    </dgm:pt>
    <dgm:pt modelId="{272C5CBF-0F14-3943-BDB4-F775DBE29E2D}" type="pres">
      <dgm:prSet presAssocID="{4ADD84E3-6747-441A-B914-93EEA70589E5}" presName="thickLine" presStyleLbl="alignNode1" presStyleIdx="2" presStyleCnt="3"/>
      <dgm:spPr/>
    </dgm:pt>
    <dgm:pt modelId="{49338198-62E4-6F4E-B395-B50CDD6ED596}" type="pres">
      <dgm:prSet presAssocID="{4ADD84E3-6747-441A-B914-93EEA70589E5}" presName="horz1" presStyleCnt="0"/>
      <dgm:spPr/>
    </dgm:pt>
    <dgm:pt modelId="{1C16BF2C-A6EF-DB49-9674-6104B50B064F}" type="pres">
      <dgm:prSet presAssocID="{4ADD84E3-6747-441A-B914-93EEA70589E5}" presName="tx1" presStyleLbl="revTx" presStyleIdx="2" presStyleCnt="3"/>
      <dgm:spPr/>
    </dgm:pt>
    <dgm:pt modelId="{DCB6803B-EAED-8748-922F-49641C6BA3EF}" type="pres">
      <dgm:prSet presAssocID="{4ADD84E3-6747-441A-B914-93EEA70589E5}" presName="vert1" presStyleCnt="0"/>
      <dgm:spPr/>
    </dgm:pt>
  </dgm:ptLst>
  <dgm:cxnLst>
    <dgm:cxn modelId="{8D7E2422-FB19-4540-BFAF-640644D79BD2}" srcId="{D03EDCBD-F9D5-42F7-A071-299913A76CB3}" destId="{4ADD84E3-6747-441A-B914-93EEA70589E5}" srcOrd="2" destOrd="0" parTransId="{81D11086-E697-4C38-AF92-2DD1898D443D}" sibTransId="{9C888D7C-CEF2-41FF-BAAB-90087515FCD2}"/>
    <dgm:cxn modelId="{7D0AAB38-7253-194B-8FC1-1B483F7EC6B0}" type="presOf" srcId="{9382AFF8-748A-4456-A978-F0EDF79BBFC0}" destId="{B330511B-ADE9-774F-81E4-671B23092F3E}" srcOrd="0" destOrd="0" presId="urn:microsoft.com/office/officeart/2008/layout/LinedList"/>
    <dgm:cxn modelId="{BE10EB49-A073-47B3-9DC6-B3C01AE5D44C}" srcId="{D03EDCBD-F9D5-42F7-A071-299913A76CB3}" destId="{9382AFF8-748A-4456-A978-F0EDF79BBFC0}" srcOrd="1" destOrd="0" parTransId="{02FFD164-F3D5-4B9B-8E29-1D4BECE2F231}" sibTransId="{117171E2-BD78-4667-9A9C-6E05714B607F}"/>
    <dgm:cxn modelId="{2DA533BE-02D2-0E4B-BF46-D028EB544918}" type="presOf" srcId="{A3F3CF98-0762-460D-8A6A-F1AD04C03D7F}" destId="{863E2448-A494-FB4A-AA87-001E433B58A2}" srcOrd="0" destOrd="0" presId="urn:microsoft.com/office/officeart/2008/layout/LinedList"/>
    <dgm:cxn modelId="{57F5AAD1-E166-402A-8CF3-499ED2D63113}" srcId="{D03EDCBD-F9D5-42F7-A071-299913A76CB3}" destId="{A3F3CF98-0762-460D-8A6A-F1AD04C03D7F}" srcOrd="0" destOrd="0" parTransId="{B42C5AEA-CBF7-4EB2-B719-446AB8636958}" sibTransId="{F78D0609-8838-4118-A09D-49B8290E27EA}"/>
    <dgm:cxn modelId="{16AA1BE4-44B3-6E41-92BF-FFEC563C0703}" type="presOf" srcId="{D03EDCBD-F9D5-42F7-A071-299913A76CB3}" destId="{0A3D40EB-5271-7040-BBAF-6C6E44DC54CC}" srcOrd="0" destOrd="0" presId="urn:microsoft.com/office/officeart/2008/layout/LinedList"/>
    <dgm:cxn modelId="{931C5EE9-60A5-C149-B9C5-C499B994F306}" type="presOf" srcId="{4ADD84E3-6747-441A-B914-93EEA70589E5}" destId="{1C16BF2C-A6EF-DB49-9674-6104B50B064F}" srcOrd="0" destOrd="0" presId="urn:microsoft.com/office/officeart/2008/layout/LinedList"/>
    <dgm:cxn modelId="{605257CA-4E00-DC41-8B06-9D1581F48717}" type="presParOf" srcId="{0A3D40EB-5271-7040-BBAF-6C6E44DC54CC}" destId="{73524DD5-A1F4-AD4A-8A23-2D43C57FBA7C}" srcOrd="0" destOrd="0" presId="urn:microsoft.com/office/officeart/2008/layout/LinedList"/>
    <dgm:cxn modelId="{03204FF1-4550-FB4A-A3C8-DB8FB403A91D}" type="presParOf" srcId="{0A3D40EB-5271-7040-BBAF-6C6E44DC54CC}" destId="{C86007B2-D866-4649-8D85-6FE84B947678}" srcOrd="1" destOrd="0" presId="urn:microsoft.com/office/officeart/2008/layout/LinedList"/>
    <dgm:cxn modelId="{20599577-E243-C340-BC77-0DDF8153CA35}" type="presParOf" srcId="{C86007B2-D866-4649-8D85-6FE84B947678}" destId="{863E2448-A494-FB4A-AA87-001E433B58A2}" srcOrd="0" destOrd="0" presId="urn:microsoft.com/office/officeart/2008/layout/LinedList"/>
    <dgm:cxn modelId="{052245A4-CD1B-8048-92B9-0AAF38F0B341}" type="presParOf" srcId="{C86007B2-D866-4649-8D85-6FE84B947678}" destId="{4F5B392B-64AB-264E-B3B8-BC386F4E56B2}" srcOrd="1" destOrd="0" presId="urn:microsoft.com/office/officeart/2008/layout/LinedList"/>
    <dgm:cxn modelId="{45929948-F6DD-2147-ACC1-145056705189}" type="presParOf" srcId="{0A3D40EB-5271-7040-BBAF-6C6E44DC54CC}" destId="{28A901B6-B430-2A46-8CFD-35E15BB850DB}" srcOrd="2" destOrd="0" presId="urn:microsoft.com/office/officeart/2008/layout/LinedList"/>
    <dgm:cxn modelId="{3DA1518E-A267-2648-B7A6-4846DC4127BC}" type="presParOf" srcId="{0A3D40EB-5271-7040-BBAF-6C6E44DC54CC}" destId="{43AB11C7-5C49-1944-81AC-9261257D496B}" srcOrd="3" destOrd="0" presId="urn:microsoft.com/office/officeart/2008/layout/LinedList"/>
    <dgm:cxn modelId="{0100C850-62EB-4948-A256-371431A237CE}" type="presParOf" srcId="{43AB11C7-5C49-1944-81AC-9261257D496B}" destId="{B330511B-ADE9-774F-81E4-671B23092F3E}" srcOrd="0" destOrd="0" presId="urn:microsoft.com/office/officeart/2008/layout/LinedList"/>
    <dgm:cxn modelId="{2289FE1D-D98C-494A-90F5-2F32EBAEF1D3}" type="presParOf" srcId="{43AB11C7-5C49-1944-81AC-9261257D496B}" destId="{FB68A957-0F88-A54E-AE1B-6519728490A0}" srcOrd="1" destOrd="0" presId="urn:microsoft.com/office/officeart/2008/layout/LinedList"/>
    <dgm:cxn modelId="{03F26299-A6A6-EB44-80D7-3DA3ADCB0244}" type="presParOf" srcId="{0A3D40EB-5271-7040-BBAF-6C6E44DC54CC}" destId="{272C5CBF-0F14-3943-BDB4-F775DBE29E2D}" srcOrd="4" destOrd="0" presId="urn:microsoft.com/office/officeart/2008/layout/LinedList"/>
    <dgm:cxn modelId="{F326EA1B-C99E-3546-B2DB-C18E3B387D68}" type="presParOf" srcId="{0A3D40EB-5271-7040-BBAF-6C6E44DC54CC}" destId="{49338198-62E4-6F4E-B395-B50CDD6ED596}" srcOrd="5" destOrd="0" presId="urn:microsoft.com/office/officeart/2008/layout/LinedList"/>
    <dgm:cxn modelId="{CAB62AEB-BED4-3847-9592-0E5619C36DDC}" type="presParOf" srcId="{49338198-62E4-6F4E-B395-B50CDD6ED596}" destId="{1C16BF2C-A6EF-DB49-9674-6104B50B064F}" srcOrd="0" destOrd="0" presId="urn:microsoft.com/office/officeart/2008/layout/LinedList"/>
    <dgm:cxn modelId="{31C0A688-FF7A-E14A-9004-F338E2114F58}" type="presParOf" srcId="{49338198-62E4-6F4E-B395-B50CDD6ED596}" destId="{DCB6803B-EAED-8748-922F-49641C6BA3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24DD5-A1F4-AD4A-8A23-2D43C57FBA7C}">
      <dsp:nvSpPr>
        <dsp:cNvPr id="0" name=""/>
        <dsp:cNvSpPr/>
      </dsp:nvSpPr>
      <dsp:spPr>
        <a:xfrm>
          <a:off x="0" y="2700"/>
          <a:ext cx="629171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3E2448-A494-FB4A-AA87-001E433B58A2}">
      <dsp:nvSpPr>
        <dsp:cNvPr id="0" name=""/>
        <dsp:cNvSpPr/>
      </dsp:nvSpPr>
      <dsp:spPr>
        <a:xfrm>
          <a:off x="0" y="2700"/>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50" tIns="171450" rIns="171450" bIns="171450" numCol="1" spcCol="1270" anchor="t" anchorCtr="0">
          <a:noAutofit/>
        </a:bodyPr>
        <a:lstStyle/>
        <a:p>
          <a:pPr marL="0" lvl="0" indent="0" algn="l" defTabSz="2000250">
            <a:lnSpc>
              <a:spcPct val="90000"/>
            </a:lnSpc>
            <a:spcBef>
              <a:spcPct val="0"/>
            </a:spcBef>
            <a:spcAft>
              <a:spcPct val="35000"/>
            </a:spcAft>
            <a:buNone/>
          </a:pPr>
          <a:r>
            <a:rPr lang="en-US" sz="4500" kern="1200"/>
            <a:t>IS A PARASYMPATHETIC RESPONSE:</a:t>
          </a:r>
        </a:p>
      </dsp:txBody>
      <dsp:txXfrm>
        <a:off x="0" y="2700"/>
        <a:ext cx="6291714" cy="1841777"/>
      </dsp:txXfrm>
    </dsp:sp>
    <dsp:sp modelId="{28A901B6-B430-2A46-8CFD-35E15BB850DB}">
      <dsp:nvSpPr>
        <dsp:cNvPr id="0" name=""/>
        <dsp:cNvSpPr/>
      </dsp:nvSpPr>
      <dsp:spPr>
        <a:xfrm>
          <a:off x="0" y="1844478"/>
          <a:ext cx="6291714"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30511B-ADE9-774F-81E4-671B23092F3E}">
      <dsp:nvSpPr>
        <dsp:cNvPr id="0" name=""/>
        <dsp:cNvSpPr/>
      </dsp:nvSpPr>
      <dsp:spPr>
        <a:xfrm>
          <a:off x="0" y="1844478"/>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50" tIns="171450" rIns="171450" bIns="171450" numCol="1" spcCol="1270" anchor="t" anchorCtr="0">
          <a:noAutofit/>
        </a:bodyPr>
        <a:lstStyle/>
        <a:p>
          <a:pPr marL="0" lvl="0" indent="0" algn="l" defTabSz="2000250">
            <a:lnSpc>
              <a:spcPct val="90000"/>
            </a:lnSpc>
            <a:spcBef>
              <a:spcPct val="0"/>
            </a:spcBef>
            <a:spcAft>
              <a:spcPct val="35000"/>
            </a:spcAft>
            <a:buNone/>
          </a:pPr>
          <a:r>
            <a:rPr lang="en-US" sz="4500" kern="1200"/>
            <a:t>SVT</a:t>
          </a:r>
        </a:p>
      </dsp:txBody>
      <dsp:txXfrm>
        <a:off x="0" y="1844478"/>
        <a:ext cx="6291714" cy="1841777"/>
      </dsp:txXfrm>
    </dsp:sp>
    <dsp:sp modelId="{272C5CBF-0F14-3943-BDB4-F775DBE29E2D}">
      <dsp:nvSpPr>
        <dsp:cNvPr id="0" name=""/>
        <dsp:cNvSpPr/>
      </dsp:nvSpPr>
      <dsp:spPr>
        <a:xfrm>
          <a:off x="0" y="3686256"/>
          <a:ext cx="6291714"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16BF2C-A6EF-DB49-9674-6104B50B064F}">
      <dsp:nvSpPr>
        <dsp:cNvPr id="0" name=""/>
        <dsp:cNvSpPr/>
      </dsp:nvSpPr>
      <dsp:spPr>
        <a:xfrm>
          <a:off x="0" y="3686256"/>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50" tIns="171450" rIns="171450" bIns="171450" numCol="1" spcCol="1270" anchor="t" anchorCtr="0">
          <a:noAutofit/>
        </a:bodyPr>
        <a:lstStyle/>
        <a:p>
          <a:pPr marL="0" lvl="0" indent="0" algn="l" defTabSz="2000250">
            <a:lnSpc>
              <a:spcPct val="90000"/>
            </a:lnSpc>
            <a:spcBef>
              <a:spcPct val="0"/>
            </a:spcBef>
            <a:spcAft>
              <a:spcPct val="35000"/>
            </a:spcAft>
            <a:buNone/>
          </a:pPr>
          <a:r>
            <a:rPr lang="en-US" sz="4500" kern="1200"/>
            <a:t>PANIC ATTACKS</a:t>
          </a:r>
        </a:p>
      </dsp:txBody>
      <dsp:txXfrm>
        <a:off x="0" y="3686256"/>
        <a:ext cx="6291714" cy="184177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274AB-9322-937A-03F4-CE318F240B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04AA01D-6684-6C69-C782-223829C606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2DF34B6-5053-D120-2A63-78C48EE55D07}"/>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18AC667B-4457-7810-CB38-B4ADDD034F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705FB8-4855-BE98-769A-549F4D467E2A}"/>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1402307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A3EF7-816A-CF28-37E4-EA48982D6A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BFFF7C-CDF3-E7F9-C2DF-D997D1E79E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4FA22F-925D-CCE3-289A-1870A5140E5C}"/>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645203EA-1192-B2DC-9F38-93E4A27F55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FB6689-93BF-581C-6F87-6B4A8297930B}"/>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2610621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662CF-99CC-B112-784F-407B7AB4B4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36C6BBE-C5BD-0608-CD7B-5D426B48FD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316888-0028-9980-BCC3-32894C71561F}"/>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70C31C06-F64E-F753-005C-39CC20BDB0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2E8A12-6DA1-A70F-2A89-442D4EAF159E}"/>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20482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0D8A9-9279-7AC1-61BD-904F217D96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58E52D-5068-F98E-1E3B-B2477A9FEB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24BCFAD-00AB-829C-C041-DE52FC8D4C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022166-CFE9-3976-8015-A7CC9F638B20}"/>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6" name="Footer Placeholder 5">
            <a:extLst>
              <a:ext uri="{FF2B5EF4-FFF2-40B4-BE49-F238E27FC236}">
                <a16:creationId xmlns:a16="http://schemas.microsoft.com/office/drawing/2014/main" id="{1D5CD514-8AF0-7972-19A5-1FCA4FBB38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A69B48-B7CE-7248-4734-C684FEDD1208}"/>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1995211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00E17-FC03-E91D-083B-8A940E381D6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0951446-9DD1-0FF1-A9C0-83318C11BE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536628-F145-091D-B647-7F60FEC48A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B867A42-AA86-80CB-66AC-CB2B3D82E7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A5CF79-9D3E-894D-A420-5A6043288D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7B77836-8995-1435-6A00-1E879D9674EC}"/>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8" name="Footer Placeholder 7">
            <a:extLst>
              <a:ext uri="{FF2B5EF4-FFF2-40B4-BE49-F238E27FC236}">
                <a16:creationId xmlns:a16="http://schemas.microsoft.com/office/drawing/2014/main" id="{CD2D4F25-8B60-ABD0-1111-75656082D6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BAF3579-298B-7ACA-C0DD-DB83059D5829}"/>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200759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910BA-7754-357E-1BA0-BA271C599EF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59145B-1AEA-C121-17E4-3525BCC9308E}"/>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4" name="Footer Placeholder 3">
            <a:extLst>
              <a:ext uri="{FF2B5EF4-FFF2-40B4-BE49-F238E27FC236}">
                <a16:creationId xmlns:a16="http://schemas.microsoft.com/office/drawing/2014/main" id="{51DC474B-48E9-51B8-8319-16FD7EC06B3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C1D7E47-2766-68B7-8285-4B0481DC4B34}"/>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4265051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D9872-1246-1876-F528-9FED26C4EBE9}"/>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3" name="Footer Placeholder 2">
            <a:extLst>
              <a:ext uri="{FF2B5EF4-FFF2-40B4-BE49-F238E27FC236}">
                <a16:creationId xmlns:a16="http://schemas.microsoft.com/office/drawing/2014/main" id="{139702AF-6CB4-3305-E6B1-D166F049F4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DE3E356-83E0-9993-2F4F-14CD75F67FFE}"/>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876515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96FD9-A7D7-074B-E475-56BD16CED3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8026273-1926-1B59-BE43-5FEB38635D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F931651-7416-202F-30CD-B0704BB038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E0AF8F-1C49-42EE-DDE3-629B1890B43F}"/>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6" name="Footer Placeholder 5">
            <a:extLst>
              <a:ext uri="{FF2B5EF4-FFF2-40B4-BE49-F238E27FC236}">
                <a16:creationId xmlns:a16="http://schemas.microsoft.com/office/drawing/2014/main" id="{10289386-B79E-D477-5843-909C0EDF7C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226F6E-9984-4CCF-5DAA-AA93C594AA84}"/>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1077452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93318-C89C-99AB-4322-A1E91398DC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201C213-100C-D092-8325-DC6AFE967C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CD063F0-3B84-F6B8-83BE-051E5B0C60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0ED3A8-29EF-87A6-FA5D-AA5832D17A93}"/>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6" name="Footer Placeholder 5">
            <a:extLst>
              <a:ext uri="{FF2B5EF4-FFF2-40B4-BE49-F238E27FC236}">
                <a16:creationId xmlns:a16="http://schemas.microsoft.com/office/drawing/2014/main" id="{07E64C97-D26E-7C88-E890-1EB24C4B45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76C60C-07A4-89EC-C92B-38E8B46D97C0}"/>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296391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B1A96-EADF-5609-D489-D809B4DE56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7C0CD0B-5161-34AA-98C5-7F58C04011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604BB7-F371-7FD3-90F6-2656CBA27F1C}"/>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6865851F-C080-3F74-833F-D65DB3618D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B2CDE1-58CD-9F92-EA90-CBD25842FB1B}"/>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1019255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73285C-C0EA-E2F1-B880-8562A071108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113995-B5A0-442E-34B8-B84E9D380C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9831B5-45C4-E571-A891-516D05358BEB}"/>
              </a:ext>
            </a:extLst>
          </p:cNvPr>
          <p:cNvSpPr>
            <a:spLocks noGrp="1"/>
          </p:cNvSpPr>
          <p:nvPr>
            <p:ph type="dt" sz="half" idx="10"/>
          </p:nvPr>
        </p:nvSpPr>
        <p:spPr/>
        <p:txBody>
          <a:body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4DE0B47B-CF65-CE55-ED14-7AC4B401FD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897876-8E76-7F7F-31CA-78186E67FF73}"/>
              </a:ext>
            </a:extLst>
          </p:cNvPr>
          <p:cNvSpPr>
            <a:spLocks noGrp="1"/>
          </p:cNvSpPr>
          <p:nvPr>
            <p:ph type="sldNum" sz="quarter" idx="12"/>
          </p:nvPr>
        </p:nvSpPr>
        <p:spPr/>
        <p:txBody>
          <a:bodyPr/>
          <a:lstStyle/>
          <a:p>
            <a:fld id="{74E3D578-132A-5E49-8D72-DCDAA230E5D7}" type="slidenum">
              <a:rPr lang="en-US" smtClean="0"/>
              <a:t>‹#›</a:t>
            </a:fld>
            <a:endParaRPr lang="en-US"/>
          </a:p>
        </p:txBody>
      </p:sp>
    </p:spTree>
    <p:extLst>
      <p:ext uri="{BB962C8B-B14F-4D97-AF65-F5344CB8AC3E}">
        <p14:creationId xmlns:p14="http://schemas.microsoft.com/office/powerpoint/2010/main" val="1199856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500EAF-7BD9-1BC5-D44E-61448C4EB5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9C3146E-942F-8318-21E5-EC49A9DCA8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E62E94-8D94-C3DA-E046-0D07637261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F7EAEC2-B9AD-6747-A81B-EF5B5878DE9E}" type="datetimeFigureOut">
              <a:rPr lang="en-US" smtClean="0"/>
              <a:t>6/27/26</a:t>
            </a:fld>
            <a:endParaRPr lang="en-US"/>
          </a:p>
        </p:txBody>
      </p:sp>
      <p:sp>
        <p:nvSpPr>
          <p:cNvPr id="5" name="Footer Placeholder 4">
            <a:extLst>
              <a:ext uri="{FF2B5EF4-FFF2-40B4-BE49-F238E27FC236}">
                <a16:creationId xmlns:a16="http://schemas.microsoft.com/office/drawing/2014/main" id="{26AD2BD9-2B93-84C9-916F-E2480733C9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BAE73D0-4B34-2177-55CB-9C68C7241C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4E3D578-132A-5E49-8D72-DCDAA230E5D7}" type="slidenum">
              <a:rPr lang="en-US" smtClean="0"/>
              <a:t>‹#›</a:t>
            </a:fld>
            <a:endParaRPr lang="en-US"/>
          </a:p>
        </p:txBody>
      </p:sp>
    </p:spTree>
    <p:extLst>
      <p:ext uri="{BB962C8B-B14F-4D97-AF65-F5344CB8AC3E}">
        <p14:creationId xmlns:p14="http://schemas.microsoft.com/office/powerpoint/2010/main" val="1452816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ncbi.nlm.nih.gov/books/NBK430833/"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facebook.com/CBSMornings/videos/many-states-do-not-require-lifesaving-protocol-for-heat-illness/3512675392357708/" TargetMode="External"/><Relationship Id="rId2" Type="http://schemas.openxmlformats.org/officeDocument/2006/relationships/hyperlink" Target="https://naemsp.org/2022-7-13-article-bites-41-consensus-statement-prehospital-care-of-exertional-heat-stroke/"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thesportsinstitute.com/cold-water-baths-for-heat-stroke-every-minute-counts/" TargetMode="External"/><Relationship Id="rId2" Type="http://schemas.openxmlformats.org/officeDocument/2006/relationships/hyperlink" Target="https://www.ems1.com/heat-related-illness/articles/feel-the-heat-managing-exertional-heat-stroke-4sOBidEFVXyajamp/" TargetMode="External"/><Relationship Id="rId1" Type="http://schemas.openxmlformats.org/officeDocument/2006/relationships/slideLayout" Target="../slideLayouts/slideLayout2.xml"/><Relationship Id="rId4" Type="http://schemas.openxmlformats.org/officeDocument/2006/relationships/hyperlink" Target="https://koreystringer.institute.uconn.edu/heat-stroke/"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naemsp.org/2022-7-13-article-bites-41-consensus-statement-prehospital-care-of-exertional-heat-stroke/" TargetMode="External"/><Relationship Id="rId2" Type="http://schemas.openxmlformats.org/officeDocument/2006/relationships/hyperlink" Target="https://koreystringer.institute.uconn.edu/heat-strok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s://www.uptodate.com/contents/exercise-associated-hyponatremia/abstract/12" TargetMode="External"/><Relationship Id="rId3" Type="http://schemas.openxmlformats.org/officeDocument/2006/relationships/hyperlink" Target="https://www.uptodate.com/contents/exercise-associated-hyponatremia/abstract/6" TargetMode="External"/><Relationship Id="rId7" Type="http://schemas.openxmlformats.org/officeDocument/2006/relationships/hyperlink" Target="https://www.uptodate.com/contents/exercise-associated-hyponatremia/abstract/11" TargetMode="External"/><Relationship Id="rId2" Type="http://schemas.openxmlformats.org/officeDocument/2006/relationships/hyperlink" Target="https://www.uptodate.com/contents/exercise-associated-hyponatremia/abstract/1-5" TargetMode="External"/><Relationship Id="rId1" Type="http://schemas.openxmlformats.org/officeDocument/2006/relationships/slideLayout" Target="../slideLayouts/slideLayout2.xml"/><Relationship Id="rId6" Type="http://schemas.openxmlformats.org/officeDocument/2006/relationships/hyperlink" Target="https://www.uptodate.com/contents/exercise-associated-hyponatremia/abstract/10" TargetMode="External"/><Relationship Id="rId5" Type="http://schemas.openxmlformats.org/officeDocument/2006/relationships/hyperlink" Target="https://www.uptodate.com/contents/exercise-associated-hyponatremia/abstract/9" TargetMode="External"/><Relationship Id="rId4" Type="http://schemas.openxmlformats.org/officeDocument/2006/relationships/hyperlink" Target="https://www.uptodate.com/contents/exercise-associated-hyponatremia/abstract/7,8"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2AD1AA-C1BB-E34C-4783-2FCC4379DB23}"/>
              </a:ext>
            </a:extLst>
          </p:cNvPr>
          <p:cNvSpPr>
            <a:spLocks noGrp="1"/>
          </p:cNvSpPr>
          <p:nvPr>
            <p:ph type="ctrTitle"/>
          </p:nvPr>
        </p:nvSpPr>
        <p:spPr>
          <a:xfrm>
            <a:off x="1386865" y="818984"/>
            <a:ext cx="6596245" cy="3268520"/>
          </a:xfrm>
        </p:spPr>
        <p:txBody>
          <a:bodyPr>
            <a:normAutofit/>
          </a:bodyPr>
          <a:lstStyle/>
          <a:p>
            <a:pPr algn="r"/>
            <a:r>
              <a:rPr lang="en-US" sz="4800">
                <a:solidFill>
                  <a:srgbClr val="FFFFFF"/>
                </a:solidFill>
              </a:rPr>
              <a:t>DISPATCH TO DISCHARGE</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964A25F-919C-51A6-1FC7-39FCA48A033D}"/>
              </a:ext>
            </a:extLst>
          </p:cNvPr>
          <p:cNvSpPr>
            <a:spLocks noGrp="1"/>
          </p:cNvSpPr>
          <p:nvPr>
            <p:ph type="subTitle" idx="1"/>
          </p:nvPr>
        </p:nvSpPr>
        <p:spPr>
          <a:xfrm>
            <a:off x="1931874" y="4797188"/>
            <a:ext cx="6051236" cy="1241828"/>
          </a:xfrm>
        </p:spPr>
        <p:txBody>
          <a:bodyPr>
            <a:normAutofit/>
          </a:bodyPr>
          <a:lstStyle/>
          <a:p>
            <a:pPr algn="r"/>
            <a:r>
              <a:rPr lang="en-US">
                <a:solidFill>
                  <a:srgbClr val="FFFFFF"/>
                </a:solidFill>
              </a:rPr>
              <a:t>JUNE 25, 2026</a:t>
            </a: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1160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00A28DC-FB06-4D2E-745B-91B8019381DD}"/>
              </a:ext>
            </a:extLst>
          </p:cNvPr>
          <p:cNvSpPr>
            <a:spLocks noGrp="1"/>
          </p:cNvSpPr>
          <p:nvPr>
            <p:ph type="title"/>
          </p:nvPr>
        </p:nvSpPr>
        <p:spPr>
          <a:xfrm>
            <a:off x="965201" y="1036674"/>
            <a:ext cx="3689096" cy="3514364"/>
          </a:xfrm>
        </p:spPr>
        <p:txBody>
          <a:bodyPr vert="horz" lIns="91440" tIns="45720" rIns="91440" bIns="45720" rtlCol="0" anchor="b">
            <a:normAutofit/>
          </a:bodyPr>
          <a:lstStyle/>
          <a:p>
            <a:pPr algn="r"/>
            <a:r>
              <a:rPr lang="en-US" sz="5000" kern="1200">
                <a:solidFill>
                  <a:schemeClr val="tx1"/>
                </a:solidFill>
                <a:latin typeface="+mj-lt"/>
                <a:ea typeface="+mj-ea"/>
                <a:cs typeface="+mj-cs"/>
              </a:rPr>
              <a:t>DROWNING</a:t>
            </a:r>
          </a:p>
        </p:txBody>
      </p:sp>
      <p:sp>
        <p:nvSpPr>
          <p:cNvPr id="5" name="Text Placeholder 4">
            <a:extLst>
              <a:ext uri="{FF2B5EF4-FFF2-40B4-BE49-F238E27FC236}">
                <a16:creationId xmlns:a16="http://schemas.microsoft.com/office/drawing/2014/main" id="{092A072C-4471-EBF3-CC57-60765AC63775}"/>
              </a:ext>
            </a:extLst>
          </p:cNvPr>
          <p:cNvSpPr>
            <a:spLocks noGrp="1"/>
          </p:cNvSpPr>
          <p:nvPr>
            <p:ph type="body" idx="1"/>
          </p:nvPr>
        </p:nvSpPr>
        <p:spPr>
          <a:xfrm>
            <a:off x="965202" y="4582814"/>
            <a:ext cx="3689094" cy="1312657"/>
          </a:xfrm>
        </p:spPr>
        <p:txBody>
          <a:bodyPr vert="horz" lIns="91440" tIns="45720" rIns="91440" bIns="45720" rtlCol="0" anchor="t">
            <a:normAutofit/>
          </a:bodyPr>
          <a:lstStyle/>
          <a:p>
            <a:pPr algn="r"/>
            <a:endParaRPr lang="en-US" sz="2000" kern="1200" dirty="0">
              <a:solidFill>
                <a:schemeClr val="tx1"/>
              </a:solidFill>
              <a:latin typeface="+mn-lt"/>
              <a:ea typeface="+mn-ea"/>
              <a:cs typeface="+mn-cs"/>
            </a:endParaRPr>
          </a:p>
        </p:txBody>
      </p:sp>
      <p:pic>
        <p:nvPicPr>
          <p:cNvPr id="2" name="Picture 1">
            <a:extLst>
              <a:ext uri="{FF2B5EF4-FFF2-40B4-BE49-F238E27FC236}">
                <a16:creationId xmlns:a16="http://schemas.microsoft.com/office/drawing/2014/main" id="{12B7344B-5EE8-2FC4-DBC1-A5D7F1960D69}"/>
              </a:ext>
            </a:extLst>
          </p:cNvPr>
          <p:cNvPicPr>
            <a:picLocks noChangeAspect="1"/>
          </p:cNvPicPr>
          <p:nvPr/>
        </p:nvPicPr>
        <p:blipFill>
          <a:blip r:embed="rId2"/>
          <a:stretch>
            <a:fillRect/>
          </a:stretch>
        </p:blipFill>
        <p:spPr>
          <a:xfrm>
            <a:off x="5342862" y="1541573"/>
            <a:ext cx="4811872" cy="3207914"/>
          </a:xfrm>
          <a:prstGeom prst="rect">
            <a:avLst/>
          </a:prstGeom>
        </p:spPr>
      </p:pic>
    </p:spTree>
    <p:extLst>
      <p:ext uri="{BB962C8B-B14F-4D97-AF65-F5344CB8AC3E}">
        <p14:creationId xmlns:p14="http://schemas.microsoft.com/office/powerpoint/2010/main" val="216989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3E30A-EEE7-3871-A4CC-953458868BFD}"/>
              </a:ext>
            </a:extLst>
          </p:cNvPr>
          <p:cNvSpPr>
            <a:spLocks noGrp="1"/>
          </p:cNvSpPr>
          <p:nvPr>
            <p:ph type="title"/>
          </p:nvPr>
        </p:nvSpPr>
        <p:spPr/>
        <p:txBody>
          <a:bodyPr/>
          <a:lstStyle/>
          <a:p>
            <a:r>
              <a:rPr lang="en-US" dirty="0"/>
              <a:t>FIRE REPORT</a:t>
            </a:r>
          </a:p>
        </p:txBody>
      </p:sp>
      <p:pic>
        <p:nvPicPr>
          <p:cNvPr id="5" name="Content Placeholder 4">
            <a:extLst>
              <a:ext uri="{FF2B5EF4-FFF2-40B4-BE49-F238E27FC236}">
                <a16:creationId xmlns:a16="http://schemas.microsoft.com/office/drawing/2014/main" id="{1F834249-DB07-BEDF-15C7-FECD8FA3A918}"/>
              </a:ext>
            </a:extLst>
          </p:cNvPr>
          <p:cNvPicPr>
            <a:picLocks noGrp="1" noChangeAspect="1"/>
          </p:cNvPicPr>
          <p:nvPr>
            <p:ph idx="1"/>
          </p:nvPr>
        </p:nvPicPr>
        <p:blipFill>
          <a:blip r:embed="rId2"/>
          <a:srcRect l="10586" t="53390" r="12103" b="17347"/>
          <a:stretch>
            <a:fillRect/>
          </a:stretch>
        </p:blipFill>
        <p:spPr>
          <a:xfrm>
            <a:off x="378822" y="1371600"/>
            <a:ext cx="11200122" cy="5486400"/>
          </a:xfrm>
          <a:prstGeom prst="rect">
            <a:avLst/>
          </a:prstGeom>
        </p:spPr>
      </p:pic>
    </p:spTree>
    <p:extLst>
      <p:ext uri="{BB962C8B-B14F-4D97-AF65-F5344CB8AC3E}">
        <p14:creationId xmlns:p14="http://schemas.microsoft.com/office/powerpoint/2010/main" val="587643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926B3A-2482-55AE-5033-A1E66C676464}"/>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CANTON FD</a:t>
            </a:r>
          </a:p>
        </p:txBody>
      </p:sp>
      <p:sp>
        <p:nvSpPr>
          <p:cNvPr id="3" name="Content Placeholder 2">
            <a:extLst>
              <a:ext uri="{FF2B5EF4-FFF2-40B4-BE49-F238E27FC236}">
                <a16:creationId xmlns:a16="http://schemas.microsoft.com/office/drawing/2014/main" id="{ED262D25-7EF8-EE8F-85C3-CE77B8B80E6C}"/>
              </a:ext>
            </a:extLst>
          </p:cNvPr>
          <p:cNvSpPr>
            <a:spLocks noGrp="1"/>
          </p:cNvSpPr>
          <p:nvPr>
            <p:ph idx="1"/>
          </p:nvPr>
        </p:nvSpPr>
        <p:spPr>
          <a:xfrm>
            <a:off x="459351" y="1729946"/>
            <a:ext cx="11131288" cy="5011096"/>
          </a:xfrm>
        </p:spPr>
        <p:txBody>
          <a:bodyPr anchor="ctr">
            <a:normAutofit/>
          </a:bodyPr>
          <a:lstStyle/>
          <a:p>
            <a:pPr marL="0" indent="0">
              <a:buNone/>
            </a:pPr>
            <a:r>
              <a:rPr lang="en-US" sz="2000" dirty="0"/>
              <a:t>CA3 dispatched mutual aid to the town of Stoughton A/A to stage for possible drowning victim. Pt was 20 y/o M that had reportedly drowned after capsizing.</a:t>
            </a:r>
          </a:p>
          <a:p>
            <a:pPr marL="0" indent="0">
              <a:buNone/>
            </a:pPr>
            <a:r>
              <a:rPr lang="en-US" sz="2000" dirty="0"/>
              <a:t>Bystanders reported estimated submersion time of approximately 2 hours.</a:t>
            </a:r>
          </a:p>
          <a:p>
            <a:pPr marL="0" indent="0">
              <a:buNone/>
            </a:pPr>
            <a:r>
              <a:rPr lang="en-US" sz="2000" dirty="0"/>
              <a:t>Approximately 20 minutes into staging operations, drowning victim was located, extricated from the water, and transferred to CA3 stretcher via backboard. Upon removal from the water, pt was found unresponsive, apneic, and pulseless. CPR initiated with high-quality compressions, OPA placement and BVM ventilations.</a:t>
            </a:r>
          </a:p>
          <a:p>
            <a:pPr marL="0" indent="0">
              <a:buNone/>
            </a:pPr>
            <a:r>
              <a:rPr lang="en-US" sz="2000" dirty="0"/>
              <a:t>Pt placed on cardiac monitor and defibrillator pads applied. Pulse/ Rhythm check revealed pt to be in asystole. CPR resumed via Lucas device. ACLS measures initiated. IO access obtained in the right proximal tibia. 1mg of 1:10,000 Epinephrine administration given every 3-5 minutes throughout to a total of 6 Epinephrine.</a:t>
            </a:r>
          </a:p>
          <a:p>
            <a:pPr marL="0" indent="0">
              <a:buNone/>
            </a:pPr>
            <a:r>
              <a:rPr lang="en-US" sz="2000" dirty="0"/>
              <a:t>Suction assisted ETI attempted via Mac 3 with visualization of cords but unsuccessful tube placement due to anterior airway and significant presence of fluid. Airway secured with I-gel SGA 4 confirmed by bilateral chest rise/fall, positive lung sounds, and negative epigastric sounds. ETCO2 reading failure due to equipment malfunction.</a:t>
            </a:r>
          </a:p>
          <a:p>
            <a:pPr marL="0" indent="0">
              <a:buNone/>
            </a:pPr>
            <a:endParaRPr lang="en-US" sz="2000" dirty="0"/>
          </a:p>
        </p:txBody>
      </p:sp>
    </p:spTree>
    <p:extLst>
      <p:ext uri="{BB962C8B-B14F-4D97-AF65-F5344CB8AC3E}">
        <p14:creationId xmlns:p14="http://schemas.microsoft.com/office/powerpoint/2010/main" val="4283962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4DD352-659C-D815-4D25-2EA85F93359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FE3D8A-A1EA-49F5-8A69-F7784F8678C9}"/>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CANTON FD</a:t>
            </a:r>
          </a:p>
        </p:txBody>
      </p:sp>
      <p:sp>
        <p:nvSpPr>
          <p:cNvPr id="3" name="Content Placeholder 2">
            <a:extLst>
              <a:ext uri="{FF2B5EF4-FFF2-40B4-BE49-F238E27FC236}">
                <a16:creationId xmlns:a16="http://schemas.microsoft.com/office/drawing/2014/main" id="{3EBDF3D7-475E-33C1-7B94-565F82819AB1}"/>
              </a:ext>
            </a:extLst>
          </p:cNvPr>
          <p:cNvSpPr>
            <a:spLocks noGrp="1"/>
          </p:cNvSpPr>
          <p:nvPr>
            <p:ph idx="1"/>
          </p:nvPr>
        </p:nvSpPr>
        <p:spPr>
          <a:xfrm>
            <a:off x="1371599" y="2318197"/>
            <a:ext cx="9724031" cy="3683358"/>
          </a:xfrm>
        </p:spPr>
        <p:txBody>
          <a:bodyPr anchor="ctr">
            <a:normAutofit/>
          </a:bodyPr>
          <a:lstStyle/>
          <a:p>
            <a:pPr marL="0" indent="0">
              <a:buNone/>
            </a:pPr>
            <a:r>
              <a:rPr lang="en-US" sz="2000" dirty="0"/>
              <a:t>After approximately 15 minutes of on scene resuscitation, transport initiated to BMC-South with 3 Stoughton FF detailed to ambulance. Pt remained </a:t>
            </a:r>
            <a:r>
              <a:rPr lang="en-US" sz="2000" dirty="0" err="1"/>
              <a:t>Asystolic</a:t>
            </a:r>
            <a:r>
              <a:rPr lang="en-US" sz="2000" dirty="0"/>
              <a:t> with</a:t>
            </a:r>
          </a:p>
          <a:p>
            <a:pPr marL="0" indent="0">
              <a:buNone/>
            </a:pPr>
            <a:r>
              <a:rPr lang="en-US" sz="2000" dirty="0"/>
              <a:t>ACLS measures taken throughout. No change or improvement in pt condition. BMC-South notified of incoming priority 1 pt via CMED.</a:t>
            </a:r>
          </a:p>
          <a:p>
            <a:pPr marL="0" indent="0">
              <a:buNone/>
            </a:pPr>
            <a:r>
              <a:rPr lang="en-US" sz="2000" dirty="0"/>
              <a:t>Upon arrival at ED, patient transferred to hospital bed and verbal report given to MD and RN staff. Cardiac monitor pads and ventilatory support switched to ED staff equipment before care transferred without incident. Crew unable to obtain MD signature due to tablet failure.</a:t>
            </a:r>
          </a:p>
          <a:p>
            <a:pPr marL="0" indent="0">
              <a:buNone/>
            </a:pPr>
            <a:r>
              <a:rPr lang="en-US" sz="2000" dirty="0"/>
              <a:t>CA3 clear, report times estimated.</a:t>
            </a:r>
          </a:p>
          <a:p>
            <a:pPr marL="0" indent="0">
              <a:buNone/>
            </a:pPr>
            <a:endParaRPr lang="en-US" sz="2000" dirty="0"/>
          </a:p>
        </p:txBody>
      </p:sp>
    </p:spTree>
    <p:extLst>
      <p:ext uri="{BB962C8B-B14F-4D97-AF65-F5344CB8AC3E}">
        <p14:creationId xmlns:p14="http://schemas.microsoft.com/office/powerpoint/2010/main" val="23350274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256043-9150-2A3E-123B-FD4919830F8C}"/>
              </a:ext>
            </a:extLst>
          </p:cNvPr>
          <p:cNvSpPr>
            <a:spLocks noGrp="1"/>
          </p:cNvSpPr>
          <p:nvPr>
            <p:ph type="title"/>
          </p:nvPr>
        </p:nvSpPr>
        <p:spPr>
          <a:xfrm>
            <a:off x="1136397" y="502021"/>
            <a:ext cx="4959603" cy="1642969"/>
          </a:xfrm>
        </p:spPr>
        <p:txBody>
          <a:bodyPr vert="horz" lIns="91440" tIns="45720" rIns="91440" bIns="45720" rtlCol="0" anchor="b">
            <a:normAutofit/>
          </a:bodyPr>
          <a:lstStyle/>
          <a:p>
            <a:r>
              <a:rPr lang="en-US" sz="4000" kern="1200">
                <a:solidFill>
                  <a:schemeClr val="tx1"/>
                </a:solidFill>
                <a:latin typeface="+mj-lt"/>
                <a:ea typeface="+mj-ea"/>
                <a:cs typeface="+mj-cs"/>
              </a:rPr>
              <a:t>AMES LONG POND</a:t>
            </a:r>
          </a:p>
        </p:txBody>
      </p:sp>
      <p:sp>
        <p:nvSpPr>
          <p:cNvPr id="5" name="Content Placeholder 4">
            <a:extLst>
              <a:ext uri="{FF2B5EF4-FFF2-40B4-BE49-F238E27FC236}">
                <a16:creationId xmlns:a16="http://schemas.microsoft.com/office/drawing/2014/main" id="{083C53D4-D108-FE8C-996C-47B8BF9C0E08}"/>
              </a:ext>
            </a:extLst>
          </p:cNvPr>
          <p:cNvSpPr>
            <a:spLocks noGrp="1"/>
          </p:cNvSpPr>
          <p:nvPr>
            <p:ph sz="half" idx="2"/>
          </p:nvPr>
        </p:nvSpPr>
        <p:spPr>
          <a:xfrm>
            <a:off x="1136397" y="2418408"/>
            <a:ext cx="4959603" cy="3522569"/>
          </a:xfrm>
        </p:spPr>
        <p:txBody>
          <a:bodyPr vert="horz" lIns="91440" tIns="45720" rIns="91440" bIns="45720" rtlCol="0" anchor="t">
            <a:normAutofit/>
          </a:bodyPr>
          <a:lstStyle/>
          <a:p>
            <a:r>
              <a:rPr lang="en-US" sz="2000" b="1"/>
              <a:t>Physical Features</a:t>
            </a:r>
            <a:endParaRPr lang="en-US" sz="2000"/>
          </a:p>
          <a:p>
            <a:r>
              <a:rPr lang="en-US" sz="2000"/>
              <a:t>Area:           86 (88) acres</a:t>
            </a:r>
          </a:p>
          <a:p>
            <a:r>
              <a:rPr lang="en-US" sz="2000"/>
              <a:t>Max depth:           9 feet</a:t>
            </a:r>
          </a:p>
          <a:p>
            <a:r>
              <a:rPr lang="en-US" sz="2000"/>
              <a:t>Average Depth: 2.5 feet</a:t>
            </a:r>
          </a:p>
          <a:p>
            <a:r>
              <a:rPr lang="en-US" sz="2000"/>
              <a:t>Transparency:         feet</a:t>
            </a:r>
          </a:p>
          <a:p>
            <a:r>
              <a:rPr lang="en-US" sz="2000"/>
              <a:t>Terrain Type:  Park, Homes, Conservation Land, Beach</a:t>
            </a:r>
          </a:p>
          <a:p>
            <a:pPr marL="0"/>
            <a:endParaRPr lang="en-US" sz="2000"/>
          </a:p>
        </p:txBody>
      </p:sp>
      <p:pic>
        <p:nvPicPr>
          <p:cNvPr id="7" name="Content Placeholder 6">
            <a:extLst>
              <a:ext uri="{FF2B5EF4-FFF2-40B4-BE49-F238E27FC236}">
                <a16:creationId xmlns:a16="http://schemas.microsoft.com/office/drawing/2014/main" id="{0A07599A-59FC-7BDF-20E0-518719A039E4}"/>
              </a:ext>
            </a:extLst>
          </p:cNvPr>
          <p:cNvPicPr>
            <a:picLocks noGrp="1" noChangeAspect="1"/>
          </p:cNvPicPr>
          <p:nvPr>
            <p:ph sz="half" idx="1"/>
          </p:nvPr>
        </p:nvPicPr>
        <p:blipFill>
          <a:blip r:embed="rId2"/>
          <a:stretch>
            <a:fillRect/>
          </a:stretch>
        </p:blipFill>
        <p:spPr>
          <a:xfrm>
            <a:off x="6701480" y="489118"/>
            <a:ext cx="4822947" cy="5466007"/>
          </a:xfrm>
          <a:prstGeom prst="rect">
            <a:avLst/>
          </a:prstGeom>
        </p:spPr>
      </p:pic>
      <p:sp>
        <p:nvSpPr>
          <p:cNvPr id="14"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0632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E5741E-85EC-C8F5-5700-BAD4C813A286}"/>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Drowning: Clinical Management</a:t>
            </a:r>
            <a:br>
              <a:rPr lang="en-US" sz="3400" b="1">
                <a:solidFill>
                  <a:srgbClr val="FFFFFF"/>
                </a:solidFill>
              </a:rPr>
            </a:br>
            <a:r>
              <a:rPr lang="en-US" sz="3400" b="1" i="1">
                <a:solidFill>
                  <a:srgbClr val="FFFFFF"/>
                </a:solidFill>
              </a:rPr>
              <a:t>https://www.ncbi.nlm.nih.gov/books/NBK430833/</a:t>
            </a:r>
            <a:endParaRPr lang="en-US" sz="3400" i="1">
              <a:solidFill>
                <a:srgbClr val="FFFFFF"/>
              </a:solidFill>
            </a:endParaRPr>
          </a:p>
        </p:txBody>
      </p:sp>
      <p:sp>
        <p:nvSpPr>
          <p:cNvPr id="3" name="Content Placeholder 2">
            <a:extLst>
              <a:ext uri="{FF2B5EF4-FFF2-40B4-BE49-F238E27FC236}">
                <a16:creationId xmlns:a16="http://schemas.microsoft.com/office/drawing/2014/main" id="{4E089313-9231-FFF9-F239-DD7CB614DF00}"/>
              </a:ext>
            </a:extLst>
          </p:cNvPr>
          <p:cNvSpPr>
            <a:spLocks noGrp="1"/>
          </p:cNvSpPr>
          <p:nvPr>
            <p:ph idx="1"/>
          </p:nvPr>
        </p:nvSpPr>
        <p:spPr>
          <a:xfrm>
            <a:off x="1371599" y="2318197"/>
            <a:ext cx="9724031" cy="3683358"/>
          </a:xfrm>
        </p:spPr>
        <p:txBody>
          <a:bodyPr anchor="ctr">
            <a:normAutofit/>
          </a:bodyPr>
          <a:lstStyle/>
          <a:p>
            <a:r>
              <a:rPr lang="en-US" sz="2400" dirty="0"/>
              <a:t>DROWNING: Submersion or immersion in a liquid causing respiratory impairment.</a:t>
            </a:r>
          </a:p>
          <a:p>
            <a:r>
              <a:rPr lang="en-US" sz="2400" dirty="0"/>
              <a:t>OBSELETE TERMINOLOGY: “wet drowning” “dry drowning” and “near drowning”</a:t>
            </a:r>
          </a:p>
          <a:p>
            <a:r>
              <a:rPr lang="en-US" sz="2400" dirty="0"/>
              <a:t>NEW TERMINOLOGY: Death or Nonfatal drowning</a:t>
            </a:r>
          </a:p>
          <a:p>
            <a:pPr marL="0" indent="0">
              <a:buNone/>
            </a:pPr>
            <a:endParaRPr lang="en-US" sz="2000" dirty="0"/>
          </a:p>
        </p:txBody>
      </p:sp>
    </p:spTree>
    <p:extLst>
      <p:ext uri="{BB962C8B-B14F-4D97-AF65-F5344CB8AC3E}">
        <p14:creationId xmlns:p14="http://schemas.microsoft.com/office/powerpoint/2010/main" val="1045349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75121C-A933-D719-93B0-3426BBEE2D7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47A2DA-902A-6368-CD07-A15593D0112C}"/>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Drowning: Clinical Management</a:t>
            </a:r>
            <a:br>
              <a:rPr lang="en-US" sz="3400" b="1">
                <a:solidFill>
                  <a:srgbClr val="FFFFFF"/>
                </a:solidFill>
              </a:rPr>
            </a:br>
            <a:r>
              <a:rPr lang="en-US" sz="3400" b="1" i="1">
                <a:solidFill>
                  <a:srgbClr val="FFFFFF"/>
                </a:solidFill>
              </a:rPr>
              <a:t>https://www.ncbi.nlm.nih.gov/books/NBK430833/</a:t>
            </a:r>
            <a:endParaRPr lang="en-US" sz="3400" i="1">
              <a:solidFill>
                <a:srgbClr val="FFFFFF"/>
              </a:solidFill>
            </a:endParaRPr>
          </a:p>
        </p:txBody>
      </p:sp>
      <p:sp>
        <p:nvSpPr>
          <p:cNvPr id="3" name="Content Placeholder 2">
            <a:extLst>
              <a:ext uri="{FF2B5EF4-FFF2-40B4-BE49-F238E27FC236}">
                <a16:creationId xmlns:a16="http://schemas.microsoft.com/office/drawing/2014/main" id="{8F9ADADA-3AEE-E66E-256A-EB73DF6E0689}"/>
              </a:ext>
            </a:extLst>
          </p:cNvPr>
          <p:cNvSpPr>
            <a:spLocks noGrp="1"/>
          </p:cNvSpPr>
          <p:nvPr>
            <p:ph idx="1"/>
          </p:nvPr>
        </p:nvSpPr>
        <p:spPr>
          <a:xfrm>
            <a:off x="1371599" y="2318197"/>
            <a:ext cx="9724031" cy="3683358"/>
          </a:xfrm>
        </p:spPr>
        <p:txBody>
          <a:bodyPr anchor="ctr">
            <a:normAutofit/>
          </a:bodyPr>
          <a:lstStyle/>
          <a:p>
            <a:pPr marL="0" indent="0">
              <a:buNone/>
            </a:pPr>
            <a:r>
              <a:rPr lang="en-US" sz="2400" i="1" dirty="0"/>
              <a:t>“Drowning occurs in both warm and cold water. Cold water can confer neuroprotection, especially in children. The greatest morbidity and mortality from nonfatal drowning result from tissue hypoxia, particularly cerebral hypoxia. Rapid correction of hypoxia is the highest priority in resuscitation. Survivors may still suffer severe neurologic sequelae, including persistent vegetative state, due to prolonged cerebral hypoxia”</a:t>
            </a:r>
          </a:p>
        </p:txBody>
      </p:sp>
    </p:spTree>
    <p:extLst>
      <p:ext uri="{BB962C8B-B14F-4D97-AF65-F5344CB8AC3E}">
        <p14:creationId xmlns:p14="http://schemas.microsoft.com/office/powerpoint/2010/main" val="2216757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E80E3-4F28-EE74-CCBB-36B591B91D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0207EE-5756-1279-B4D3-9EE6AF78C1D2}"/>
              </a:ext>
            </a:extLst>
          </p:cNvPr>
          <p:cNvSpPr>
            <a:spLocks noGrp="1"/>
          </p:cNvSpPr>
          <p:nvPr>
            <p:ph type="title"/>
          </p:nvPr>
        </p:nvSpPr>
        <p:spPr/>
        <p:txBody>
          <a:bodyPr>
            <a:normAutofit/>
          </a:bodyPr>
          <a:lstStyle/>
          <a:p>
            <a:r>
              <a:rPr lang="en-US" b="1" dirty="0"/>
              <a:t>Drowning: Clinical Management</a:t>
            </a:r>
            <a:br>
              <a:rPr lang="en-US" b="1" dirty="0"/>
            </a:br>
            <a:r>
              <a:rPr lang="en-US" sz="1800" b="1" i="1" dirty="0"/>
              <a:t>https://</a:t>
            </a:r>
            <a:r>
              <a:rPr lang="en-US" sz="1800" b="1" i="1" dirty="0" err="1"/>
              <a:t>www.ncbi.nlm.nih.gov</a:t>
            </a:r>
            <a:r>
              <a:rPr lang="en-US" sz="1800" b="1" i="1" dirty="0"/>
              <a:t>/books/NBK430833/</a:t>
            </a:r>
            <a:endParaRPr lang="en-US" sz="1800" i="1" dirty="0"/>
          </a:p>
        </p:txBody>
      </p:sp>
      <p:sp>
        <p:nvSpPr>
          <p:cNvPr id="4" name="Text Placeholder 3">
            <a:extLst>
              <a:ext uri="{FF2B5EF4-FFF2-40B4-BE49-F238E27FC236}">
                <a16:creationId xmlns:a16="http://schemas.microsoft.com/office/drawing/2014/main" id="{0ACCC52B-02B2-20BC-20CB-5DA1B7BC1545}"/>
              </a:ext>
            </a:extLst>
          </p:cNvPr>
          <p:cNvSpPr>
            <a:spLocks noGrp="1"/>
          </p:cNvSpPr>
          <p:nvPr>
            <p:ph type="body" idx="1"/>
          </p:nvPr>
        </p:nvSpPr>
        <p:spPr/>
        <p:txBody>
          <a:bodyPr/>
          <a:lstStyle/>
          <a:p>
            <a:r>
              <a:rPr lang="en-US" dirty="0"/>
              <a:t>ETIOLOGY	</a:t>
            </a:r>
          </a:p>
        </p:txBody>
      </p:sp>
      <p:sp>
        <p:nvSpPr>
          <p:cNvPr id="5" name="Content Placeholder 4">
            <a:extLst>
              <a:ext uri="{FF2B5EF4-FFF2-40B4-BE49-F238E27FC236}">
                <a16:creationId xmlns:a16="http://schemas.microsoft.com/office/drawing/2014/main" id="{BD86E0AA-5B9C-1C7C-B0F3-F7D5261410CC}"/>
              </a:ext>
            </a:extLst>
          </p:cNvPr>
          <p:cNvSpPr>
            <a:spLocks noGrp="1"/>
          </p:cNvSpPr>
          <p:nvPr>
            <p:ph sz="half" idx="2"/>
          </p:nvPr>
        </p:nvSpPr>
        <p:spPr/>
        <p:txBody>
          <a:bodyPr>
            <a:normAutofit fontScale="92500" lnSpcReduction="20000"/>
          </a:bodyPr>
          <a:lstStyle/>
          <a:p>
            <a:r>
              <a:rPr lang="en-US" dirty="0"/>
              <a:t>Male sex</a:t>
            </a:r>
          </a:p>
          <a:p>
            <a:r>
              <a:rPr lang="en-US" dirty="0"/>
              <a:t>African American race</a:t>
            </a:r>
          </a:p>
          <a:p>
            <a:r>
              <a:rPr lang="en-US" dirty="0"/>
              <a:t>Age younger than 5 years</a:t>
            </a:r>
          </a:p>
          <a:p>
            <a:r>
              <a:rPr lang="en-US" dirty="0"/>
              <a:t>Low socioeconomic status, often associated with limited access to swimming lessons </a:t>
            </a:r>
            <a:r>
              <a:rPr lang="en-US" dirty="0">
                <a:hlinkClick r:id="rId2"/>
              </a:rPr>
              <a:t>[8]</a:t>
            </a:r>
            <a:endParaRPr lang="en-US" dirty="0"/>
          </a:p>
          <a:p>
            <a:r>
              <a:rPr lang="en-US" dirty="0"/>
              <a:t>Alcohol consumption, associated with more than 50% of adult drowning cases</a:t>
            </a:r>
          </a:p>
          <a:p>
            <a:r>
              <a:rPr lang="en-US" dirty="0"/>
              <a:t>Hypothermia</a:t>
            </a:r>
          </a:p>
          <a:p>
            <a:endParaRPr lang="en-US" dirty="0"/>
          </a:p>
        </p:txBody>
      </p:sp>
      <p:sp>
        <p:nvSpPr>
          <p:cNvPr id="6" name="Text Placeholder 5">
            <a:extLst>
              <a:ext uri="{FF2B5EF4-FFF2-40B4-BE49-F238E27FC236}">
                <a16:creationId xmlns:a16="http://schemas.microsoft.com/office/drawing/2014/main" id="{315A19D0-82DB-B3E3-D317-71CBD36B344E}"/>
              </a:ext>
            </a:extLst>
          </p:cNvPr>
          <p:cNvSpPr>
            <a:spLocks noGrp="1"/>
          </p:cNvSpPr>
          <p:nvPr>
            <p:ph type="body" sz="quarter" idx="3"/>
          </p:nvPr>
        </p:nvSpPr>
        <p:spPr/>
        <p:txBody>
          <a:bodyPr/>
          <a:lstStyle/>
          <a:p>
            <a:r>
              <a:rPr lang="en-US" dirty="0"/>
              <a:t>ETIOLOGY</a:t>
            </a:r>
          </a:p>
        </p:txBody>
      </p:sp>
      <p:sp>
        <p:nvSpPr>
          <p:cNvPr id="7" name="Content Placeholder 6">
            <a:extLst>
              <a:ext uri="{FF2B5EF4-FFF2-40B4-BE49-F238E27FC236}">
                <a16:creationId xmlns:a16="http://schemas.microsoft.com/office/drawing/2014/main" id="{5A97BD3F-B3A0-DCF5-78A5-7F86F480328D}"/>
              </a:ext>
            </a:extLst>
          </p:cNvPr>
          <p:cNvSpPr>
            <a:spLocks noGrp="1"/>
          </p:cNvSpPr>
          <p:nvPr>
            <p:ph sz="quarter" idx="4"/>
          </p:nvPr>
        </p:nvSpPr>
        <p:spPr/>
        <p:txBody>
          <a:bodyPr>
            <a:normAutofit fontScale="92500" lnSpcReduction="20000"/>
          </a:bodyPr>
          <a:lstStyle/>
          <a:p>
            <a:r>
              <a:rPr lang="en-US" dirty="0"/>
              <a:t>Trauma</a:t>
            </a:r>
          </a:p>
          <a:p>
            <a:r>
              <a:rPr lang="en-US" dirty="0"/>
              <a:t>Seizure disorders</a:t>
            </a:r>
          </a:p>
          <a:p>
            <a:r>
              <a:rPr lang="en-US" dirty="0"/>
              <a:t>Neurodevelopmental conditions, including autism</a:t>
            </a:r>
          </a:p>
          <a:p>
            <a:r>
              <a:rPr lang="en-US" dirty="0"/>
              <a:t>Risk-taking behaviors</a:t>
            </a:r>
          </a:p>
          <a:p>
            <a:r>
              <a:rPr lang="en-US" dirty="0"/>
              <a:t>Panic attacks</a:t>
            </a:r>
          </a:p>
          <a:p>
            <a:r>
              <a:rPr lang="en-US" dirty="0"/>
              <a:t>Acute medical emergencies, including myocardial infarction, cardiac arrhythmia, and hypoglycemia</a:t>
            </a:r>
          </a:p>
          <a:p>
            <a:endParaRPr lang="en-US" dirty="0"/>
          </a:p>
        </p:txBody>
      </p:sp>
    </p:spTree>
    <p:extLst>
      <p:ext uri="{BB962C8B-B14F-4D97-AF65-F5344CB8AC3E}">
        <p14:creationId xmlns:p14="http://schemas.microsoft.com/office/powerpoint/2010/main" val="3042384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E3684780-1043-20B4-B6CC-8DB777B5A59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SALTWATER DROWNING</a:t>
            </a:r>
          </a:p>
        </p:txBody>
      </p:sp>
      <p:sp>
        <p:nvSpPr>
          <p:cNvPr id="8" name="Content Placeholder 7">
            <a:extLst>
              <a:ext uri="{FF2B5EF4-FFF2-40B4-BE49-F238E27FC236}">
                <a16:creationId xmlns:a16="http://schemas.microsoft.com/office/drawing/2014/main" id="{F5ACF5FB-662D-883B-E0C4-499FD590CCAA}"/>
              </a:ext>
            </a:extLst>
          </p:cNvPr>
          <p:cNvSpPr>
            <a:spLocks noGrp="1"/>
          </p:cNvSpPr>
          <p:nvPr>
            <p:ph idx="1"/>
          </p:nvPr>
        </p:nvSpPr>
        <p:spPr>
          <a:xfrm>
            <a:off x="1371599" y="2318197"/>
            <a:ext cx="9724031" cy="3683358"/>
          </a:xfrm>
        </p:spPr>
        <p:txBody>
          <a:bodyPr anchor="ctr">
            <a:normAutofit/>
          </a:bodyPr>
          <a:lstStyle/>
          <a:p>
            <a:pPr marL="0" indent="0">
              <a:buNone/>
            </a:pPr>
            <a:r>
              <a:rPr lang="en-US" sz="2400" b="1" dirty="0"/>
              <a:t>Saltwater (Hypertonic) Drowning:</a:t>
            </a:r>
          </a:p>
          <a:p>
            <a:r>
              <a:rPr lang="en-US" sz="2400" b="1" dirty="0"/>
              <a:t>Fluid Movement:</a:t>
            </a:r>
            <a:r>
              <a:rPr lang="en-US" sz="2400" dirty="0"/>
              <a:t> Because sea water has a higher salt concentration than body fluids, it draws water </a:t>
            </a:r>
            <a:r>
              <a:rPr lang="en-US" sz="2400" b="1" dirty="0"/>
              <a:t>out of the blood</a:t>
            </a:r>
            <a:r>
              <a:rPr lang="en-US" sz="2400" dirty="0"/>
              <a:t> and into the lung tissue via osmosis.</a:t>
            </a:r>
          </a:p>
          <a:p>
            <a:r>
              <a:rPr lang="en-US" sz="2400" b="1" dirty="0"/>
              <a:t>Blood Effects:</a:t>
            </a:r>
            <a:r>
              <a:rPr lang="en-US" sz="2400" dirty="0"/>
              <a:t> This concentrates the blood (hemoconcentration) and can lead to severe hypovolemia (low blood volume) and electrolyte imbalances like hypernatremia (high sodium)</a:t>
            </a:r>
          </a:p>
          <a:p>
            <a:pPr marL="0" indent="0">
              <a:buNone/>
            </a:pPr>
            <a:endParaRPr lang="en-US" sz="2000" dirty="0"/>
          </a:p>
        </p:txBody>
      </p:sp>
    </p:spTree>
    <p:extLst>
      <p:ext uri="{BB962C8B-B14F-4D97-AF65-F5344CB8AC3E}">
        <p14:creationId xmlns:p14="http://schemas.microsoft.com/office/powerpoint/2010/main" val="540211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C5616B-FE81-EDD3-042F-F03CB2B4C853}"/>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FRESHWATER DROWNING</a:t>
            </a:r>
          </a:p>
        </p:txBody>
      </p:sp>
      <p:sp>
        <p:nvSpPr>
          <p:cNvPr id="3" name="Content Placeholder 2">
            <a:extLst>
              <a:ext uri="{FF2B5EF4-FFF2-40B4-BE49-F238E27FC236}">
                <a16:creationId xmlns:a16="http://schemas.microsoft.com/office/drawing/2014/main" id="{25CDC939-8AFA-F43F-3461-2B262CC9C7A9}"/>
              </a:ext>
            </a:extLst>
          </p:cNvPr>
          <p:cNvSpPr>
            <a:spLocks noGrp="1"/>
          </p:cNvSpPr>
          <p:nvPr>
            <p:ph idx="1"/>
          </p:nvPr>
        </p:nvSpPr>
        <p:spPr>
          <a:xfrm>
            <a:off x="1371599" y="2318197"/>
            <a:ext cx="9724031" cy="3683358"/>
          </a:xfrm>
        </p:spPr>
        <p:txBody>
          <a:bodyPr anchor="ctr">
            <a:normAutofit/>
          </a:bodyPr>
          <a:lstStyle/>
          <a:p>
            <a:pPr marL="0" indent="0">
              <a:buNone/>
            </a:pPr>
            <a:r>
              <a:rPr lang="en-US" sz="2400" b="1" dirty="0"/>
              <a:t>Freshwater (Hypotonic) Drowning:</a:t>
            </a:r>
          </a:p>
          <a:p>
            <a:r>
              <a:rPr lang="en-US" sz="2400" b="1" dirty="0"/>
              <a:t>Fluid Movement:</a:t>
            </a:r>
            <a:r>
              <a:rPr lang="en-US" sz="2400" dirty="0"/>
              <a:t> Since fresh water has a lower salt concentration than blood, the inhaled water rapidly passes </a:t>
            </a:r>
            <a:r>
              <a:rPr lang="en-US" sz="2400" b="1" dirty="0"/>
              <a:t>from the lungs into the bloodstream</a:t>
            </a:r>
            <a:r>
              <a:rPr lang="en-US" sz="2400" dirty="0"/>
              <a:t>.</a:t>
            </a:r>
          </a:p>
          <a:p>
            <a:r>
              <a:rPr lang="en-US" sz="2400" b="1" dirty="0"/>
              <a:t>Blood Effects:</a:t>
            </a:r>
            <a:r>
              <a:rPr lang="en-US" sz="2400" dirty="0"/>
              <a:t> This dilutes the blood (hemodilution), destroys red blood cells (hemolysis), and causes dangerous electrolyte drops such as hyponatremia (low sodium)</a:t>
            </a:r>
          </a:p>
          <a:p>
            <a:endParaRPr lang="en-US" sz="2000" dirty="0"/>
          </a:p>
        </p:txBody>
      </p:sp>
    </p:spTree>
    <p:extLst>
      <p:ext uri="{BB962C8B-B14F-4D97-AF65-F5344CB8AC3E}">
        <p14:creationId xmlns:p14="http://schemas.microsoft.com/office/powerpoint/2010/main" val="399712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CE4330-DB79-10CC-F497-68C2F479D39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0E65A0-F145-5C5F-7091-E2C073AE1E8B}"/>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Drowning: Clinical Management</a:t>
            </a:r>
            <a:br>
              <a:rPr lang="en-US" sz="3400" b="1">
                <a:solidFill>
                  <a:srgbClr val="FFFFFF"/>
                </a:solidFill>
              </a:rPr>
            </a:br>
            <a:r>
              <a:rPr lang="en-US" sz="3400" b="1" i="1">
                <a:solidFill>
                  <a:srgbClr val="FFFFFF"/>
                </a:solidFill>
              </a:rPr>
              <a:t>https://www.ncbi.nlm.nih.gov/books/NBK430833/</a:t>
            </a:r>
            <a:endParaRPr lang="en-US" sz="3400" i="1">
              <a:solidFill>
                <a:srgbClr val="FFFFFF"/>
              </a:solidFill>
            </a:endParaRPr>
          </a:p>
        </p:txBody>
      </p:sp>
      <p:sp>
        <p:nvSpPr>
          <p:cNvPr id="3" name="Content Placeholder 2">
            <a:extLst>
              <a:ext uri="{FF2B5EF4-FFF2-40B4-BE49-F238E27FC236}">
                <a16:creationId xmlns:a16="http://schemas.microsoft.com/office/drawing/2014/main" id="{F1C862C9-508C-A751-D3AB-0B20A08AC592}"/>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PATHOPHYSIOLOGY</a:t>
            </a:r>
          </a:p>
          <a:p>
            <a:r>
              <a:rPr lang="en-US" sz="2400" dirty="0"/>
              <a:t>Initial panic resulting in struggling to remain above water.</a:t>
            </a:r>
          </a:p>
          <a:p>
            <a:r>
              <a:rPr lang="en-US" sz="2400" dirty="0"/>
              <a:t>Involuntary inspiratory effort causes hypoxia with aspiration of fluid or reflex laryngospasm.</a:t>
            </a:r>
          </a:p>
          <a:p>
            <a:r>
              <a:rPr lang="en-US" sz="2400" dirty="0"/>
              <a:t>Arrhythmias may occur due to hypoxia</a:t>
            </a:r>
          </a:p>
          <a:p>
            <a:endParaRPr lang="en-US" sz="2400" dirty="0"/>
          </a:p>
          <a:p>
            <a:r>
              <a:rPr lang="en-US" sz="2400" dirty="0"/>
              <a:t>NO SIGNIFICANT DIFFERENCE BETWEEN FRESHWATER AND SALTWATER DROWNING</a:t>
            </a:r>
          </a:p>
        </p:txBody>
      </p:sp>
    </p:spTree>
    <p:extLst>
      <p:ext uri="{BB962C8B-B14F-4D97-AF65-F5344CB8AC3E}">
        <p14:creationId xmlns:p14="http://schemas.microsoft.com/office/powerpoint/2010/main" val="3961054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38411E-D67F-3415-2929-A258CA8A6760}"/>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Investigation of Drowning Deaths: A Practical Review</a:t>
            </a:r>
            <a:br>
              <a:rPr lang="en-US" sz="3400" b="1">
                <a:solidFill>
                  <a:srgbClr val="FFFFFF"/>
                </a:solidFill>
              </a:rPr>
            </a:br>
            <a:r>
              <a:rPr lang="en-US" sz="3400" i="1">
                <a:solidFill>
                  <a:srgbClr val="FFFFFF"/>
                </a:solidFill>
              </a:rPr>
              <a:t>https://pmc.ncbi.nlm.nih.gov/articles/PMC6474464/</a:t>
            </a:r>
          </a:p>
        </p:txBody>
      </p:sp>
      <p:sp>
        <p:nvSpPr>
          <p:cNvPr id="3" name="Content Placeholder 2">
            <a:extLst>
              <a:ext uri="{FF2B5EF4-FFF2-40B4-BE49-F238E27FC236}">
                <a16:creationId xmlns:a16="http://schemas.microsoft.com/office/drawing/2014/main" id="{58964C98-AD87-CC64-7B16-DB6B96B95D24}"/>
              </a:ext>
            </a:extLst>
          </p:cNvPr>
          <p:cNvSpPr>
            <a:spLocks noGrp="1"/>
          </p:cNvSpPr>
          <p:nvPr>
            <p:ph idx="1"/>
          </p:nvPr>
        </p:nvSpPr>
        <p:spPr>
          <a:xfrm>
            <a:off x="1371599" y="2318197"/>
            <a:ext cx="9724031" cy="3683358"/>
          </a:xfrm>
        </p:spPr>
        <p:txBody>
          <a:bodyPr anchor="ctr">
            <a:normAutofit/>
          </a:bodyPr>
          <a:lstStyle/>
          <a:p>
            <a:pPr marL="0" indent="0">
              <a:buNone/>
            </a:pPr>
            <a:r>
              <a:rPr lang="en-US" sz="2400" i="1" dirty="0"/>
              <a:t>“Breath-holding continues until a certain breakpoint or critical blood O</a:t>
            </a:r>
            <a:r>
              <a:rPr lang="en-US" sz="2400" i="1" baseline="-25000" dirty="0"/>
              <a:t>2</a:t>
            </a:r>
            <a:r>
              <a:rPr lang="en-US" sz="2400" i="1" dirty="0"/>
              <a:t> concentration (and CO</a:t>
            </a:r>
            <a:r>
              <a:rPr lang="en-US" sz="2400" i="1" baseline="-25000" dirty="0"/>
              <a:t>2</a:t>
            </a:r>
            <a:r>
              <a:rPr lang="en-US" sz="2400" i="1" dirty="0"/>
              <a:t>) is reached, causing states of hypoxia, hypoxemia, and hypercarbia. This breakpoint triggers an involuntary gasping response, which would ideally lead to inhalation of air if head is above water, but by being submerged in the now hostile watery environment, water and any admixed debris enters the airway. ”</a:t>
            </a:r>
          </a:p>
        </p:txBody>
      </p:sp>
    </p:spTree>
    <p:extLst>
      <p:ext uri="{BB962C8B-B14F-4D97-AF65-F5344CB8AC3E}">
        <p14:creationId xmlns:p14="http://schemas.microsoft.com/office/powerpoint/2010/main" val="1976543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B7FEE47-99C6-534D-F872-480B8566C036}"/>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6" name="Rectangle 15">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832675-69AC-5F06-F2A5-6B34842224A3}"/>
              </a:ext>
            </a:extLst>
          </p:cNvPr>
          <p:cNvSpPr>
            <a:spLocks noGrp="1"/>
          </p:cNvSpPr>
          <p:nvPr>
            <p:ph type="title"/>
          </p:nvPr>
        </p:nvSpPr>
        <p:spPr>
          <a:xfrm>
            <a:off x="699714" y="353160"/>
            <a:ext cx="7091300" cy="898581"/>
          </a:xfrm>
        </p:spPr>
        <p:txBody>
          <a:bodyPr vert="horz" lIns="91440" tIns="45720" rIns="91440" bIns="45720" rtlCol="0" anchor="ctr">
            <a:normAutofit/>
          </a:bodyPr>
          <a:lstStyle/>
          <a:p>
            <a:r>
              <a:rPr lang="en-US" sz="2200" b="1">
                <a:solidFill>
                  <a:srgbClr val="FFFFFF"/>
                </a:solidFill>
              </a:rPr>
              <a:t>Investigation of Drowning Deaths: A Practical Review</a:t>
            </a:r>
            <a:br>
              <a:rPr lang="en-US" sz="2200" b="1">
                <a:solidFill>
                  <a:srgbClr val="FFFFFF"/>
                </a:solidFill>
              </a:rPr>
            </a:br>
            <a:r>
              <a:rPr lang="en-US" sz="2200" i="1">
                <a:solidFill>
                  <a:srgbClr val="FFFFFF"/>
                </a:solidFill>
              </a:rPr>
              <a:t>https://pmc.ncbi.nlm.nih.gov/articles/PMC6474464/</a:t>
            </a:r>
          </a:p>
        </p:txBody>
      </p:sp>
      <p:pic>
        <p:nvPicPr>
          <p:cNvPr id="7" name="Content Placeholder 6">
            <a:extLst>
              <a:ext uri="{FF2B5EF4-FFF2-40B4-BE49-F238E27FC236}">
                <a16:creationId xmlns:a16="http://schemas.microsoft.com/office/drawing/2014/main" id="{0DEDCACE-D57B-9917-D416-8013A3E8D110}"/>
              </a:ext>
            </a:extLst>
          </p:cNvPr>
          <p:cNvPicPr>
            <a:picLocks noGrp="1" noChangeAspect="1"/>
          </p:cNvPicPr>
          <p:nvPr>
            <p:ph sz="half" idx="1"/>
          </p:nvPr>
        </p:nvPicPr>
        <p:blipFill>
          <a:blip r:embed="rId2"/>
          <a:stretch>
            <a:fillRect/>
          </a:stretch>
        </p:blipFill>
        <p:spPr>
          <a:xfrm>
            <a:off x="715748" y="2320225"/>
            <a:ext cx="5131088" cy="3720038"/>
          </a:xfrm>
          <a:prstGeom prst="rect">
            <a:avLst/>
          </a:prstGeom>
        </p:spPr>
      </p:pic>
      <p:pic>
        <p:nvPicPr>
          <p:cNvPr id="9" name="Content Placeholder 8">
            <a:extLst>
              <a:ext uri="{FF2B5EF4-FFF2-40B4-BE49-F238E27FC236}">
                <a16:creationId xmlns:a16="http://schemas.microsoft.com/office/drawing/2014/main" id="{E2901764-9F1E-F264-5654-B045973318C1}"/>
              </a:ext>
            </a:extLst>
          </p:cNvPr>
          <p:cNvPicPr>
            <a:picLocks noGrp="1" noChangeAspect="1"/>
          </p:cNvPicPr>
          <p:nvPr>
            <p:ph sz="half" idx="2"/>
          </p:nvPr>
        </p:nvPicPr>
        <p:blipFill>
          <a:blip r:embed="rId3"/>
          <a:stretch>
            <a:fillRect/>
          </a:stretch>
        </p:blipFill>
        <p:spPr>
          <a:xfrm>
            <a:off x="6345165" y="2279745"/>
            <a:ext cx="5131087" cy="3873970"/>
          </a:xfrm>
          <a:prstGeom prst="rect">
            <a:avLst/>
          </a:prstGeom>
        </p:spPr>
      </p:pic>
    </p:spTree>
    <p:extLst>
      <p:ext uri="{BB962C8B-B14F-4D97-AF65-F5344CB8AC3E}">
        <p14:creationId xmlns:p14="http://schemas.microsoft.com/office/powerpoint/2010/main" val="4290069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07EBBA-F9BA-ED3E-1E1C-5789505BE00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524380-600F-10F7-1B11-D9B07611E154}"/>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Drowning: Clinical Management</a:t>
            </a:r>
            <a:br>
              <a:rPr lang="en-US" sz="3400" b="1">
                <a:solidFill>
                  <a:srgbClr val="FFFFFF"/>
                </a:solidFill>
              </a:rPr>
            </a:br>
            <a:r>
              <a:rPr lang="en-US" sz="3400" b="1" i="1">
                <a:solidFill>
                  <a:srgbClr val="FFFFFF"/>
                </a:solidFill>
              </a:rPr>
              <a:t>https://www.ncbi.nlm.nih.gov/books/NBK430833/</a:t>
            </a:r>
            <a:endParaRPr lang="en-US" sz="3400" i="1">
              <a:solidFill>
                <a:srgbClr val="FFFFFF"/>
              </a:solidFill>
            </a:endParaRPr>
          </a:p>
        </p:txBody>
      </p:sp>
      <p:sp>
        <p:nvSpPr>
          <p:cNvPr id="3" name="Content Placeholder 2">
            <a:extLst>
              <a:ext uri="{FF2B5EF4-FFF2-40B4-BE49-F238E27FC236}">
                <a16:creationId xmlns:a16="http://schemas.microsoft.com/office/drawing/2014/main" id="{4D0D5062-FA91-2EF0-FB81-90D2EE60EAEF}"/>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EPIDEMIOLOGY</a:t>
            </a:r>
          </a:p>
          <a:p>
            <a:r>
              <a:rPr lang="en-US" sz="2400" dirty="0"/>
              <a:t>Ages 1-4 years of age; most frequent cause of death</a:t>
            </a:r>
          </a:p>
          <a:p>
            <a:r>
              <a:rPr lang="en-US" sz="2400" dirty="0"/>
              <a:t>Ages 5-14 years of age; second most common cause of death after MVC’s.</a:t>
            </a:r>
          </a:p>
          <a:p>
            <a:r>
              <a:rPr lang="en-US" sz="2400" dirty="0"/>
              <a:t>Bimodal Distribution: </a:t>
            </a:r>
          </a:p>
          <a:p>
            <a:pPr lvl="1"/>
            <a:r>
              <a:rPr lang="en-US" dirty="0"/>
              <a:t>Under 5 years </a:t>
            </a:r>
            <a:r>
              <a:rPr lang="en-US" sz="2000" dirty="0"/>
              <a:t>of age</a:t>
            </a:r>
          </a:p>
          <a:p>
            <a:pPr lvl="1"/>
            <a:r>
              <a:rPr lang="en-US" sz="2000" dirty="0"/>
              <a:t>15-30 years of age</a:t>
            </a:r>
          </a:p>
        </p:txBody>
      </p:sp>
    </p:spTree>
    <p:extLst>
      <p:ext uri="{BB962C8B-B14F-4D97-AF65-F5344CB8AC3E}">
        <p14:creationId xmlns:p14="http://schemas.microsoft.com/office/powerpoint/2010/main" val="241304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D85073-36E7-93BF-884B-4A5CF5F23C3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AEAF71-0353-DC0B-7191-2C076306F2DA}"/>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Drowning: Clinical Management</a:t>
            </a:r>
            <a:br>
              <a:rPr lang="en-US" sz="3400" b="1">
                <a:solidFill>
                  <a:srgbClr val="FFFFFF"/>
                </a:solidFill>
              </a:rPr>
            </a:br>
            <a:r>
              <a:rPr lang="en-US" sz="3400" b="1" i="1">
                <a:solidFill>
                  <a:srgbClr val="FFFFFF"/>
                </a:solidFill>
              </a:rPr>
              <a:t>https://www.ncbi.nlm.nih.gov/books/NBK430833/</a:t>
            </a:r>
            <a:endParaRPr lang="en-US" sz="3400" i="1">
              <a:solidFill>
                <a:srgbClr val="FFFFFF"/>
              </a:solidFill>
            </a:endParaRPr>
          </a:p>
        </p:txBody>
      </p:sp>
      <p:sp>
        <p:nvSpPr>
          <p:cNvPr id="3" name="Content Placeholder 2">
            <a:extLst>
              <a:ext uri="{FF2B5EF4-FFF2-40B4-BE49-F238E27FC236}">
                <a16:creationId xmlns:a16="http://schemas.microsoft.com/office/drawing/2014/main" id="{A4EDA2A3-274D-595F-D235-4829E7CAF1FF}"/>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PREHOSPITAL</a:t>
            </a:r>
          </a:p>
          <a:p>
            <a:r>
              <a:rPr lang="en-US" sz="2400" dirty="0"/>
              <a:t>HYPOXIC EVENT….BREATH FOR THEM</a:t>
            </a:r>
          </a:p>
          <a:p>
            <a:r>
              <a:rPr lang="en-US" sz="2400" dirty="0"/>
              <a:t>Cervical immobilization if trauma possibly involved</a:t>
            </a:r>
          </a:p>
          <a:p>
            <a:r>
              <a:rPr lang="en-US" sz="2400" dirty="0"/>
              <a:t>Remove wet clothing and passive warming</a:t>
            </a:r>
          </a:p>
          <a:p>
            <a:r>
              <a:rPr lang="en-US" sz="2400" dirty="0"/>
              <a:t>ACLS protocols</a:t>
            </a:r>
          </a:p>
          <a:p>
            <a:r>
              <a:rPr lang="en-US" sz="2400" dirty="0"/>
              <a:t>ECMO (Extracorporeal Membrane Oxygenation)??????</a:t>
            </a:r>
          </a:p>
        </p:txBody>
      </p:sp>
    </p:spTree>
    <p:extLst>
      <p:ext uri="{BB962C8B-B14F-4D97-AF65-F5344CB8AC3E}">
        <p14:creationId xmlns:p14="http://schemas.microsoft.com/office/powerpoint/2010/main" val="2556286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91ACEA-9F61-7904-CDD0-4FF1274A14F9}"/>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Physiology, Diving Reflex</a:t>
            </a:r>
            <a:br>
              <a:rPr lang="en-US" sz="3400" b="1">
                <a:solidFill>
                  <a:srgbClr val="FFFFFF"/>
                </a:solidFill>
              </a:rPr>
            </a:br>
            <a:r>
              <a:rPr lang="en-US" sz="3400" b="1" i="1">
                <a:solidFill>
                  <a:srgbClr val="FFFFFF"/>
                </a:solidFill>
              </a:rPr>
              <a:t>https://www.ncbi.nlm.nih.gov/books/NBK538245/</a:t>
            </a:r>
            <a:endParaRPr lang="en-US" sz="3400" i="1">
              <a:solidFill>
                <a:srgbClr val="FFFFFF"/>
              </a:solidFill>
            </a:endParaRPr>
          </a:p>
        </p:txBody>
      </p:sp>
      <p:sp>
        <p:nvSpPr>
          <p:cNvPr id="3" name="Content Placeholder 2">
            <a:extLst>
              <a:ext uri="{FF2B5EF4-FFF2-40B4-BE49-F238E27FC236}">
                <a16:creationId xmlns:a16="http://schemas.microsoft.com/office/drawing/2014/main" id="{48A8C10C-B6AE-F4AE-168E-E27CFFF2E867}"/>
              </a:ext>
            </a:extLst>
          </p:cNvPr>
          <p:cNvSpPr>
            <a:spLocks noGrp="1"/>
          </p:cNvSpPr>
          <p:nvPr>
            <p:ph idx="1"/>
          </p:nvPr>
        </p:nvSpPr>
        <p:spPr>
          <a:xfrm>
            <a:off x="1371599" y="2318197"/>
            <a:ext cx="9724031" cy="3683358"/>
          </a:xfrm>
        </p:spPr>
        <p:txBody>
          <a:bodyPr anchor="ctr">
            <a:normAutofit/>
          </a:bodyPr>
          <a:lstStyle/>
          <a:p>
            <a:pPr marL="0" indent="0">
              <a:buNone/>
            </a:pPr>
            <a:r>
              <a:rPr lang="en-US" sz="2400" b="1" dirty="0"/>
              <a:t>Bradycardia:</a:t>
            </a:r>
            <a:r>
              <a:rPr lang="en-US" sz="2400" dirty="0"/>
              <a:t> The heart rate slows down (typically by 10% to 25% in humans) to reduce the heart's workload and conserve oxygen.</a:t>
            </a:r>
          </a:p>
          <a:p>
            <a:pPr marL="0" indent="0">
              <a:buNone/>
            </a:pPr>
            <a:r>
              <a:rPr lang="en-US" sz="2400" b="1" dirty="0"/>
              <a:t>Peripheral Vasoconstriction:</a:t>
            </a:r>
            <a:r>
              <a:rPr lang="en-US" sz="2400" dirty="0"/>
              <a:t> Blood vessels in the skin, muscles, and extremities constrict. This shunts oxygenated blood to vital organs like the brain and heart, preventing hypoxia.</a:t>
            </a:r>
          </a:p>
          <a:p>
            <a:pPr marL="0" indent="0">
              <a:buNone/>
            </a:pPr>
            <a:r>
              <a:rPr lang="en-US" sz="2400" b="1" dirty="0"/>
              <a:t>Blood Shift:</a:t>
            </a:r>
            <a:r>
              <a:rPr lang="en-US" sz="2400" dirty="0"/>
              <a:t> In marine mammals, the spleen contracts to release extra oxygen-rich red blood cells into the bloodstream</a:t>
            </a:r>
          </a:p>
        </p:txBody>
      </p:sp>
    </p:spTree>
    <p:extLst>
      <p:ext uri="{BB962C8B-B14F-4D97-AF65-F5344CB8AC3E}">
        <p14:creationId xmlns:p14="http://schemas.microsoft.com/office/powerpoint/2010/main" val="1702670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230B882-8286-93A1-A545-9E1F25FD6007}"/>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6D8C71ED-17BF-C43E-678A-CBF4FD8F23BB}"/>
              </a:ext>
            </a:extLst>
          </p:cNvPr>
          <p:cNvSpPr>
            <a:spLocks noGrp="1"/>
          </p:cNvSpPr>
          <p:nvPr>
            <p:ph type="title"/>
          </p:nvPr>
        </p:nvSpPr>
        <p:spPr>
          <a:xfrm>
            <a:off x="838200" y="643467"/>
            <a:ext cx="2951205" cy="5571066"/>
          </a:xfrm>
        </p:spPr>
        <p:txBody>
          <a:bodyPr>
            <a:normAutofit/>
          </a:bodyPr>
          <a:lstStyle/>
          <a:p>
            <a:r>
              <a:rPr lang="en-US" b="1">
                <a:solidFill>
                  <a:srgbClr val="FFFFFF"/>
                </a:solidFill>
              </a:rPr>
              <a:t>Physiology, Diving Reflex</a:t>
            </a:r>
            <a:br>
              <a:rPr lang="en-US" b="1">
                <a:solidFill>
                  <a:srgbClr val="FFFFFF"/>
                </a:solidFill>
              </a:rPr>
            </a:br>
            <a:r>
              <a:rPr lang="en-US" b="1" i="1">
                <a:solidFill>
                  <a:srgbClr val="FFFFFF"/>
                </a:solidFill>
              </a:rPr>
              <a:t>https://www.ncbi.nlm.nih.gov/books/NBK538245/</a:t>
            </a:r>
            <a:endParaRPr lang="en-US" i="1">
              <a:solidFill>
                <a:srgbClr val="FFFFFF"/>
              </a:solidFill>
            </a:endParaRPr>
          </a:p>
        </p:txBody>
      </p:sp>
      <p:graphicFrame>
        <p:nvGraphicFramePr>
          <p:cNvPr id="5" name="Content Placeholder 2">
            <a:extLst>
              <a:ext uri="{FF2B5EF4-FFF2-40B4-BE49-F238E27FC236}">
                <a16:creationId xmlns:a16="http://schemas.microsoft.com/office/drawing/2014/main" id="{72597903-0DA3-EE13-A72E-1AA761916841}"/>
              </a:ext>
            </a:extLst>
          </p:cNvPr>
          <p:cNvGraphicFramePr>
            <a:graphicFrameLocks noGrp="1"/>
          </p:cNvGraphicFramePr>
          <p:nvPr>
            <p:ph idx="1"/>
            <p:extLst>
              <p:ext uri="{D42A27DB-BD31-4B8C-83A1-F6EECF244321}">
                <p14:modId xmlns:p14="http://schemas.microsoft.com/office/powerpoint/2010/main" val="2121117474"/>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5447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7E01F1-F8FE-E0C0-8CC2-83BB6C4CE781}"/>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AFA6E1-2667-9DDC-4E2D-771250351798}"/>
              </a:ext>
            </a:extLst>
          </p:cNvPr>
          <p:cNvSpPr>
            <a:spLocks noGrp="1"/>
          </p:cNvSpPr>
          <p:nvPr>
            <p:ph type="title"/>
          </p:nvPr>
        </p:nvSpPr>
        <p:spPr>
          <a:xfrm>
            <a:off x="1371599" y="294538"/>
            <a:ext cx="9895951" cy="1033669"/>
          </a:xfrm>
        </p:spPr>
        <p:txBody>
          <a:bodyPr>
            <a:normAutofit/>
          </a:bodyPr>
          <a:lstStyle/>
          <a:p>
            <a:br>
              <a:rPr lang="en-US" sz="1600" b="1">
                <a:solidFill>
                  <a:srgbClr val="FFFFFF"/>
                </a:solidFill>
              </a:rPr>
            </a:br>
            <a:r>
              <a:rPr lang="en-US" sz="1600" b="1">
                <a:solidFill>
                  <a:srgbClr val="FFFFFF"/>
                </a:solidFill>
              </a:rPr>
              <a:t>Ice Water Drowning Survival After 147-Minute Submersion and 7 °C Hypothermic Circulatory Arrest</a:t>
            </a:r>
            <a:br>
              <a:rPr lang="en-US" sz="1600" b="1">
                <a:solidFill>
                  <a:srgbClr val="FFFFFF"/>
                </a:solidFill>
              </a:rPr>
            </a:br>
            <a:r>
              <a:rPr lang="en-US" sz="1600" b="1" i="1">
                <a:solidFill>
                  <a:srgbClr val="FFFFFF"/>
                </a:solidFill>
              </a:rPr>
              <a:t>https://pmc.ncbi.nlm.nih.gov/articles/PMC12402389/</a:t>
            </a:r>
            <a:br>
              <a:rPr lang="en-US" sz="1600" b="1">
                <a:solidFill>
                  <a:srgbClr val="FFFFFF"/>
                </a:solidFill>
              </a:rPr>
            </a:br>
            <a:r>
              <a:rPr lang="en-US" sz="1600">
                <a:solidFill>
                  <a:srgbClr val="FFFFFF"/>
                </a:solidFill>
              </a:rPr>
              <a:t>	</a:t>
            </a:r>
          </a:p>
        </p:txBody>
      </p:sp>
      <p:sp>
        <p:nvSpPr>
          <p:cNvPr id="7" name="Content Placeholder 6">
            <a:extLst>
              <a:ext uri="{FF2B5EF4-FFF2-40B4-BE49-F238E27FC236}">
                <a16:creationId xmlns:a16="http://schemas.microsoft.com/office/drawing/2014/main" id="{AA825088-4B3B-89DF-C3D7-3AAC69227EE9}"/>
              </a:ext>
            </a:extLst>
          </p:cNvPr>
          <p:cNvSpPr>
            <a:spLocks noGrp="1"/>
          </p:cNvSpPr>
          <p:nvPr>
            <p:ph idx="1"/>
          </p:nvPr>
        </p:nvSpPr>
        <p:spPr>
          <a:xfrm>
            <a:off x="1371599" y="2318197"/>
            <a:ext cx="9724031" cy="3683358"/>
          </a:xfrm>
        </p:spPr>
        <p:txBody>
          <a:bodyPr anchor="ctr">
            <a:normAutofit/>
          </a:bodyPr>
          <a:lstStyle/>
          <a:p>
            <a:pPr marL="0" indent="0">
              <a:buNone/>
            </a:pPr>
            <a:r>
              <a:rPr lang="en-US" sz="2400" i="1" dirty="0"/>
              <a:t>“An 8-year-old boy (26 kg) wearing boots and a snow jacket went outside to play in −3 °C (27 °F) in December in Pennsylvania. Parents discovered sled tracks from home onto broken pond ice through which he fell. A review of parental history, prehospital responder, and emergency medical services documentation revealed underwater submersion time between 147 and 177 minutes. Maximum submersion time was time from leaving home to time pulled from water (177 minutes). Minimum submersion time was time from boy missing to time pulled from water (147 minutes). Submersion time included ground search and ice water grid search by rescue divers”</a:t>
            </a:r>
          </a:p>
        </p:txBody>
      </p:sp>
    </p:spTree>
    <p:extLst>
      <p:ext uri="{BB962C8B-B14F-4D97-AF65-F5344CB8AC3E}">
        <p14:creationId xmlns:p14="http://schemas.microsoft.com/office/powerpoint/2010/main" val="2497243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0A8CB9C5-B1D4-F8E7-F726-5279C4304CD8}"/>
              </a:ext>
            </a:extLst>
          </p:cNvPr>
          <p:cNvPicPr>
            <a:picLocks noGrp="1" noChangeAspect="1"/>
          </p:cNvPicPr>
          <p:nvPr>
            <p:ph idx="1"/>
          </p:nvPr>
        </p:nvPicPr>
        <p:blipFill>
          <a:blip r:embed="rId2"/>
          <a:srcRect t="3457" b="3568"/>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0CA99791-8216-A5FF-5548-75085B43FE79}"/>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br>
              <a:rPr lang="en-US" sz="900" b="1">
                <a:solidFill>
                  <a:schemeClr val="tx1">
                    <a:lumMod val="85000"/>
                    <a:lumOff val="15000"/>
                  </a:schemeClr>
                </a:solidFill>
              </a:rPr>
            </a:br>
            <a:r>
              <a:rPr lang="en-US" sz="900" b="1">
                <a:solidFill>
                  <a:schemeClr val="tx1">
                    <a:lumMod val="85000"/>
                    <a:lumOff val="15000"/>
                  </a:schemeClr>
                </a:solidFill>
              </a:rPr>
              <a:t>Ice Water Drowning Survival After 147-Minute Submersion and 7 °C Hypothermic Circulatory Arrest</a:t>
            </a:r>
            <a:br>
              <a:rPr lang="en-US" sz="900" b="1">
                <a:solidFill>
                  <a:schemeClr val="tx1">
                    <a:lumMod val="85000"/>
                    <a:lumOff val="15000"/>
                  </a:schemeClr>
                </a:solidFill>
              </a:rPr>
            </a:br>
            <a:r>
              <a:rPr lang="en-US" sz="900" b="1" i="1">
                <a:solidFill>
                  <a:schemeClr val="tx1">
                    <a:lumMod val="85000"/>
                    <a:lumOff val="15000"/>
                  </a:schemeClr>
                </a:solidFill>
              </a:rPr>
              <a:t>https://pmc.ncbi.nlm.nih.gov/articles/PMC12402389/</a:t>
            </a:r>
            <a:br>
              <a:rPr lang="en-US" sz="900" b="1">
                <a:solidFill>
                  <a:schemeClr val="tx1">
                    <a:lumMod val="85000"/>
                    <a:lumOff val="15000"/>
                  </a:schemeClr>
                </a:solidFill>
              </a:rPr>
            </a:br>
            <a:r>
              <a:rPr lang="en-US" sz="900">
                <a:solidFill>
                  <a:schemeClr val="tx1">
                    <a:lumMod val="85000"/>
                    <a:lumOff val="15000"/>
                  </a:schemeClr>
                </a:solidFill>
              </a:rPr>
              <a:t>	</a:t>
            </a:r>
          </a:p>
        </p:txBody>
      </p:sp>
    </p:spTree>
    <p:extLst>
      <p:ext uri="{BB962C8B-B14F-4D97-AF65-F5344CB8AC3E}">
        <p14:creationId xmlns:p14="http://schemas.microsoft.com/office/powerpoint/2010/main" val="2107830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1504EF8-E503-4ABC-ECF4-E53AC53D3B6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5FDCC7-E450-7070-8E44-F2D7FEAB8E09}"/>
              </a:ext>
            </a:extLst>
          </p:cNvPr>
          <p:cNvSpPr>
            <a:spLocks noGrp="1"/>
          </p:cNvSpPr>
          <p:nvPr>
            <p:ph type="title"/>
          </p:nvPr>
        </p:nvSpPr>
        <p:spPr>
          <a:xfrm>
            <a:off x="818984" y="4230093"/>
            <a:ext cx="4150581" cy="1800165"/>
          </a:xfrm>
        </p:spPr>
        <p:txBody>
          <a:bodyPr anchor="t">
            <a:normAutofit/>
          </a:bodyPr>
          <a:lstStyle/>
          <a:p>
            <a:pPr algn="r"/>
            <a:br>
              <a:rPr lang="en-US" sz="1600" b="1"/>
            </a:br>
            <a:r>
              <a:rPr lang="en-US" sz="1600" b="1"/>
              <a:t>Ice Water Drowning Survival After 147-Minute Submersion and 7 °C Hypothermic Circulatory Arrest</a:t>
            </a:r>
            <a:br>
              <a:rPr lang="en-US" sz="1600" b="1"/>
            </a:br>
            <a:r>
              <a:rPr lang="en-US" sz="1600" b="1" i="1"/>
              <a:t>https://pmc.ncbi.nlm.nih.gov/articles/PMC12402389/</a:t>
            </a:r>
            <a:br>
              <a:rPr lang="en-US" sz="1600" b="1"/>
            </a:br>
            <a:r>
              <a:rPr lang="en-US" sz="1600"/>
              <a:t>	</a:t>
            </a:r>
          </a:p>
        </p:txBody>
      </p:sp>
      <p:pic>
        <p:nvPicPr>
          <p:cNvPr id="6" name="Picture 5">
            <a:extLst>
              <a:ext uri="{FF2B5EF4-FFF2-40B4-BE49-F238E27FC236}">
                <a16:creationId xmlns:a16="http://schemas.microsoft.com/office/drawing/2014/main" id="{AC3EF96A-C063-4DAD-F544-4CCBCFDD71A6}"/>
              </a:ext>
            </a:extLst>
          </p:cNvPr>
          <p:cNvPicPr>
            <a:picLocks noChangeAspect="1"/>
          </p:cNvPicPr>
          <p:nvPr/>
        </p:nvPicPr>
        <p:blipFill>
          <a:blip r:embed="rId2"/>
          <a:stretch>
            <a:fillRect/>
          </a:stretch>
        </p:blipFill>
        <p:spPr>
          <a:xfrm>
            <a:off x="2970931" y="457200"/>
            <a:ext cx="6311099" cy="3455325"/>
          </a:xfrm>
          <a:prstGeom prst="rect">
            <a:avLst/>
          </a:prstGeom>
        </p:spPr>
      </p:pic>
      <p:sp>
        <p:nvSpPr>
          <p:cNvPr id="3" name="Content Placeholder 2">
            <a:extLst>
              <a:ext uri="{FF2B5EF4-FFF2-40B4-BE49-F238E27FC236}">
                <a16:creationId xmlns:a16="http://schemas.microsoft.com/office/drawing/2014/main" id="{5C017A1C-7242-BD24-9598-703112B8B834}"/>
              </a:ext>
            </a:extLst>
          </p:cNvPr>
          <p:cNvSpPr>
            <a:spLocks noGrp="1"/>
          </p:cNvSpPr>
          <p:nvPr>
            <p:ph idx="1"/>
          </p:nvPr>
        </p:nvSpPr>
        <p:spPr>
          <a:xfrm>
            <a:off x="5246415" y="4230094"/>
            <a:ext cx="6235268" cy="1800164"/>
          </a:xfrm>
        </p:spPr>
        <p:txBody>
          <a:bodyPr anchor="t">
            <a:normAutofit/>
          </a:bodyPr>
          <a:lstStyle/>
          <a:p>
            <a:r>
              <a:rPr lang="en-US" sz="2000" dirty="0"/>
              <a:t>An 8-year-old boy fell through pond ice and was submerged for ≥147 minutes (</a:t>
            </a:r>
            <a:r>
              <a:rPr lang="en-US" sz="2000"/>
              <a:t>2 hours 27 minutes</a:t>
            </a:r>
            <a:r>
              <a:rPr lang="en-US" sz="2000" dirty="0"/>
              <a:t>). </a:t>
            </a:r>
          </a:p>
          <a:p>
            <a:r>
              <a:rPr lang="en-US" sz="2000"/>
              <a:t>Nadir peripheral body temperature was 7 °C (45 °F). </a:t>
            </a:r>
          </a:p>
        </p:txBody>
      </p:sp>
      <p:sp>
        <p:nvSpPr>
          <p:cNvPr id="13" name="Rectangle 12">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7495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B20C2C-D59A-1CD1-443E-2FC09C0EBBD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20EFF3-F3AC-7F7B-87C0-B76DB24A9070}"/>
              </a:ext>
            </a:extLst>
          </p:cNvPr>
          <p:cNvSpPr>
            <a:spLocks noGrp="1"/>
          </p:cNvSpPr>
          <p:nvPr>
            <p:ph type="title"/>
          </p:nvPr>
        </p:nvSpPr>
        <p:spPr>
          <a:xfrm>
            <a:off x="1371599" y="294538"/>
            <a:ext cx="9895951" cy="1033669"/>
          </a:xfrm>
        </p:spPr>
        <p:txBody>
          <a:bodyPr>
            <a:normAutofit/>
          </a:bodyPr>
          <a:lstStyle/>
          <a:p>
            <a:br>
              <a:rPr lang="en-US" sz="1600" b="1">
                <a:solidFill>
                  <a:srgbClr val="FFFFFF"/>
                </a:solidFill>
              </a:rPr>
            </a:br>
            <a:r>
              <a:rPr lang="en-US" sz="1600" b="1">
                <a:solidFill>
                  <a:srgbClr val="FFFFFF"/>
                </a:solidFill>
              </a:rPr>
              <a:t>Ice Water Drowning Survival After 147-Minute Submersion and 7 °C Hypothermic Circulatory Arrest</a:t>
            </a:r>
            <a:br>
              <a:rPr lang="en-US" sz="1600" b="1">
                <a:solidFill>
                  <a:srgbClr val="FFFFFF"/>
                </a:solidFill>
              </a:rPr>
            </a:br>
            <a:r>
              <a:rPr lang="en-US" sz="1600" b="1" i="1">
                <a:solidFill>
                  <a:srgbClr val="FFFFFF"/>
                </a:solidFill>
              </a:rPr>
              <a:t>https://pmc.ncbi.nlm.nih.gov/articles/PMC12402389/</a:t>
            </a:r>
            <a:br>
              <a:rPr lang="en-US" sz="1600" b="1">
                <a:solidFill>
                  <a:srgbClr val="FFFFFF"/>
                </a:solidFill>
              </a:rPr>
            </a:br>
            <a:r>
              <a:rPr lang="en-US" sz="1600">
                <a:solidFill>
                  <a:srgbClr val="FFFFFF"/>
                </a:solidFill>
              </a:rPr>
              <a:t>	</a:t>
            </a:r>
          </a:p>
        </p:txBody>
      </p:sp>
      <p:sp>
        <p:nvSpPr>
          <p:cNvPr id="3" name="Content Placeholder 2">
            <a:extLst>
              <a:ext uri="{FF2B5EF4-FFF2-40B4-BE49-F238E27FC236}">
                <a16:creationId xmlns:a16="http://schemas.microsoft.com/office/drawing/2014/main" id="{ACC694BE-8767-0DDA-67AA-334598289F0F}"/>
              </a:ext>
            </a:extLst>
          </p:cNvPr>
          <p:cNvSpPr>
            <a:spLocks noGrp="1"/>
          </p:cNvSpPr>
          <p:nvPr>
            <p:ph idx="1"/>
          </p:nvPr>
        </p:nvSpPr>
        <p:spPr>
          <a:xfrm>
            <a:off x="1371599" y="2318197"/>
            <a:ext cx="9724031" cy="3683358"/>
          </a:xfrm>
        </p:spPr>
        <p:txBody>
          <a:bodyPr anchor="ctr">
            <a:normAutofit/>
          </a:bodyPr>
          <a:lstStyle/>
          <a:p>
            <a:pPr marL="0" indent="0">
              <a:buNone/>
            </a:pPr>
            <a:r>
              <a:rPr lang="en-US" sz="2400" i="1" dirty="0"/>
              <a:t>“After rewarming with extracorporeal membrane oxygenation, prolonged hospitalization, and neurorehabilitation, the child recovered.”</a:t>
            </a:r>
          </a:p>
          <a:p>
            <a:pPr marL="0" indent="0">
              <a:buNone/>
            </a:pPr>
            <a:endParaRPr lang="en-US" sz="2400" dirty="0"/>
          </a:p>
          <a:p>
            <a:pPr marL="0" indent="0">
              <a:buNone/>
            </a:pPr>
            <a:r>
              <a:rPr lang="en-US" sz="2400" i="1" dirty="0"/>
              <a:t>“On day 59, the boy was discharged to inpatient neurorehabilitation. At 6-month follow-up, he was giving short commands, standing without support, riding a tricycle, eating soft foods, and relearning simple tasks. Peripheral neuromuscular weakness continued to improve”</a:t>
            </a:r>
          </a:p>
        </p:txBody>
      </p:sp>
    </p:spTree>
    <p:extLst>
      <p:ext uri="{BB962C8B-B14F-4D97-AF65-F5344CB8AC3E}">
        <p14:creationId xmlns:p14="http://schemas.microsoft.com/office/powerpoint/2010/main" val="21226166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5B873-E4FB-3F7F-F163-C38941D4EEF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POOL DROWNING</a:t>
            </a:r>
          </a:p>
        </p:txBody>
      </p:sp>
      <p:sp>
        <p:nvSpPr>
          <p:cNvPr id="3" name="Content Placeholder 2">
            <a:extLst>
              <a:ext uri="{FF2B5EF4-FFF2-40B4-BE49-F238E27FC236}">
                <a16:creationId xmlns:a16="http://schemas.microsoft.com/office/drawing/2014/main" id="{A791FBB5-CC57-AF17-4C0C-104D0618D8C1}"/>
              </a:ext>
            </a:extLst>
          </p:cNvPr>
          <p:cNvSpPr>
            <a:spLocks noGrp="1"/>
          </p:cNvSpPr>
          <p:nvPr>
            <p:ph idx="1"/>
          </p:nvPr>
        </p:nvSpPr>
        <p:spPr>
          <a:xfrm>
            <a:off x="1371599" y="2318197"/>
            <a:ext cx="9724031" cy="3683358"/>
          </a:xfrm>
        </p:spPr>
        <p:txBody>
          <a:bodyPr anchor="ctr">
            <a:normAutofit/>
          </a:bodyPr>
          <a:lstStyle/>
          <a:p>
            <a:r>
              <a:rPr lang="en-US" sz="2400" dirty="0"/>
              <a:t>24 y/o found at pool party floating face down in shallow end</a:t>
            </a:r>
          </a:p>
          <a:p>
            <a:r>
              <a:rPr lang="en-US" sz="2400" dirty="0"/>
              <a:t>Removed and CPR started by a HCP.</a:t>
            </a:r>
          </a:p>
          <a:p>
            <a:r>
              <a:rPr lang="en-US" sz="2400" dirty="0"/>
              <a:t>Medics informed they thought he was joking around and pretending to have drowned.</a:t>
            </a:r>
          </a:p>
          <a:p>
            <a:r>
              <a:rPr lang="en-US" sz="2400" dirty="0"/>
              <a:t>INFORMED MEDICS NO TRAUMA</a:t>
            </a:r>
          </a:p>
        </p:txBody>
      </p:sp>
    </p:spTree>
    <p:extLst>
      <p:ext uri="{BB962C8B-B14F-4D97-AF65-F5344CB8AC3E}">
        <p14:creationId xmlns:p14="http://schemas.microsoft.com/office/powerpoint/2010/main" val="3431401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2F2A27-43F2-9392-CFE9-7499D5FE988E}"/>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2D2449-FF08-85EC-F0F1-2DA4FB3245B8}"/>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5400"/>
              <a:t>POOL DROWNING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BFFA7498-BFF3-BF2B-CF7D-095ACBD1E6A4}"/>
              </a:ext>
            </a:extLst>
          </p:cNvPr>
          <p:cNvSpPr>
            <a:spLocks noGrp="1"/>
          </p:cNvSpPr>
          <p:nvPr>
            <p:ph sz="half" idx="2"/>
          </p:nvPr>
        </p:nvSpPr>
        <p:spPr>
          <a:xfrm>
            <a:off x="640080" y="2872899"/>
            <a:ext cx="4243589" cy="3320668"/>
          </a:xfrm>
        </p:spPr>
        <p:txBody>
          <a:bodyPr vert="horz" lIns="91440" tIns="45720" rIns="91440" bIns="45720" rtlCol="0">
            <a:normAutofit/>
          </a:bodyPr>
          <a:lstStyle/>
          <a:p>
            <a:r>
              <a:rPr lang="en-US" sz="2200"/>
              <a:t>Can breathe on own</a:t>
            </a:r>
          </a:p>
          <a:p>
            <a:r>
              <a:rPr lang="en-US" sz="2200"/>
              <a:t>Can move his head and shoulders</a:t>
            </a:r>
          </a:p>
          <a:p>
            <a:r>
              <a:rPr lang="en-US" sz="2200"/>
              <a:t>Move elbows</a:t>
            </a:r>
          </a:p>
          <a:p>
            <a:r>
              <a:rPr lang="en-US" sz="2200"/>
              <a:t>Minimal use of wrist and hands</a:t>
            </a:r>
          </a:p>
        </p:txBody>
      </p:sp>
      <p:pic>
        <p:nvPicPr>
          <p:cNvPr id="4" name="Content Placeholder 3">
            <a:extLst>
              <a:ext uri="{FF2B5EF4-FFF2-40B4-BE49-F238E27FC236}">
                <a16:creationId xmlns:a16="http://schemas.microsoft.com/office/drawing/2014/main" id="{E1A97BCB-EAD6-FC99-B81A-94851BCDF9B2}"/>
              </a:ext>
            </a:extLst>
          </p:cNvPr>
          <p:cNvPicPr>
            <a:picLocks noGrp="1" noChangeAspect="1"/>
          </p:cNvPicPr>
          <p:nvPr>
            <p:ph sz="half" idx="1"/>
          </p:nvPr>
        </p:nvPicPr>
        <p:blipFill>
          <a:blip r:embed="rId2"/>
          <a:srcRect l="2790" r="-2"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7719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8E566D-BBD5-6AD5-F7EB-1CCBA27BAB84}"/>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PROTOCOL 4.2: DROWNING/SUBMERSION </a:t>
            </a:r>
          </a:p>
        </p:txBody>
      </p:sp>
      <p:sp>
        <p:nvSpPr>
          <p:cNvPr id="3" name="Content Placeholder 2">
            <a:extLst>
              <a:ext uri="{FF2B5EF4-FFF2-40B4-BE49-F238E27FC236}">
                <a16:creationId xmlns:a16="http://schemas.microsoft.com/office/drawing/2014/main" id="{45A8C2C4-83E7-0079-89E6-E771A8219318}"/>
              </a:ext>
            </a:extLst>
          </p:cNvPr>
          <p:cNvSpPr>
            <a:spLocks noGrp="1"/>
          </p:cNvSpPr>
          <p:nvPr>
            <p:ph idx="1"/>
          </p:nvPr>
        </p:nvSpPr>
        <p:spPr>
          <a:xfrm>
            <a:off x="1371599" y="2318197"/>
            <a:ext cx="9724031" cy="3683358"/>
          </a:xfrm>
        </p:spPr>
        <p:txBody>
          <a:bodyPr anchor="ctr">
            <a:normAutofit/>
          </a:bodyPr>
          <a:lstStyle/>
          <a:p>
            <a:pPr marL="0" indent="0">
              <a:buNone/>
            </a:pPr>
            <a:r>
              <a:rPr lang="en-US" sz="2400" b="1" dirty="0"/>
              <a:t>EMTSTANDING ORDERS </a:t>
            </a:r>
          </a:p>
          <a:p>
            <a:pPr lvl="0"/>
            <a:r>
              <a:rPr lang="en-US" sz="2400" u="sng" dirty="0"/>
              <a:t>1.0 Routine Patient Care</a:t>
            </a:r>
            <a:r>
              <a:rPr lang="en-US" sz="2400" dirty="0"/>
              <a:t> </a:t>
            </a:r>
          </a:p>
          <a:p>
            <a:pPr lvl="0"/>
            <a:r>
              <a:rPr lang="en-US" sz="2400" dirty="0"/>
              <a:t>Begin resuscitation efforts while removing the patient from the water.</a:t>
            </a:r>
          </a:p>
          <a:p>
            <a:pPr lvl="0"/>
            <a:r>
              <a:rPr lang="en-US" sz="2400" dirty="0"/>
              <a:t>Ensure spinal stabilization and immobilization if indicated (e.g. unwitnessed event, unconscious patient, diving incident, or other mechanism of injury.) Treat per </a:t>
            </a:r>
            <a:r>
              <a:rPr lang="en-US" sz="2400" u="sng" dirty="0"/>
              <a:t>Protocol 4.8 Spinal Column/Chord Injuries.</a:t>
            </a:r>
            <a:r>
              <a:rPr lang="en-US" sz="2400" dirty="0"/>
              <a:t> </a:t>
            </a:r>
          </a:p>
          <a:p>
            <a:pPr lvl="0"/>
            <a:r>
              <a:rPr lang="en-US" sz="2400" dirty="0"/>
              <a:t>Consider hypothermia. Treat per </a:t>
            </a:r>
            <a:r>
              <a:rPr lang="en-US" sz="2400" u="sng" dirty="0"/>
              <a:t>Protocol 2.8 Hypothermia (Environmental) Adult and Pediatric.</a:t>
            </a:r>
            <a:endParaRPr lang="en-US" sz="2400" dirty="0"/>
          </a:p>
          <a:p>
            <a:pPr marL="0" indent="0">
              <a:buNone/>
            </a:pPr>
            <a:endParaRPr lang="en-US" sz="2000" dirty="0"/>
          </a:p>
        </p:txBody>
      </p:sp>
    </p:spTree>
    <p:extLst>
      <p:ext uri="{BB962C8B-B14F-4D97-AF65-F5344CB8AC3E}">
        <p14:creationId xmlns:p14="http://schemas.microsoft.com/office/powerpoint/2010/main" val="1160780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61FCF4-DEAD-17E2-B277-A4538C201B7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B9051C-79D9-6A32-383A-6C0A01DD7DB6}"/>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PROTOCOL 4.2: DROWNING/SUBMERSION </a:t>
            </a:r>
          </a:p>
        </p:txBody>
      </p:sp>
      <p:sp>
        <p:nvSpPr>
          <p:cNvPr id="3" name="Content Placeholder 2">
            <a:extLst>
              <a:ext uri="{FF2B5EF4-FFF2-40B4-BE49-F238E27FC236}">
                <a16:creationId xmlns:a16="http://schemas.microsoft.com/office/drawing/2014/main" id="{72A5C819-FC8B-6C18-13E6-C04496D8ACE6}"/>
              </a:ext>
            </a:extLst>
          </p:cNvPr>
          <p:cNvSpPr>
            <a:spLocks noGrp="1"/>
          </p:cNvSpPr>
          <p:nvPr>
            <p:ph idx="1"/>
          </p:nvPr>
        </p:nvSpPr>
        <p:spPr>
          <a:xfrm>
            <a:off x="1371599" y="1885278"/>
            <a:ext cx="9724031" cy="4558051"/>
          </a:xfrm>
        </p:spPr>
        <p:txBody>
          <a:bodyPr anchor="ctr">
            <a:normAutofit/>
          </a:bodyPr>
          <a:lstStyle/>
          <a:p>
            <a:pPr marL="0" indent="0">
              <a:buNone/>
            </a:pPr>
            <a:r>
              <a:rPr lang="en-US" sz="2400" b="1" dirty="0"/>
              <a:t>ADVANCED EMT STANDING ORDERS</a:t>
            </a:r>
          </a:p>
          <a:p>
            <a:pPr lvl="0"/>
            <a:r>
              <a:rPr lang="en-US" sz="2400" dirty="0"/>
              <a:t>Provide advanced airway management only if the patient is not adequately oxygenating and/or ventilating and not corrected by BVM.</a:t>
            </a:r>
          </a:p>
          <a:p>
            <a:pPr lvl="0"/>
            <a:r>
              <a:rPr lang="en-US" sz="2400" dirty="0"/>
              <a:t>Obtain IV/IO access and if systolic blood pressure is &lt; 90, administer a 250cc bolus of normal saline.</a:t>
            </a:r>
          </a:p>
          <a:p>
            <a:pPr marL="0" indent="0">
              <a:buNone/>
            </a:pPr>
            <a:r>
              <a:rPr lang="en-US" sz="2400" b="1" dirty="0"/>
              <a:t>MEDICAL CONTROL MAY ORDER</a:t>
            </a:r>
          </a:p>
          <a:p>
            <a:r>
              <a:rPr lang="en-US" sz="2400" dirty="0"/>
              <a:t>Additional intravenous fluid.  </a:t>
            </a:r>
            <a:endParaRPr lang="en-US" sz="2400" b="1" dirty="0"/>
          </a:p>
          <a:p>
            <a:pPr marL="0" indent="0">
              <a:buNone/>
            </a:pPr>
            <a:r>
              <a:rPr lang="en-US" sz="2400" b="1" dirty="0"/>
              <a:t> PARAMEDIC STANDING ORDERS</a:t>
            </a:r>
          </a:p>
          <a:p>
            <a:r>
              <a:rPr lang="en-US" sz="2400" dirty="0"/>
              <a:t>Consider intubation if airway is not adequately managed by other means. </a:t>
            </a:r>
          </a:p>
          <a:p>
            <a:pPr marL="0" indent="0">
              <a:buNone/>
            </a:pPr>
            <a:endParaRPr lang="en-US" sz="2000" dirty="0"/>
          </a:p>
        </p:txBody>
      </p:sp>
    </p:spTree>
    <p:extLst>
      <p:ext uri="{BB962C8B-B14F-4D97-AF65-F5344CB8AC3E}">
        <p14:creationId xmlns:p14="http://schemas.microsoft.com/office/powerpoint/2010/main" val="3464299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E03DD1-6A51-DA68-DB23-CDF4099831E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51AD2B-FC5A-2AF0-9A94-F64F40A99284}"/>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PROTOCOL 4.2: DROWNING/SUBMERSION </a:t>
            </a:r>
          </a:p>
        </p:txBody>
      </p:sp>
      <p:sp>
        <p:nvSpPr>
          <p:cNvPr id="3" name="Content Placeholder 2">
            <a:extLst>
              <a:ext uri="{FF2B5EF4-FFF2-40B4-BE49-F238E27FC236}">
                <a16:creationId xmlns:a16="http://schemas.microsoft.com/office/drawing/2014/main" id="{15620444-6C31-B627-15D3-8E3E254045AA}"/>
              </a:ext>
            </a:extLst>
          </p:cNvPr>
          <p:cNvSpPr>
            <a:spLocks noGrp="1"/>
          </p:cNvSpPr>
          <p:nvPr>
            <p:ph idx="1"/>
          </p:nvPr>
        </p:nvSpPr>
        <p:spPr>
          <a:xfrm>
            <a:off x="1371599" y="2318197"/>
            <a:ext cx="9724031" cy="3683358"/>
          </a:xfrm>
        </p:spPr>
        <p:txBody>
          <a:bodyPr anchor="ctr">
            <a:normAutofit/>
          </a:bodyPr>
          <a:lstStyle/>
          <a:p>
            <a:r>
              <a:rPr lang="en-US" sz="2400" b="1" dirty="0"/>
              <a:t>Red Flag:</a:t>
            </a:r>
            <a:r>
              <a:rPr lang="en-US" sz="2400" dirty="0"/>
              <a:t> For patients under 12 years old, the airway is in most cases best managed with a BVM or SGA. In some cases, intubation may be preferred. This is at the discretion of the treating paramedic.</a:t>
            </a:r>
          </a:p>
          <a:p>
            <a:r>
              <a:rPr lang="en-US" sz="2400" b="1" dirty="0"/>
              <a:t>Note:  </a:t>
            </a:r>
            <a:r>
              <a:rPr lang="en-US" sz="2400" dirty="0"/>
              <a:t>Conscious patients who survive any form of drowning are at high risk of deterioration and should be closely monitored during transport.</a:t>
            </a:r>
          </a:p>
          <a:p>
            <a:pPr marL="0" indent="0">
              <a:buNone/>
            </a:pPr>
            <a:endParaRPr lang="en-US" sz="2000" dirty="0"/>
          </a:p>
        </p:txBody>
      </p:sp>
    </p:spTree>
    <p:extLst>
      <p:ext uri="{BB962C8B-B14F-4D97-AF65-F5344CB8AC3E}">
        <p14:creationId xmlns:p14="http://schemas.microsoft.com/office/powerpoint/2010/main" val="1500497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F764C68-1675-7DD0-C35B-CD255EA154AE}"/>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b="1" kern="1200">
                <a:solidFill>
                  <a:srgbClr val="FFFFFF"/>
                </a:solidFill>
                <a:latin typeface="+mj-lt"/>
                <a:ea typeface="+mj-ea"/>
                <a:cs typeface="+mj-cs"/>
              </a:rPr>
              <a:t>HEAT EXHAUSTION</a:t>
            </a:r>
          </a:p>
        </p:txBody>
      </p:sp>
      <p:sp>
        <p:nvSpPr>
          <p:cNvPr id="5" name="Text Placeholder 4">
            <a:extLst>
              <a:ext uri="{FF2B5EF4-FFF2-40B4-BE49-F238E27FC236}">
                <a16:creationId xmlns:a16="http://schemas.microsoft.com/office/drawing/2014/main" id="{5C7C638A-3E9E-3B8D-BBE7-780F06F5BA5F}"/>
              </a:ext>
            </a:extLst>
          </p:cNvPr>
          <p:cNvSpPr>
            <a:spLocks noGrp="1"/>
          </p:cNvSpPr>
          <p:nvPr>
            <p:ph type="body" idx="1"/>
          </p:nvPr>
        </p:nvSpPr>
        <p:spPr>
          <a:xfrm>
            <a:off x="8572499" y="390832"/>
            <a:ext cx="3233585" cy="873612"/>
          </a:xfrm>
        </p:spPr>
        <p:txBody>
          <a:bodyPr vert="horz" lIns="91440" tIns="45720" rIns="91440" bIns="45720" rtlCol="0" anchor="ctr">
            <a:normAutofit/>
          </a:bodyPr>
          <a:lstStyle/>
          <a:p>
            <a:endParaRPr lang="en-US" sz="2000" kern="1200">
              <a:solidFill>
                <a:srgbClr val="FFFFFF"/>
              </a:solidFill>
              <a:latin typeface="+mn-lt"/>
              <a:ea typeface="+mn-ea"/>
              <a:cs typeface="+mn-cs"/>
            </a:endParaRPr>
          </a:p>
        </p:txBody>
      </p:sp>
      <p:pic>
        <p:nvPicPr>
          <p:cNvPr id="9" name="Graphic 8" descr="Thermometer">
            <a:extLst>
              <a:ext uri="{FF2B5EF4-FFF2-40B4-BE49-F238E27FC236}">
                <a16:creationId xmlns:a16="http://schemas.microsoft.com/office/drawing/2014/main" id="{C21564FD-C5F2-CE9E-C456-8C9C35C64B8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869919" y="1966293"/>
            <a:ext cx="4452160" cy="4452160"/>
          </a:xfrm>
          <a:prstGeom prst="rect">
            <a:avLst/>
          </a:prstGeom>
        </p:spPr>
      </p:pic>
    </p:spTree>
    <p:extLst>
      <p:ext uri="{BB962C8B-B14F-4D97-AF65-F5344CB8AC3E}">
        <p14:creationId xmlns:p14="http://schemas.microsoft.com/office/powerpoint/2010/main" val="2250372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ADDE75-699B-B682-EC77-26C3E1ED72C5}"/>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BRIDGEWATER FD</a:t>
            </a:r>
          </a:p>
        </p:txBody>
      </p:sp>
      <p:sp>
        <p:nvSpPr>
          <p:cNvPr id="3" name="Content Placeholder 2">
            <a:extLst>
              <a:ext uri="{FF2B5EF4-FFF2-40B4-BE49-F238E27FC236}">
                <a16:creationId xmlns:a16="http://schemas.microsoft.com/office/drawing/2014/main" id="{843B0BAA-E716-876A-D789-4B8D8476ADFE}"/>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Dispatched to Bridgewater Fire Academy</a:t>
            </a:r>
          </a:p>
          <a:p>
            <a:pPr marL="0" indent="0">
              <a:buNone/>
            </a:pPr>
            <a:r>
              <a:rPr lang="en-US" sz="2400" dirty="0"/>
              <a:t>31 y/o in room with dry red skin.  Pt states was doing evolutions when his entire body started cramping “from his arms, legs, fingers, abdomen and everything else”. Pt states he was unable to move. BP noted by academy staff to be 200 systolic</a:t>
            </a:r>
          </a:p>
          <a:p>
            <a:pPr marL="0" indent="0">
              <a:buNone/>
            </a:pPr>
            <a:r>
              <a:rPr lang="en-US" sz="2400" dirty="0"/>
              <a:t>Placed on monitor for transport and “vital signs monitored”</a:t>
            </a:r>
          </a:p>
          <a:p>
            <a:pPr marL="0" indent="0">
              <a:buNone/>
            </a:pPr>
            <a:r>
              <a:rPr lang="en-US" sz="2400" dirty="0"/>
              <a:t>VS: BP: 170/90 PULSE: 110  RESP: 18  O2 SAT: 97%</a:t>
            </a:r>
          </a:p>
          <a:p>
            <a:pPr marL="0" indent="0">
              <a:buNone/>
            </a:pPr>
            <a:r>
              <a:rPr lang="en-US" sz="2400" dirty="0"/>
              <a:t>No IV or fluids</a:t>
            </a:r>
          </a:p>
        </p:txBody>
      </p:sp>
    </p:spTree>
    <p:extLst>
      <p:ext uri="{BB962C8B-B14F-4D97-AF65-F5344CB8AC3E}">
        <p14:creationId xmlns:p14="http://schemas.microsoft.com/office/powerpoint/2010/main" val="29874676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72F2A7-C77D-FE34-CB70-0F5F70F274DA}"/>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BH: ER</a:t>
            </a:r>
          </a:p>
        </p:txBody>
      </p:sp>
      <p:sp>
        <p:nvSpPr>
          <p:cNvPr id="3" name="Content Placeholder 2">
            <a:extLst>
              <a:ext uri="{FF2B5EF4-FFF2-40B4-BE49-F238E27FC236}">
                <a16:creationId xmlns:a16="http://schemas.microsoft.com/office/drawing/2014/main" id="{2FB515E4-E4E2-FAC9-3303-721584D7333A}"/>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31-year-old male by EMS from fire academy with complaint of extremity and abdominal cramping. Symptoms started after being outside in the extreme heat today wearing full gear. He states that he has been drinking plenty of water and has been urinating, but his hands feet have continued to cramp up.</a:t>
            </a:r>
          </a:p>
          <a:p>
            <a:pPr marL="0" indent="0">
              <a:buNone/>
            </a:pPr>
            <a:br>
              <a:rPr lang="en-US" sz="2000" dirty="0"/>
            </a:br>
            <a:endParaRPr lang="en-US" sz="2000" dirty="0"/>
          </a:p>
        </p:txBody>
      </p:sp>
    </p:spTree>
    <p:extLst>
      <p:ext uri="{BB962C8B-B14F-4D97-AF65-F5344CB8AC3E}">
        <p14:creationId xmlns:p14="http://schemas.microsoft.com/office/powerpoint/2010/main" val="25946020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DCBB9B8-C8A8-499E-C22B-CD2243BB0F4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EA75B7-D484-5C64-22E4-15D38F3E67F4}"/>
              </a:ext>
            </a:extLst>
          </p:cNvPr>
          <p:cNvSpPr>
            <a:spLocks noGrp="1"/>
          </p:cNvSpPr>
          <p:nvPr>
            <p:ph type="title"/>
          </p:nvPr>
        </p:nvSpPr>
        <p:spPr>
          <a:xfrm>
            <a:off x="630936" y="502920"/>
            <a:ext cx="3419856" cy="1463040"/>
          </a:xfrm>
        </p:spPr>
        <p:txBody>
          <a:bodyPr anchor="ctr">
            <a:normAutofit/>
          </a:bodyPr>
          <a:lstStyle/>
          <a:p>
            <a:r>
              <a:rPr lang="en-US" sz="4800"/>
              <a:t>BH: ER</a:t>
            </a:r>
          </a:p>
        </p:txBody>
      </p:sp>
      <p:sp>
        <p:nvSpPr>
          <p:cNvPr id="11"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97FE21F-9F77-83E9-865A-D198FCB30D2B}"/>
              </a:ext>
            </a:extLst>
          </p:cNvPr>
          <p:cNvSpPr>
            <a:spLocks noGrp="1"/>
          </p:cNvSpPr>
          <p:nvPr>
            <p:ph idx="1"/>
          </p:nvPr>
        </p:nvSpPr>
        <p:spPr>
          <a:xfrm>
            <a:off x="4654295" y="502919"/>
            <a:ext cx="6894576" cy="2586269"/>
          </a:xfrm>
        </p:spPr>
        <p:txBody>
          <a:bodyPr anchor="ctr">
            <a:normAutofit fontScale="92500" lnSpcReduction="20000"/>
          </a:bodyPr>
          <a:lstStyle/>
          <a:p>
            <a:pPr marL="0" indent="0">
              <a:buNone/>
            </a:pPr>
            <a:endParaRPr lang="en-US" sz="700" dirty="0"/>
          </a:p>
          <a:p>
            <a:pPr marL="0" indent="0">
              <a:buNone/>
            </a:pPr>
            <a:r>
              <a:rPr lang="en-US" sz="2000" dirty="0"/>
              <a:t>Physical exam: </a:t>
            </a:r>
            <a:br>
              <a:rPr lang="en-US" sz="2000" dirty="0"/>
            </a:br>
            <a:r>
              <a:rPr lang="en-US" sz="2000" dirty="0"/>
              <a:t>Gen NAD</a:t>
            </a:r>
            <a:br>
              <a:rPr lang="en-US" sz="2000" dirty="0"/>
            </a:br>
            <a:r>
              <a:rPr lang="en-US" sz="2000" dirty="0"/>
              <a:t>HEENT sclera anicteric</a:t>
            </a:r>
            <a:br>
              <a:rPr lang="en-US" sz="2000" dirty="0"/>
            </a:br>
            <a:r>
              <a:rPr lang="en-US" sz="2000" dirty="0"/>
              <a:t>Neck Supple </a:t>
            </a:r>
            <a:br>
              <a:rPr lang="en-US" sz="2000" dirty="0"/>
            </a:br>
            <a:r>
              <a:rPr lang="en-US" sz="2000" dirty="0"/>
              <a:t>CV RRR</a:t>
            </a:r>
            <a:br>
              <a:rPr lang="en-US" sz="2000" dirty="0"/>
            </a:br>
            <a:r>
              <a:rPr lang="en-US" sz="2000" dirty="0"/>
              <a:t>Lungs CTAB</a:t>
            </a:r>
            <a:br>
              <a:rPr lang="en-US" sz="2000" dirty="0"/>
            </a:br>
            <a:r>
              <a:rPr lang="en-US" sz="2000" dirty="0"/>
              <a:t>Abd Soft NT ND</a:t>
            </a:r>
            <a:br>
              <a:rPr lang="en-US" sz="2000" dirty="0"/>
            </a:br>
            <a:r>
              <a:rPr lang="en-US" sz="2000" dirty="0"/>
              <a:t>Ext Warm well perfused no edema</a:t>
            </a:r>
            <a:br>
              <a:rPr lang="en-US" sz="2000" dirty="0"/>
            </a:br>
            <a:r>
              <a:rPr lang="en-US" sz="2000" dirty="0"/>
              <a:t>Neuro Alert oriented CN II-XII grossly intact motor strength 5 out of 5 sensation to light touch intact reflexes 2+</a:t>
            </a:r>
            <a:br>
              <a:rPr lang="en-US" sz="2000" dirty="0"/>
            </a:br>
            <a:endParaRPr lang="en-US" sz="2000" dirty="0"/>
          </a:p>
        </p:txBody>
      </p:sp>
      <p:graphicFrame>
        <p:nvGraphicFramePr>
          <p:cNvPr id="4" name="Table 3">
            <a:extLst>
              <a:ext uri="{FF2B5EF4-FFF2-40B4-BE49-F238E27FC236}">
                <a16:creationId xmlns:a16="http://schemas.microsoft.com/office/drawing/2014/main" id="{6B673DC3-6E88-B86D-2C05-3805F6673480}"/>
              </a:ext>
            </a:extLst>
          </p:cNvPr>
          <p:cNvGraphicFramePr>
            <a:graphicFrameLocks noGrp="1"/>
          </p:cNvGraphicFramePr>
          <p:nvPr>
            <p:extLst>
              <p:ext uri="{D42A27DB-BD31-4B8C-83A1-F6EECF244321}">
                <p14:modId xmlns:p14="http://schemas.microsoft.com/office/powerpoint/2010/main" val="1954352733"/>
              </p:ext>
            </p:extLst>
          </p:nvPr>
        </p:nvGraphicFramePr>
        <p:xfrm>
          <a:off x="1529017" y="3292836"/>
          <a:ext cx="9121773" cy="1955552"/>
        </p:xfrm>
        <a:graphic>
          <a:graphicData uri="http://schemas.openxmlformats.org/drawingml/2006/table">
            <a:tbl>
              <a:tblPr firstRow="1" bandRow="1">
                <a:noFill/>
              </a:tblPr>
              <a:tblGrid>
                <a:gridCol w="1786699">
                  <a:extLst>
                    <a:ext uri="{9D8B030D-6E8A-4147-A177-3AD203B41FA5}">
                      <a16:colId xmlns:a16="http://schemas.microsoft.com/office/drawing/2014/main" val="1180298394"/>
                    </a:ext>
                  </a:extLst>
                </a:gridCol>
                <a:gridCol w="1718119">
                  <a:extLst>
                    <a:ext uri="{9D8B030D-6E8A-4147-A177-3AD203B41FA5}">
                      <a16:colId xmlns:a16="http://schemas.microsoft.com/office/drawing/2014/main" val="4033170072"/>
                    </a:ext>
                  </a:extLst>
                </a:gridCol>
                <a:gridCol w="1631124">
                  <a:extLst>
                    <a:ext uri="{9D8B030D-6E8A-4147-A177-3AD203B41FA5}">
                      <a16:colId xmlns:a16="http://schemas.microsoft.com/office/drawing/2014/main" val="2266378122"/>
                    </a:ext>
                  </a:extLst>
                </a:gridCol>
                <a:gridCol w="2235962">
                  <a:extLst>
                    <a:ext uri="{9D8B030D-6E8A-4147-A177-3AD203B41FA5}">
                      <a16:colId xmlns:a16="http://schemas.microsoft.com/office/drawing/2014/main" val="3009360625"/>
                    </a:ext>
                  </a:extLst>
                </a:gridCol>
                <a:gridCol w="1749869">
                  <a:extLst>
                    <a:ext uri="{9D8B030D-6E8A-4147-A177-3AD203B41FA5}">
                      <a16:colId xmlns:a16="http://schemas.microsoft.com/office/drawing/2014/main" val="503901145"/>
                    </a:ext>
                  </a:extLst>
                </a:gridCol>
              </a:tblGrid>
              <a:tr h="1267336">
                <a:tc>
                  <a:txBody>
                    <a:bodyPr/>
                    <a:lstStyle/>
                    <a:p>
                      <a:pPr fontAlgn="t">
                        <a:buNone/>
                      </a:pPr>
                      <a:r>
                        <a:rPr lang="en-US" sz="3300" b="0" cap="none" spc="60">
                          <a:solidFill>
                            <a:schemeClr val="bg1"/>
                          </a:solidFill>
                          <a:effectLst/>
                          <a:latin typeface="Verdana" panose="020B0604030504040204" pitchFamily="34" charset="0"/>
                        </a:rPr>
                        <a:t>Temp</a:t>
                      </a:r>
                      <a:endParaRPr lang="en-US" sz="3300" b="0" cap="none" spc="60">
                        <a:solidFill>
                          <a:schemeClr val="bg1"/>
                        </a:solidFill>
                        <a:effectLst/>
                      </a:endParaRPr>
                    </a:p>
                  </a:txBody>
                  <a:tcPr marL="193897" marR="193897" marT="186141" marB="38779" anchor="ctr">
                    <a:lnL w="12700" cmpd="sng">
                      <a:noFill/>
                    </a:lnL>
                    <a:lnR w="12700" cmpd="sng">
                      <a:noFill/>
                    </a:lnR>
                    <a:lnT w="19050" cap="flat" cmpd="sng" algn="ctr">
                      <a:noFill/>
                      <a:prstDash val="solid"/>
                    </a:lnT>
                    <a:lnB w="38100" cmpd="sng">
                      <a:noFill/>
                    </a:lnB>
                    <a:solidFill>
                      <a:schemeClr val="accent1"/>
                    </a:solidFill>
                  </a:tcPr>
                </a:tc>
                <a:tc>
                  <a:txBody>
                    <a:bodyPr/>
                    <a:lstStyle/>
                    <a:p>
                      <a:pPr fontAlgn="t">
                        <a:buNone/>
                      </a:pPr>
                      <a:r>
                        <a:rPr lang="en-US" sz="3300" b="0" cap="none" spc="60">
                          <a:solidFill>
                            <a:schemeClr val="bg1"/>
                          </a:solidFill>
                          <a:effectLst/>
                          <a:latin typeface="Verdana" panose="020B0604030504040204" pitchFamily="34" charset="0"/>
                        </a:rPr>
                        <a:t>Pulse</a:t>
                      </a:r>
                      <a:endParaRPr lang="en-US" sz="3300" b="0" cap="none" spc="60">
                        <a:solidFill>
                          <a:schemeClr val="bg1"/>
                        </a:solidFill>
                        <a:effectLst/>
                      </a:endParaRPr>
                    </a:p>
                  </a:txBody>
                  <a:tcPr marL="193897" marR="193897" marT="186141" marB="38779" anchor="ctr">
                    <a:lnL w="12700" cmpd="sng">
                      <a:noFill/>
                    </a:lnL>
                    <a:lnR w="12700" cmpd="sng">
                      <a:noFill/>
                    </a:lnR>
                    <a:lnT w="19050" cap="flat" cmpd="sng" algn="ctr">
                      <a:noFill/>
                      <a:prstDash val="solid"/>
                    </a:lnT>
                    <a:lnB w="38100" cmpd="sng">
                      <a:noFill/>
                    </a:lnB>
                    <a:solidFill>
                      <a:schemeClr val="accent1"/>
                    </a:solidFill>
                  </a:tcPr>
                </a:tc>
                <a:tc>
                  <a:txBody>
                    <a:bodyPr/>
                    <a:lstStyle/>
                    <a:p>
                      <a:pPr fontAlgn="t">
                        <a:buNone/>
                      </a:pPr>
                      <a:r>
                        <a:rPr lang="en-US" sz="3300" b="0" cap="none" spc="60">
                          <a:solidFill>
                            <a:schemeClr val="bg1"/>
                          </a:solidFill>
                          <a:effectLst/>
                          <a:latin typeface="Verdana" panose="020B0604030504040204" pitchFamily="34" charset="0"/>
                        </a:rPr>
                        <a:t>Resp</a:t>
                      </a:r>
                      <a:endParaRPr lang="en-US" sz="3300" b="0" cap="none" spc="60">
                        <a:solidFill>
                          <a:schemeClr val="bg1"/>
                        </a:solidFill>
                        <a:effectLst/>
                      </a:endParaRPr>
                    </a:p>
                  </a:txBody>
                  <a:tcPr marL="193897" marR="193897" marT="186141" marB="38779" anchor="ctr">
                    <a:lnL w="12700" cmpd="sng">
                      <a:noFill/>
                    </a:lnL>
                    <a:lnR w="12700" cmpd="sng">
                      <a:noFill/>
                    </a:lnR>
                    <a:lnT w="19050" cap="flat" cmpd="sng" algn="ctr">
                      <a:noFill/>
                      <a:prstDash val="solid"/>
                    </a:lnT>
                    <a:lnB w="38100" cmpd="sng">
                      <a:noFill/>
                    </a:lnB>
                    <a:solidFill>
                      <a:schemeClr val="accent1"/>
                    </a:solidFill>
                  </a:tcPr>
                </a:tc>
                <a:tc>
                  <a:txBody>
                    <a:bodyPr/>
                    <a:lstStyle/>
                    <a:p>
                      <a:pPr fontAlgn="t">
                        <a:buNone/>
                      </a:pPr>
                      <a:r>
                        <a:rPr lang="en-US" sz="3300" b="0" cap="none" spc="60">
                          <a:solidFill>
                            <a:schemeClr val="bg1"/>
                          </a:solidFill>
                          <a:effectLst/>
                          <a:latin typeface="Verdana" panose="020B0604030504040204" pitchFamily="34" charset="0"/>
                        </a:rPr>
                        <a:t>BP</a:t>
                      </a:r>
                      <a:endParaRPr lang="en-US" sz="3300" b="0" cap="none" spc="60">
                        <a:solidFill>
                          <a:schemeClr val="bg1"/>
                        </a:solidFill>
                        <a:effectLst/>
                      </a:endParaRPr>
                    </a:p>
                  </a:txBody>
                  <a:tcPr marL="193897" marR="193897" marT="186141" marB="38779" anchor="ctr">
                    <a:lnL w="12700" cmpd="sng">
                      <a:noFill/>
                    </a:lnL>
                    <a:lnR w="12700" cmpd="sng">
                      <a:noFill/>
                    </a:lnR>
                    <a:lnT w="19050" cap="flat" cmpd="sng" algn="ctr">
                      <a:noFill/>
                      <a:prstDash val="solid"/>
                    </a:lnT>
                    <a:lnB w="38100" cmpd="sng">
                      <a:noFill/>
                    </a:lnB>
                    <a:solidFill>
                      <a:schemeClr val="accent1"/>
                    </a:solidFill>
                  </a:tcPr>
                </a:tc>
                <a:tc>
                  <a:txBody>
                    <a:bodyPr/>
                    <a:lstStyle/>
                    <a:p>
                      <a:pPr fontAlgn="t">
                        <a:buNone/>
                      </a:pPr>
                      <a:r>
                        <a:rPr lang="en-US" sz="3300" b="0" cap="none" spc="60">
                          <a:solidFill>
                            <a:schemeClr val="bg1"/>
                          </a:solidFill>
                          <a:effectLst/>
                          <a:latin typeface="Verdana" panose="020B0604030504040204" pitchFamily="34" charset="0"/>
                        </a:rPr>
                        <a:t>Pulse Ox</a:t>
                      </a:r>
                      <a:endParaRPr lang="en-US" sz="3300" b="0" cap="none" spc="60">
                        <a:solidFill>
                          <a:schemeClr val="bg1"/>
                        </a:solidFill>
                        <a:effectLst/>
                      </a:endParaRPr>
                    </a:p>
                  </a:txBody>
                  <a:tcPr marL="193897" marR="193897" marT="186141" marB="38779"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625347014"/>
                  </a:ext>
                </a:extLst>
              </a:tr>
              <a:tr h="688216">
                <a:tc>
                  <a:txBody>
                    <a:bodyPr/>
                    <a:lstStyle/>
                    <a:p>
                      <a:pPr fontAlgn="t">
                        <a:buNone/>
                      </a:pPr>
                      <a:r>
                        <a:rPr lang="en-US" sz="2800" cap="none" spc="0">
                          <a:solidFill>
                            <a:schemeClr val="tx1"/>
                          </a:solidFill>
                          <a:effectLst/>
                          <a:latin typeface="Verdana" panose="020B0604030504040204" pitchFamily="34" charset="0"/>
                        </a:rPr>
                        <a:t>98.1 F </a:t>
                      </a:r>
                      <a:endParaRPr lang="en-US" sz="2800" cap="none" spc="0">
                        <a:solidFill>
                          <a:schemeClr val="tx1"/>
                        </a:solidFill>
                        <a:effectLst/>
                      </a:endParaRPr>
                    </a:p>
                  </a:txBody>
                  <a:tcPr marL="193897" marR="193897" marT="186141" marB="38779">
                    <a:lnL w="12700" cmpd="sng">
                      <a:noFill/>
                      <a:prstDash val="solid"/>
                    </a:lnL>
                    <a:lnR w="12700" cmpd="sng">
                      <a:noFill/>
                      <a:prstDash val="solid"/>
                    </a:lnR>
                    <a:lnT w="38100" cmpd="sng">
                      <a:noFill/>
                    </a:lnT>
                    <a:lnB w="12700" cmpd="sng">
                      <a:noFill/>
                      <a:prstDash val="solid"/>
                    </a:lnB>
                    <a:noFill/>
                  </a:tcPr>
                </a:tc>
                <a:tc>
                  <a:txBody>
                    <a:bodyPr/>
                    <a:lstStyle/>
                    <a:p>
                      <a:pPr fontAlgn="t">
                        <a:buNone/>
                      </a:pPr>
                      <a:r>
                        <a:rPr lang="en-US" sz="2800" cap="none" spc="0">
                          <a:solidFill>
                            <a:schemeClr val="tx1"/>
                          </a:solidFill>
                          <a:effectLst/>
                          <a:latin typeface="Verdana" panose="020B0604030504040204" pitchFamily="34" charset="0"/>
                        </a:rPr>
                        <a:t>81 </a:t>
                      </a:r>
                      <a:endParaRPr lang="en-US" sz="2800" cap="none" spc="0">
                        <a:solidFill>
                          <a:schemeClr val="tx1"/>
                        </a:solidFill>
                        <a:effectLst/>
                      </a:endParaRPr>
                    </a:p>
                  </a:txBody>
                  <a:tcPr marL="193897" marR="193897" marT="186141" marB="38779">
                    <a:lnL w="12700" cmpd="sng">
                      <a:noFill/>
                      <a:prstDash val="solid"/>
                    </a:lnL>
                    <a:lnR w="12700" cmpd="sng">
                      <a:noFill/>
                      <a:prstDash val="solid"/>
                    </a:lnR>
                    <a:lnT w="38100" cmpd="sng">
                      <a:noFill/>
                    </a:lnT>
                    <a:lnB w="12700" cmpd="sng">
                      <a:noFill/>
                      <a:prstDash val="solid"/>
                    </a:lnB>
                    <a:noFill/>
                  </a:tcPr>
                </a:tc>
                <a:tc>
                  <a:txBody>
                    <a:bodyPr/>
                    <a:lstStyle/>
                    <a:p>
                      <a:pPr fontAlgn="t">
                        <a:buNone/>
                      </a:pPr>
                      <a:r>
                        <a:rPr lang="en-US" sz="2800" cap="none" spc="0">
                          <a:solidFill>
                            <a:schemeClr val="tx1"/>
                          </a:solidFill>
                          <a:effectLst/>
                          <a:latin typeface="Verdana" panose="020B0604030504040204" pitchFamily="34" charset="0"/>
                        </a:rPr>
                        <a:t>16 </a:t>
                      </a:r>
                      <a:endParaRPr lang="en-US" sz="2800" cap="none" spc="0">
                        <a:solidFill>
                          <a:schemeClr val="tx1"/>
                        </a:solidFill>
                        <a:effectLst/>
                      </a:endParaRPr>
                    </a:p>
                  </a:txBody>
                  <a:tcPr marL="193897" marR="193897" marT="186141" marB="38779">
                    <a:lnL w="12700" cmpd="sng">
                      <a:noFill/>
                      <a:prstDash val="solid"/>
                    </a:lnL>
                    <a:lnR w="12700" cmpd="sng">
                      <a:noFill/>
                      <a:prstDash val="solid"/>
                    </a:lnR>
                    <a:lnT w="38100" cmpd="sng">
                      <a:noFill/>
                    </a:lnT>
                    <a:lnB w="12700" cmpd="sng">
                      <a:noFill/>
                      <a:prstDash val="solid"/>
                    </a:lnB>
                    <a:noFill/>
                  </a:tcPr>
                </a:tc>
                <a:tc>
                  <a:txBody>
                    <a:bodyPr/>
                    <a:lstStyle/>
                    <a:p>
                      <a:pPr fontAlgn="t">
                        <a:buNone/>
                      </a:pPr>
                      <a:r>
                        <a:rPr lang="en-US" sz="2800" cap="none" spc="0">
                          <a:solidFill>
                            <a:schemeClr val="tx1"/>
                          </a:solidFill>
                          <a:effectLst/>
                          <a:latin typeface="Verdana" panose="020B0604030504040204" pitchFamily="34" charset="0"/>
                        </a:rPr>
                        <a:t>145/90 H</a:t>
                      </a:r>
                      <a:endParaRPr lang="en-US" sz="2800" cap="none" spc="0">
                        <a:solidFill>
                          <a:schemeClr val="tx1"/>
                        </a:solidFill>
                        <a:effectLst/>
                      </a:endParaRPr>
                    </a:p>
                  </a:txBody>
                  <a:tcPr marL="193897" marR="193897" marT="186141" marB="38779">
                    <a:lnL w="12700" cmpd="sng">
                      <a:noFill/>
                      <a:prstDash val="solid"/>
                    </a:lnL>
                    <a:lnR w="12700" cmpd="sng">
                      <a:noFill/>
                      <a:prstDash val="solid"/>
                    </a:lnR>
                    <a:lnT w="38100" cmpd="sng">
                      <a:noFill/>
                    </a:lnT>
                    <a:lnB w="12700" cmpd="sng">
                      <a:noFill/>
                      <a:prstDash val="solid"/>
                    </a:lnB>
                    <a:noFill/>
                  </a:tcPr>
                </a:tc>
                <a:tc>
                  <a:txBody>
                    <a:bodyPr/>
                    <a:lstStyle/>
                    <a:p>
                      <a:pPr fontAlgn="t">
                        <a:buNone/>
                      </a:pPr>
                      <a:r>
                        <a:rPr lang="en-US" sz="2800" cap="none" spc="0">
                          <a:solidFill>
                            <a:schemeClr val="tx1"/>
                          </a:solidFill>
                          <a:effectLst/>
                          <a:latin typeface="Verdana" panose="020B0604030504040204" pitchFamily="34" charset="0"/>
                        </a:rPr>
                        <a:t>98 </a:t>
                      </a:r>
                      <a:endParaRPr lang="en-US" sz="2800" cap="none" spc="0">
                        <a:solidFill>
                          <a:schemeClr val="tx1"/>
                        </a:solidFill>
                        <a:effectLst/>
                      </a:endParaRPr>
                    </a:p>
                  </a:txBody>
                  <a:tcPr marL="193897" marR="193897" marT="186141" marB="38779">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1039946529"/>
                  </a:ext>
                </a:extLst>
              </a:tr>
            </a:tbl>
          </a:graphicData>
        </a:graphic>
      </p:graphicFrame>
    </p:spTree>
    <p:extLst>
      <p:ext uri="{BB962C8B-B14F-4D97-AF65-F5344CB8AC3E}">
        <p14:creationId xmlns:p14="http://schemas.microsoft.com/office/powerpoint/2010/main" val="2384359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E89E14-0025-97F4-1378-A27143A937B6}"/>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07629D-1484-E177-B647-1690CC9C5522}"/>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BH: ER</a:t>
            </a:r>
          </a:p>
        </p:txBody>
      </p:sp>
      <p:sp>
        <p:nvSpPr>
          <p:cNvPr id="3" name="Content Placeholder 2">
            <a:extLst>
              <a:ext uri="{FF2B5EF4-FFF2-40B4-BE49-F238E27FC236}">
                <a16:creationId xmlns:a16="http://schemas.microsoft.com/office/drawing/2014/main" id="{02174B06-6AF5-2E4E-4BC0-6BACD2AE1D54}"/>
              </a:ext>
            </a:extLst>
          </p:cNvPr>
          <p:cNvSpPr>
            <a:spLocks noGrp="1"/>
          </p:cNvSpPr>
          <p:nvPr>
            <p:ph idx="1"/>
          </p:nvPr>
        </p:nvSpPr>
        <p:spPr>
          <a:xfrm>
            <a:off x="8572499" y="390832"/>
            <a:ext cx="3233585" cy="873612"/>
          </a:xfrm>
        </p:spPr>
        <p:txBody>
          <a:bodyPr vert="horz" lIns="91440" tIns="45720" rIns="91440" bIns="45720" rtlCol="0" anchor="ctr">
            <a:normAutofit/>
          </a:bodyPr>
          <a:lstStyle/>
          <a:p>
            <a:pPr marL="0" indent="0">
              <a:buNone/>
            </a:pPr>
            <a:br>
              <a:rPr lang="en-US" sz="2000" kern="1200">
                <a:solidFill>
                  <a:srgbClr val="FFFFFF"/>
                </a:solidFill>
                <a:latin typeface="+mn-lt"/>
                <a:ea typeface="+mn-ea"/>
                <a:cs typeface="+mn-cs"/>
              </a:rPr>
            </a:br>
            <a:endParaRPr lang="en-US" sz="2000" kern="1200">
              <a:solidFill>
                <a:srgbClr val="FFFFFF"/>
              </a:solidFill>
              <a:latin typeface="+mn-lt"/>
              <a:ea typeface="+mn-ea"/>
              <a:cs typeface="+mn-cs"/>
            </a:endParaRPr>
          </a:p>
        </p:txBody>
      </p:sp>
      <p:graphicFrame>
        <p:nvGraphicFramePr>
          <p:cNvPr id="5" name="Table 4">
            <a:extLst>
              <a:ext uri="{FF2B5EF4-FFF2-40B4-BE49-F238E27FC236}">
                <a16:creationId xmlns:a16="http://schemas.microsoft.com/office/drawing/2014/main" id="{3A2EDF8B-D18B-105A-926A-CC1E93D47902}"/>
              </a:ext>
            </a:extLst>
          </p:cNvPr>
          <p:cNvGraphicFramePr>
            <a:graphicFrameLocks noGrp="1"/>
          </p:cNvGraphicFramePr>
          <p:nvPr>
            <p:extLst>
              <p:ext uri="{D42A27DB-BD31-4B8C-83A1-F6EECF244321}">
                <p14:modId xmlns:p14="http://schemas.microsoft.com/office/powerpoint/2010/main" val="154677128"/>
              </p:ext>
            </p:extLst>
          </p:nvPr>
        </p:nvGraphicFramePr>
        <p:xfrm>
          <a:off x="706137" y="1966293"/>
          <a:ext cx="10779724" cy="4452163"/>
        </p:xfrm>
        <a:graphic>
          <a:graphicData uri="http://schemas.openxmlformats.org/drawingml/2006/table">
            <a:tbl>
              <a:tblPr firstRow="1" bandRow="1">
                <a:noFill/>
              </a:tblPr>
              <a:tblGrid>
                <a:gridCol w="3569524">
                  <a:extLst>
                    <a:ext uri="{9D8B030D-6E8A-4147-A177-3AD203B41FA5}">
                      <a16:colId xmlns:a16="http://schemas.microsoft.com/office/drawing/2014/main" val="2540989350"/>
                    </a:ext>
                  </a:extLst>
                </a:gridCol>
                <a:gridCol w="1820338">
                  <a:extLst>
                    <a:ext uri="{9D8B030D-6E8A-4147-A177-3AD203B41FA5}">
                      <a16:colId xmlns:a16="http://schemas.microsoft.com/office/drawing/2014/main" val="48794443"/>
                    </a:ext>
                  </a:extLst>
                </a:gridCol>
                <a:gridCol w="1820338">
                  <a:extLst>
                    <a:ext uri="{9D8B030D-6E8A-4147-A177-3AD203B41FA5}">
                      <a16:colId xmlns:a16="http://schemas.microsoft.com/office/drawing/2014/main" val="2537213362"/>
                    </a:ext>
                  </a:extLst>
                </a:gridCol>
                <a:gridCol w="3569524">
                  <a:extLst>
                    <a:ext uri="{9D8B030D-6E8A-4147-A177-3AD203B41FA5}">
                      <a16:colId xmlns:a16="http://schemas.microsoft.com/office/drawing/2014/main" val="1314165716"/>
                    </a:ext>
                  </a:extLst>
                </a:gridCol>
              </a:tblGrid>
              <a:tr h="515500">
                <a:tc>
                  <a:txBody>
                    <a:bodyPr/>
                    <a:lstStyle/>
                    <a:p>
                      <a:pPr fontAlgn="t">
                        <a:buNone/>
                      </a:pPr>
                      <a:r>
                        <a:rPr lang="en-US" sz="2200" b="0" cap="none" spc="0">
                          <a:solidFill>
                            <a:schemeClr val="tx1"/>
                          </a:solidFill>
                          <a:effectLst/>
                          <a:latin typeface="Verdana" panose="020B0604030504040204" pitchFamily="34" charset="0"/>
                        </a:rPr>
                        <a:t>Plasma Sodium</a:t>
                      </a:r>
                      <a:endParaRPr lang="en-US" sz="2200" b="0" cap="none" spc="0">
                        <a:solidFill>
                          <a:schemeClr val="tx1"/>
                        </a:solidFill>
                        <a:effectLst/>
                      </a:endParaRPr>
                    </a:p>
                  </a:txBody>
                  <a:tcPr marL="62079" marR="62079" marT="25866" marB="124157" anchor="b">
                    <a:lnL w="12700" cmpd="sng">
                      <a:noFill/>
                    </a:lnL>
                    <a:lnR w="12700" cmpd="sng">
                      <a:noFill/>
                    </a:lnR>
                    <a:lnT w="9525" cap="flat" cmpd="sng" algn="ctr">
                      <a:noFill/>
                      <a:prstDash val="solid"/>
                    </a:lnT>
                    <a:lnB w="38100" cmpd="sng">
                      <a:noFill/>
                    </a:lnB>
                    <a:noFill/>
                  </a:tcPr>
                </a:tc>
                <a:tc>
                  <a:txBody>
                    <a:bodyPr/>
                    <a:lstStyle/>
                    <a:p>
                      <a:pPr fontAlgn="t">
                        <a:buNone/>
                      </a:pPr>
                      <a:r>
                        <a:rPr lang="en-US" sz="2200" b="0" cap="none" spc="0">
                          <a:solidFill>
                            <a:schemeClr val="tx1"/>
                          </a:solidFill>
                          <a:effectLst/>
                          <a:latin typeface="Verdana" panose="020B0604030504040204" pitchFamily="34" charset="0"/>
                        </a:rPr>
                        <a:t>125 L</a:t>
                      </a:r>
                      <a:endParaRPr lang="en-US" sz="2200" b="0" cap="none" spc="0">
                        <a:solidFill>
                          <a:schemeClr val="tx1"/>
                        </a:solidFill>
                        <a:effectLst/>
                      </a:endParaRPr>
                    </a:p>
                  </a:txBody>
                  <a:tcPr marL="62079" marR="62079" marT="25866" marB="124157" anchor="b">
                    <a:lnL w="12700" cmpd="sng">
                      <a:noFill/>
                    </a:lnL>
                    <a:lnR w="12700" cmpd="sng">
                      <a:noFill/>
                    </a:lnR>
                    <a:lnT w="9525" cap="flat" cmpd="sng" algn="ctr">
                      <a:noFill/>
                      <a:prstDash val="solid"/>
                    </a:lnT>
                    <a:lnB w="38100" cmpd="sng">
                      <a:noFill/>
                    </a:lnB>
                    <a:noFill/>
                  </a:tcPr>
                </a:tc>
                <a:tc>
                  <a:txBody>
                    <a:bodyPr/>
                    <a:lstStyle/>
                    <a:p>
                      <a:pPr fontAlgn="t">
                        <a:buNone/>
                      </a:pPr>
                      <a:r>
                        <a:rPr lang="en-US" sz="2200" b="0" cap="none" spc="0">
                          <a:solidFill>
                            <a:schemeClr val="tx1"/>
                          </a:solidFill>
                          <a:effectLst/>
                          <a:latin typeface="Verdana" panose="020B0604030504040204" pitchFamily="34" charset="0"/>
                        </a:rPr>
                        <a:t>131 L</a:t>
                      </a:r>
                      <a:endParaRPr lang="en-US" sz="2200" b="0" cap="none" spc="0">
                        <a:solidFill>
                          <a:schemeClr val="tx1"/>
                        </a:solidFill>
                        <a:effectLst/>
                      </a:endParaRPr>
                    </a:p>
                  </a:txBody>
                  <a:tcPr marL="62079" marR="62079" marT="25866" marB="124157" anchor="b">
                    <a:lnL w="12700" cmpd="sng">
                      <a:noFill/>
                    </a:lnL>
                    <a:lnR w="12700" cmpd="sng">
                      <a:noFill/>
                    </a:lnR>
                    <a:lnT w="9525" cap="flat" cmpd="sng" algn="ctr">
                      <a:noFill/>
                      <a:prstDash val="solid"/>
                    </a:lnT>
                    <a:lnB w="38100" cmpd="sng">
                      <a:noFill/>
                    </a:lnB>
                    <a:noFill/>
                  </a:tcPr>
                </a:tc>
                <a:tc>
                  <a:txBody>
                    <a:bodyPr/>
                    <a:lstStyle/>
                    <a:p>
                      <a:pPr fontAlgn="t">
                        <a:buNone/>
                      </a:pPr>
                      <a:r>
                        <a:rPr lang="en-US" sz="2200" b="0" cap="none" spc="0">
                          <a:solidFill>
                            <a:schemeClr val="tx1"/>
                          </a:solidFill>
                          <a:effectLst/>
                          <a:latin typeface="Verdana" panose="020B0604030504040204" pitchFamily="34" charset="0"/>
                        </a:rPr>
                        <a:t>(136-145) mmol/L</a:t>
                      </a:r>
                      <a:endParaRPr lang="en-US" sz="2200" b="0" cap="none" spc="0">
                        <a:solidFill>
                          <a:schemeClr val="tx1"/>
                        </a:solidFill>
                        <a:effectLst/>
                      </a:endParaRPr>
                    </a:p>
                  </a:txBody>
                  <a:tcPr marL="62079" marR="62079" marT="25866" marB="124157"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3186350844"/>
                  </a:ext>
                </a:extLst>
              </a:tr>
              <a:tr h="437407">
                <a:tc>
                  <a:txBody>
                    <a:bodyPr/>
                    <a:lstStyle/>
                    <a:p>
                      <a:pPr fontAlgn="t">
                        <a:buNone/>
                      </a:pPr>
                      <a:r>
                        <a:rPr lang="en-US" sz="1600" cap="none" spc="0">
                          <a:solidFill>
                            <a:schemeClr val="tx1"/>
                          </a:solidFill>
                          <a:effectLst/>
                          <a:latin typeface="Verdana" panose="020B0604030504040204" pitchFamily="34" charset="0"/>
                        </a:rPr>
                        <a:t>Plasma Potassium</a:t>
                      </a:r>
                      <a:endParaRPr lang="en-US" sz="1600" cap="none" spc="0">
                        <a:solidFill>
                          <a:schemeClr val="tx1"/>
                        </a:solidFill>
                        <a:effectLst/>
                      </a:endParaRPr>
                    </a:p>
                  </a:txBody>
                  <a:tcPr marL="62079" marR="62079" marT="25866" marB="124157">
                    <a:lnL w="12700" cmpd="sng">
                      <a:noFill/>
                      <a:prstDash val="solid"/>
                    </a:lnL>
                    <a:lnR w="12700" cmpd="sng">
                      <a:noFill/>
                      <a:prstDash val="solid"/>
                    </a:lnR>
                    <a:lnT w="38100" cmpd="sng">
                      <a:noFill/>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3.8</a:t>
                      </a:r>
                      <a:endParaRPr lang="en-US" sz="1600" cap="none" spc="0">
                        <a:solidFill>
                          <a:schemeClr val="tx1"/>
                        </a:solidFill>
                        <a:effectLst/>
                      </a:endParaRPr>
                    </a:p>
                  </a:txBody>
                  <a:tcPr marL="62079" marR="62079" marT="25866" marB="124157">
                    <a:lnL w="12700" cmpd="sng">
                      <a:noFill/>
                      <a:prstDash val="solid"/>
                    </a:lnL>
                    <a:lnR w="12700" cmpd="sng">
                      <a:noFill/>
                      <a:prstDash val="solid"/>
                    </a:lnR>
                    <a:lnT w="38100" cmpd="sng">
                      <a:noFill/>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3.6</a:t>
                      </a:r>
                      <a:endParaRPr lang="en-US" sz="1600" cap="none" spc="0">
                        <a:solidFill>
                          <a:schemeClr val="tx1"/>
                        </a:solidFill>
                        <a:effectLst/>
                      </a:endParaRPr>
                    </a:p>
                  </a:txBody>
                  <a:tcPr marL="62079" marR="62079" marT="25866" marB="124157">
                    <a:lnL w="12700" cmpd="sng">
                      <a:noFill/>
                      <a:prstDash val="solid"/>
                    </a:lnL>
                    <a:lnR w="12700" cmpd="sng">
                      <a:noFill/>
                      <a:prstDash val="solid"/>
                    </a:lnR>
                    <a:lnT w="38100" cmpd="sng">
                      <a:noFill/>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(3.5-5.1) mmol/L</a:t>
                      </a:r>
                      <a:endParaRPr lang="en-US" sz="1600" cap="none" spc="0">
                        <a:solidFill>
                          <a:schemeClr val="tx1"/>
                        </a:solidFill>
                        <a:effectLst/>
                      </a:endParaRPr>
                    </a:p>
                  </a:txBody>
                  <a:tcPr marL="62079" marR="62079" marT="25866" marB="124157">
                    <a:lnL w="12700" cmpd="sng">
                      <a:noFill/>
                      <a:prstDash val="solid"/>
                    </a:lnL>
                    <a:lnR w="12700" cmpd="sng">
                      <a:noFill/>
                      <a:prstDash val="solid"/>
                    </a:lnR>
                    <a:lnT w="38100" cmpd="sng">
                      <a:noFill/>
                    </a:lnT>
                    <a:lnB w="12700" cap="flat" cmpd="sng" algn="ctr">
                      <a:solidFill>
                        <a:schemeClr val="accent1"/>
                      </a:solidFill>
                      <a:prstDash val="solid"/>
                    </a:lnB>
                    <a:noFill/>
                  </a:tcPr>
                </a:tc>
                <a:extLst>
                  <a:ext uri="{0D108BD9-81ED-4DB2-BD59-A6C34878D82A}">
                    <a16:rowId xmlns:a16="http://schemas.microsoft.com/office/drawing/2014/main" val="3238511726"/>
                  </a:ext>
                </a:extLst>
              </a:tr>
              <a:tr h="437407">
                <a:tc>
                  <a:txBody>
                    <a:bodyPr/>
                    <a:lstStyle/>
                    <a:p>
                      <a:pPr fontAlgn="t">
                        <a:buNone/>
                      </a:pPr>
                      <a:r>
                        <a:rPr lang="en-US" sz="1600" cap="none" spc="0">
                          <a:solidFill>
                            <a:schemeClr val="tx1"/>
                          </a:solidFill>
                          <a:effectLst/>
                          <a:latin typeface="Verdana" panose="020B0604030504040204" pitchFamily="34" charset="0"/>
                        </a:rPr>
                        <a:t>Plasma Chloride</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89 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94 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(98-107) mmol/L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223290227"/>
                  </a:ext>
                </a:extLst>
              </a:tr>
              <a:tr h="437407">
                <a:tc>
                  <a:txBody>
                    <a:bodyPr/>
                    <a:lstStyle/>
                    <a:p>
                      <a:pPr fontAlgn="t">
                        <a:buNone/>
                      </a:pPr>
                      <a:r>
                        <a:rPr lang="en-US" sz="1600" cap="none" spc="0">
                          <a:solidFill>
                            <a:schemeClr val="tx1"/>
                          </a:solidFill>
                          <a:effectLst/>
                          <a:latin typeface="Verdana" panose="020B0604030504040204" pitchFamily="34" charset="0"/>
                        </a:rPr>
                        <a:t>Plasma CO2</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24</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26</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(20-31) mmol/L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3090534798"/>
                  </a:ext>
                </a:extLst>
              </a:tr>
              <a:tr h="437407">
                <a:tc>
                  <a:txBody>
                    <a:bodyPr/>
                    <a:lstStyle/>
                    <a:p>
                      <a:pPr fontAlgn="t">
                        <a:buNone/>
                      </a:pPr>
                      <a:r>
                        <a:rPr lang="en-US" sz="1600" cap="none" spc="0">
                          <a:solidFill>
                            <a:schemeClr val="tx1"/>
                          </a:solidFill>
                          <a:effectLst/>
                          <a:latin typeface="Verdana" panose="020B0604030504040204" pitchFamily="34" charset="0"/>
                        </a:rPr>
                        <a:t>Anion Gap</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12</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11</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(4-14) </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847304403"/>
                  </a:ext>
                </a:extLst>
              </a:tr>
              <a:tr h="437407">
                <a:tc>
                  <a:txBody>
                    <a:bodyPr/>
                    <a:lstStyle/>
                    <a:p>
                      <a:pPr fontAlgn="t">
                        <a:buNone/>
                      </a:pPr>
                      <a:r>
                        <a:rPr lang="en-US" sz="1600" cap="none" spc="0">
                          <a:solidFill>
                            <a:schemeClr val="tx1"/>
                          </a:solidFill>
                          <a:effectLst/>
                          <a:latin typeface="Verdana" panose="020B0604030504040204" pitchFamily="34" charset="0"/>
                        </a:rPr>
                        <a:t>Plasma BUN</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22</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18</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(9-23) mg/dL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1577933023"/>
                  </a:ext>
                </a:extLst>
              </a:tr>
              <a:tr h="437407">
                <a:tc>
                  <a:txBody>
                    <a:bodyPr/>
                    <a:lstStyle/>
                    <a:p>
                      <a:pPr fontAlgn="t">
                        <a:buNone/>
                      </a:pPr>
                      <a:r>
                        <a:rPr lang="en-US" sz="1600" cap="none" spc="0">
                          <a:solidFill>
                            <a:schemeClr val="tx1"/>
                          </a:solidFill>
                          <a:effectLst/>
                          <a:latin typeface="Verdana" panose="020B0604030504040204" pitchFamily="34" charset="0"/>
                        </a:rPr>
                        <a:t>Plasma Creatinine</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1.62 H</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1.36 H</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(0.70-1.30) mg/dL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569724403"/>
                  </a:ext>
                </a:extLst>
              </a:tr>
              <a:tr h="437407">
                <a:tc>
                  <a:txBody>
                    <a:bodyPr/>
                    <a:lstStyle/>
                    <a:p>
                      <a:pPr fontAlgn="t">
                        <a:buNone/>
                      </a:pPr>
                      <a:r>
                        <a:rPr lang="en-US" sz="1600" cap="none" spc="0">
                          <a:solidFill>
                            <a:schemeClr val="tx1"/>
                          </a:solidFill>
                          <a:effectLst/>
                          <a:latin typeface="Verdana" panose="020B0604030504040204" pitchFamily="34" charset="0"/>
                        </a:rPr>
                        <a:t>Plasma Glucose</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94</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86</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pPr fontAlgn="t">
                        <a:buNone/>
                      </a:pPr>
                      <a:r>
                        <a:rPr lang="en-US" sz="1600" cap="none" spc="0">
                          <a:solidFill>
                            <a:schemeClr val="tx1"/>
                          </a:solidFill>
                          <a:effectLst/>
                          <a:latin typeface="Verdana" panose="020B0604030504040204" pitchFamily="34" charset="0"/>
                        </a:rPr>
                        <a:t>(74-106) mg/dL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1844983447"/>
                  </a:ext>
                </a:extLst>
              </a:tr>
              <a:tr h="437407">
                <a:tc>
                  <a:txBody>
                    <a:bodyPr/>
                    <a:lstStyle/>
                    <a:p>
                      <a:pPr fontAlgn="t">
                        <a:buNone/>
                      </a:pPr>
                      <a:r>
                        <a:rPr lang="en-US" sz="1600" cap="none" spc="0">
                          <a:solidFill>
                            <a:schemeClr val="tx1"/>
                          </a:solidFill>
                          <a:effectLst/>
                          <a:latin typeface="Verdana" panose="020B0604030504040204" pitchFamily="34" charset="0"/>
                        </a:rPr>
                        <a:t>Plasma Calcium</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10.5</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9.5</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pPr fontAlgn="t">
                        <a:buNone/>
                      </a:pPr>
                      <a:r>
                        <a:rPr lang="en-US" sz="1600" cap="none" spc="0">
                          <a:solidFill>
                            <a:schemeClr val="tx1"/>
                          </a:solidFill>
                          <a:effectLst/>
                          <a:latin typeface="Verdana" panose="020B0604030504040204" pitchFamily="34" charset="0"/>
                        </a:rPr>
                        <a:t>(8.3-10.6) mg/dL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285416795"/>
                  </a:ext>
                </a:extLst>
              </a:tr>
              <a:tr h="437407">
                <a:tc>
                  <a:txBody>
                    <a:bodyPr/>
                    <a:lstStyle/>
                    <a:p>
                      <a:pPr fontAlgn="t">
                        <a:buNone/>
                      </a:pPr>
                      <a:r>
                        <a:rPr lang="en-US" sz="1600" cap="none" spc="0">
                          <a:solidFill>
                            <a:schemeClr val="tx1"/>
                          </a:solidFill>
                          <a:effectLst/>
                          <a:latin typeface="Verdana" panose="020B0604030504040204" pitchFamily="34" charset="0"/>
                        </a:rPr>
                        <a:t>Total Creatine Kinase</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mpd="sng">
                      <a:noFill/>
                      <a:prstDash val="solid"/>
                    </a:lnB>
                    <a:noFill/>
                  </a:tcPr>
                </a:tc>
                <a:tc>
                  <a:txBody>
                    <a:bodyPr/>
                    <a:lstStyle/>
                    <a:p>
                      <a:pPr fontAlgn="t">
                        <a:buNone/>
                      </a:pPr>
                      <a:r>
                        <a:rPr lang="en-US" sz="1600" cap="none" spc="0">
                          <a:solidFill>
                            <a:schemeClr val="tx1"/>
                          </a:solidFill>
                          <a:effectLst/>
                          <a:latin typeface="Verdana" panose="020B0604030504040204" pitchFamily="34" charset="0"/>
                        </a:rPr>
                        <a:t>18907 H</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mpd="sng">
                      <a:noFill/>
                      <a:prstDash val="solid"/>
                    </a:lnB>
                    <a:noFill/>
                  </a:tcPr>
                </a:tc>
                <a:tc>
                  <a:txBody>
                    <a:bodyPr/>
                    <a:lstStyle/>
                    <a:p>
                      <a:pPr fontAlgn="t">
                        <a:buNone/>
                      </a:pPr>
                      <a:r>
                        <a:rPr lang="en-US" sz="1600" cap="none" spc="0">
                          <a:solidFill>
                            <a:schemeClr val="tx1"/>
                          </a:solidFill>
                          <a:effectLst/>
                          <a:latin typeface="Verdana" panose="020B0604030504040204" pitchFamily="34" charset="0"/>
                        </a:rPr>
                        <a:t>18409 H</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mpd="sng">
                      <a:noFill/>
                      <a:prstDash val="solid"/>
                    </a:lnB>
                    <a:noFill/>
                  </a:tcPr>
                </a:tc>
                <a:tc>
                  <a:txBody>
                    <a:bodyPr/>
                    <a:lstStyle/>
                    <a:p>
                      <a:pPr fontAlgn="t">
                        <a:buNone/>
                      </a:pPr>
                      <a:r>
                        <a:rPr lang="en-US" sz="1600" cap="none" spc="0">
                          <a:solidFill>
                            <a:schemeClr val="tx1"/>
                          </a:solidFill>
                          <a:effectLst/>
                          <a:latin typeface="Verdana" panose="020B0604030504040204" pitchFamily="34" charset="0"/>
                        </a:rPr>
                        <a:t>(46-171) U/L</a:t>
                      </a:r>
                      <a:endParaRPr lang="en-US" sz="1600" cap="none" spc="0">
                        <a:solidFill>
                          <a:schemeClr val="tx1"/>
                        </a:solidFill>
                        <a:effectLst/>
                      </a:endParaRPr>
                    </a:p>
                  </a:txBody>
                  <a:tcPr marL="62079" marR="62079" marT="25866" marB="124157">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871038495"/>
                  </a:ext>
                </a:extLst>
              </a:tr>
            </a:tbl>
          </a:graphicData>
        </a:graphic>
      </p:graphicFrame>
    </p:spTree>
    <p:extLst>
      <p:ext uri="{BB962C8B-B14F-4D97-AF65-F5344CB8AC3E}">
        <p14:creationId xmlns:p14="http://schemas.microsoft.com/office/powerpoint/2010/main" val="7511985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BB6A81-6988-0A75-0B37-6CCDB748CFD3}"/>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BH: ER</a:t>
            </a:r>
          </a:p>
        </p:txBody>
      </p:sp>
      <p:sp>
        <p:nvSpPr>
          <p:cNvPr id="3" name="Content Placeholder 2">
            <a:extLst>
              <a:ext uri="{FF2B5EF4-FFF2-40B4-BE49-F238E27FC236}">
                <a16:creationId xmlns:a16="http://schemas.microsoft.com/office/drawing/2014/main" id="{AEC112D2-1ECF-631A-8351-6D8E2B697D89}"/>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Laboratory data is being repeated due to the fact the sodium is 125, creatinine is 1.62, and CPK is 18,900. Patient is presenting now with acute kidney injury most likely secondary to dehydration and rhabdomyolysis. The sodium may be low in this case because he states he has been drinking large amounts of free fluid, water, along with some electrolytes. Of note his urine was never dark and he states it was very clear and he had been monitoring it.</a:t>
            </a:r>
          </a:p>
        </p:txBody>
      </p:sp>
    </p:spTree>
    <p:extLst>
      <p:ext uri="{BB962C8B-B14F-4D97-AF65-F5344CB8AC3E}">
        <p14:creationId xmlns:p14="http://schemas.microsoft.com/office/powerpoint/2010/main" val="12911439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C3E6CB-B51C-C2D8-0615-B6537982546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8148D9-8F51-2696-F5DA-D6274EC7499F}"/>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BH: ADMISSION SUMMARY</a:t>
            </a:r>
          </a:p>
        </p:txBody>
      </p:sp>
      <p:sp>
        <p:nvSpPr>
          <p:cNvPr id="3" name="Content Placeholder 2">
            <a:extLst>
              <a:ext uri="{FF2B5EF4-FFF2-40B4-BE49-F238E27FC236}">
                <a16:creationId xmlns:a16="http://schemas.microsoft.com/office/drawing/2014/main" id="{83B81F72-005F-26A0-08BF-5C35636C3BCE}"/>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Patient was admitted to the floor with further evaluation and treatment for rhabdomyolysis and acute kidney injury with IV fluids and CK trend. Electrolytes monitored and repleted, renal function returned to baseline. CK continue to downtrend for 3 days straight. As patient remained hemodynamically stable, had 3 straight days of </a:t>
            </a:r>
            <a:r>
              <a:rPr lang="en-US" sz="2400" dirty="0" err="1"/>
              <a:t>downtrending</a:t>
            </a:r>
            <a:r>
              <a:rPr lang="en-US" sz="2400" dirty="0"/>
              <a:t>, renal function back to baseline, electrolytes repleted, no further inpatient workup will discharge back home. Strongly encouraged bed rest and continued hydration and to follow-up with PCP to follow-up CK trend</a:t>
            </a:r>
          </a:p>
        </p:txBody>
      </p:sp>
    </p:spTree>
    <p:extLst>
      <p:ext uri="{BB962C8B-B14F-4D97-AF65-F5344CB8AC3E}">
        <p14:creationId xmlns:p14="http://schemas.microsoft.com/office/powerpoint/2010/main" val="852087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A491FA-31DA-697B-15E4-2C76606AAE89}"/>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EC5CEED0-2E77-790D-2511-6DAA5E110587}"/>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HEAT RELATED ILLNESS</a:t>
            </a:r>
          </a:p>
          <a:p>
            <a:r>
              <a:rPr lang="en-US" sz="2400" dirty="0"/>
              <a:t>Heat Exhaustion</a:t>
            </a:r>
          </a:p>
          <a:p>
            <a:pPr lvl="1"/>
            <a:r>
              <a:rPr lang="en-US" dirty="0"/>
              <a:t>Cramping, Fatigue, Dizziness, Nausea, Vomiting, Headaches</a:t>
            </a:r>
          </a:p>
          <a:p>
            <a:r>
              <a:rPr lang="en-US" sz="2400" dirty="0"/>
              <a:t>Heat Injury</a:t>
            </a:r>
          </a:p>
          <a:p>
            <a:pPr lvl="1"/>
            <a:r>
              <a:rPr lang="en-US" dirty="0"/>
              <a:t>Heat exhaustion with end organ damage</a:t>
            </a:r>
          </a:p>
          <a:p>
            <a:r>
              <a:rPr lang="en-US" sz="2400" dirty="0"/>
              <a:t>Heat Stroke</a:t>
            </a:r>
          </a:p>
          <a:p>
            <a:pPr lvl="1"/>
            <a:r>
              <a:rPr lang="en-US" dirty="0"/>
              <a:t>Typically, temperature greater or equal to 40C/104F</a:t>
            </a:r>
          </a:p>
          <a:p>
            <a:pPr lvl="1"/>
            <a:r>
              <a:rPr lang="en-US" dirty="0"/>
              <a:t>Neurologic findings: AMS, ataxia, seizures</a:t>
            </a:r>
          </a:p>
        </p:txBody>
      </p:sp>
    </p:spTree>
    <p:extLst>
      <p:ext uri="{BB962C8B-B14F-4D97-AF65-F5344CB8AC3E}">
        <p14:creationId xmlns:p14="http://schemas.microsoft.com/office/powerpoint/2010/main" val="1326937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9D8A91-FE6A-C388-E6A3-5D3119B6194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75461B-28DA-8682-23A5-CF1B1C4903EB}"/>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D2FEE507-4D90-7F43-9A9D-FB277F59DC43}"/>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HEAT STROKE:</a:t>
            </a:r>
          </a:p>
          <a:p>
            <a:pPr marL="0" indent="0">
              <a:buNone/>
            </a:pPr>
            <a:r>
              <a:rPr lang="en-US" sz="2400" dirty="0"/>
              <a:t>Classic: Typically impacts the elderly with underlying medical problems</a:t>
            </a:r>
          </a:p>
          <a:p>
            <a:pPr marL="0" indent="0">
              <a:buNone/>
            </a:pPr>
            <a:r>
              <a:rPr lang="en-US" sz="2400" dirty="0"/>
              <a:t>Exertional: Healthy individuals overexerting in hot weather</a:t>
            </a:r>
          </a:p>
          <a:p>
            <a:r>
              <a:rPr lang="en-US" sz="2400" dirty="0" err="1"/>
              <a:t>Atheletes</a:t>
            </a:r>
            <a:endParaRPr lang="en-US" sz="2400" dirty="0"/>
          </a:p>
          <a:p>
            <a:r>
              <a:rPr lang="en-US" sz="2400" dirty="0"/>
              <a:t>Workers: construction, roofers</a:t>
            </a:r>
          </a:p>
        </p:txBody>
      </p:sp>
    </p:spTree>
    <p:extLst>
      <p:ext uri="{BB962C8B-B14F-4D97-AF65-F5344CB8AC3E}">
        <p14:creationId xmlns:p14="http://schemas.microsoft.com/office/powerpoint/2010/main" val="3672448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727CB0-7942-E736-B43A-C0760C86EA7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9D6D21-B29F-4384-51A2-501736022576}"/>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C4CB9C05-8F57-005C-5E66-9D5F52340DA5}"/>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TREATMENT</a:t>
            </a:r>
          </a:p>
          <a:p>
            <a:r>
              <a:rPr lang="en-US" sz="2400" dirty="0"/>
              <a:t>ABC’s</a:t>
            </a:r>
          </a:p>
          <a:p>
            <a:r>
              <a:rPr lang="en-US" sz="2400" dirty="0"/>
              <a:t>RAPID COOLING TO PREVENT END ORGAN DAMAGE</a:t>
            </a:r>
          </a:p>
          <a:p>
            <a:r>
              <a:rPr lang="en-US" sz="2400" dirty="0"/>
              <a:t>ICE BATH IMMERSION</a:t>
            </a:r>
          </a:p>
        </p:txBody>
      </p:sp>
    </p:spTree>
    <p:extLst>
      <p:ext uri="{BB962C8B-B14F-4D97-AF65-F5344CB8AC3E}">
        <p14:creationId xmlns:p14="http://schemas.microsoft.com/office/powerpoint/2010/main" val="16348129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0ED032-C099-1AA4-DA66-C91D4E1E6C5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1A85AC-CD72-4E71-42A5-76B09B7FD43E}"/>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4E09AE19-3196-E0EB-EC5D-CC7F3F77B6FA}"/>
              </a:ext>
            </a:extLst>
          </p:cNvPr>
          <p:cNvSpPr>
            <a:spLocks noGrp="1"/>
          </p:cNvSpPr>
          <p:nvPr>
            <p:ph idx="1"/>
          </p:nvPr>
        </p:nvSpPr>
        <p:spPr>
          <a:xfrm>
            <a:off x="1371599" y="1891970"/>
            <a:ext cx="9724031" cy="4109585"/>
          </a:xfrm>
        </p:spPr>
        <p:txBody>
          <a:bodyPr anchor="ctr">
            <a:normAutofit/>
          </a:bodyPr>
          <a:lstStyle/>
          <a:p>
            <a:pPr marL="0" indent="0">
              <a:buNone/>
            </a:pPr>
            <a:r>
              <a:rPr lang="en-US" sz="2400" b="1" dirty="0"/>
              <a:t>The "Cool First, Transport Second" Protocol</a:t>
            </a:r>
          </a:p>
          <a:p>
            <a:r>
              <a:rPr lang="en-US" sz="2400" dirty="0"/>
              <a:t>National guidelines mandate that aggressive cooling should begin in the field before Emergency Medical Services (EMS) transport. [</a:t>
            </a:r>
            <a:r>
              <a:rPr lang="en-US" sz="2400" dirty="0">
                <a:hlinkClick r:id="rId2"/>
              </a:rPr>
              <a:t>1</a:t>
            </a:r>
            <a:r>
              <a:rPr lang="en-US" sz="2400" dirty="0"/>
              <a:t>, </a:t>
            </a:r>
            <a:r>
              <a:rPr lang="en-US" sz="2400" dirty="0">
                <a:hlinkClick r:id="rId3"/>
              </a:rPr>
              <a:t>2</a:t>
            </a:r>
            <a:r>
              <a:rPr lang="en-US" sz="2400" dirty="0"/>
              <a:t>]</a:t>
            </a:r>
          </a:p>
          <a:p>
            <a:pPr marL="0" indent="0">
              <a:buNone/>
            </a:pPr>
            <a:r>
              <a:rPr lang="en-US" sz="2400" b="1" dirty="0"/>
              <a:t>1. Immediate Preparation</a:t>
            </a:r>
            <a:endParaRPr lang="en-US" sz="2400" dirty="0"/>
          </a:p>
          <a:p>
            <a:r>
              <a:rPr lang="en-US" sz="2400" b="1" dirty="0"/>
              <a:t>Target Temperature:</a:t>
            </a:r>
            <a:r>
              <a:rPr lang="en-US" sz="2400" dirty="0"/>
              <a:t> Prepare a water and ice bath to maintain a temperature between 1.6° C and 15° C (35° F to 59° F).</a:t>
            </a:r>
          </a:p>
          <a:p>
            <a:r>
              <a:rPr lang="en-US" sz="2400" b="1" dirty="0"/>
              <a:t>Vessels:</a:t>
            </a:r>
            <a:r>
              <a:rPr lang="en-US" sz="2400" dirty="0"/>
              <a:t> A 50-to-150-gallon tub, structural foam stock tank, or specialized body bag filled with ice water works best.</a:t>
            </a:r>
          </a:p>
          <a:p>
            <a:r>
              <a:rPr lang="en-US" sz="2400" b="1" dirty="0"/>
              <a:t>Clothing:</a:t>
            </a:r>
            <a:r>
              <a:rPr lang="en-US" sz="2400" dirty="0"/>
              <a:t> Remove all excess clothing and heavy protective gear before or immediately upon immersion</a:t>
            </a:r>
          </a:p>
          <a:p>
            <a:pPr marL="0" indent="0">
              <a:buNone/>
            </a:pPr>
            <a:endParaRPr lang="en-US" sz="2000" dirty="0"/>
          </a:p>
        </p:txBody>
      </p:sp>
    </p:spTree>
    <p:extLst>
      <p:ext uri="{BB962C8B-B14F-4D97-AF65-F5344CB8AC3E}">
        <p14:creationId xmlns:p14="http://schemas.microsoft.com/office/powerpoint/2010/main" val="4213370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0D3A3C-4B78-CB32-4D82-AA4389BFA45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C04A5-95A3-ECC7-87D9-3227CE00F9DE}"/>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19950666-7ECA-3517-1B2F-85D9DFE57906}"/>
              </a:ext>
            </a:extLst>
          </p:cNvPr>
          <p:cNvSpPr>
            <a:spLocks noGrp="1"/>
          </p:cNvSpPr>
          <p:nvPr>
            <p:ph idx="1"/>
          </p:nvPr>
        </p:nvSpPr>
        <p:spPr>
          <a:xfrm>
            <a:off x="1371599" y="1891970"/>
            <a:ext cx="9724031" cy="4109585"/>
          </a:xfrm>
        </p:spPr>
        <p:txBody>
          <a:bodyPr anchor="ctr">
            <a:normAutofit/>
          </a:bodyPr>
          <a:lstStyle/>
          <a:p>
            <a:pPr marL="0" indent="0">
              <a:buNone/>
            </a:pPr>
            <a:r>
              <a:rPr lang="en-US" sz="2400" b="1" dirty="0"/>
              <a:t>The Immersion Process</a:t>
            </a:r>
            <a:endParaRPr lang="en-US" sz="2400" dirty="0"/>
          </a:p>
          <a:p>
            <a:r>
              <a:rPr lang="en-US" sz="2400" b="1" dirty="0"/>
              <a:t>Placement:</a:t>
            </a:r>
            <a:r>
              <a:rPr lang="en-US" sz="2400" dirty="0"/>
              <a:t> Immerse the patient in the cold water from the neck down, if possible.</a:t>
            </a:r>
          </a:p>
          <a:p>
            <a:r>
              <a:rPr lang="en-US" sz="2400" b="1" dirty="0"/>
              <a:t>Agitation:</a:t>
            </a:r>
            <a:r>
              <a:rPr lang="en-US" sz="2400" dirty="0"/>
              <a:t> Continuously stir or agitate the water to facilitate maximum convective cooling.</a:t>
            </a:r>
          </a:p>
          <a:p>
            <a:r>
              <a:rPr lang="en-US" sz="2400" b="1" dirty="0"/>
              <a:t>Monitoring:</a:t>
            </a:r>
            <a:r>
              <a:rPr lang="en-US" sz="2400" dirty="0"/>
              <a:t> Keep an ice-wet towel over the head and neck. [</a:t>
            </a:r>
            <a:r>
              <a:rPr lang="en-US" sz="2400" dirty="0">
                <a:hlinkClick r:id="rId2"/>
              </a:rPr>
              <a:t>1</a:t>
            </a:r>
            <a:r>
              <a:rPr lang="en-US" sz="2400" dirty="0"/>
              <a:t>, </a:t>
            </a:r>
            <a:r>
              <a:rPr lang="en-US" sz="2400" dirty="0">
                <a:hlinkClick r:id="rId3"/>
              </a:rPr>
              <a:t>2</a:t>
            </a:r>
            <a:r>
              <a:rPr lang="en-US" sz="2400" dirty="0"/>
              <a:t>, </a:t>
            </a:r>
            <a:r>
              <a:rPr lang="en-US" sz="2400" dirty="0">
                <a:hlinkClick r:id="rId4"/>
              </a:rPr>
              <a:t>3</a:t>
            </a:r>
            <a:r>
              <a:rPr lang="en-US" sz="2400" dirty="0"/>
              <a:t>]</a:t>
            </a:r>
          </a:p>
          <a:p>
            <a:r>
              <a:rPr lang="en-US" sz="2400" b="1" dirty="0"/>
              <a:t>3. Cessation of Cooling</a:t>
            </a:r>
            <a:endParaRPr lang="en-US" sz="2400" dirty="0"/>
          </a:p>
          <a:p>
            <a:r>
              <a:rPr lang="en-US" sz="2400" dirty="0"/>
              <a:t>To prevent dangerous hypothermic overshoot, remove the patient from the ice bath once their core temperature drops below 38.6° C (101.5° F) or when their confusion/altered mental status resolves</a:t>
            </a:r>
          </a:p>
          <a:p>
            <a:pPr marL="0" indent="0">
              <a:buNone/>
            </a:pPr>
            <a:endParaRPr lang="en-US" sz="2000" dirty="0"/>
          </a:p>
        </p:txBody>
      </p:sp>
    </p:spTree>
    <p:extLst>
      <p:ext uri="{BB962C8B-B14F-4D97-AF65-F5344CB8AC3E}">
        <p14:creationId xmlns:p14="http://schemas.microsoft.com/office/powerpoint/2010/main" val="551083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2088983-D330-9554-C64B-7582C03B73E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07FD5E-0BC6-4924-E0A0-7C8AD09DC0C5}"/>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Heat Stroke</a:t>
            </a:r>
            <a:br>
              <a:rPr lang="en-US" sz="3400" b="1">
                <a:solidFill>
                  <a:srgbClr val="FFFFFF"/>
                </a:solidFill>
              </a:rPr>
            </a:br>
            <a:r>
              <a:rPr lang="en-US" sz="3400" b="1" i="1">
                <a:solidFill>
                  <a:srgbClr val="FFFFFF"/>
                </a:solidFill>
              </a:rPr>
              <a:t>https://www.ncbi.nlm.nih.gov/books/NBK537135/</a:t>
            </a:r>
            <a:endParaRPr lang="en-US" sz="3400" i="1">
              <a:solidFill>
                <a:srgbClr val="FFFFFF"/>
              </a:solidFill>
            </a:endParaRPr>
          </a:p>
        </p:txBody>
      </p:sp>
      <p:sp>
        <p:nvSpPr>
          <p:cNvPr id="3" name="Content Placeholder 2">
            <a:extLst>
              <a:ext uri="{FF2B5EF4-FFF2-40B4-BE49-F238E27FC236}">
                <a16:creationId xmlns:a16="http://schemas.microsoft.com/office/drawing/2014/main" id="{79F717E2-B910-8981-5AB9-9670C6485BBB}"/>
              </a:ext>
            </a:extLst>
          </p:cNvPr>
          <p:cNvSpPr>
            <a:spLocks noGrp="1"/>
          </p:cNvSpPr>
          <p:nvPr>
            <p:ph idx="1"/>
          </p:nvPr>
        </p:nvSpPr>
        <p:spPr>
          <a:xfrm>
            <a:off x="1371599" y="1891970"/>
            <a:ext cx="9724031" cy="4109585"/>
          </a:xfrm>
        </p:spPr>
        <p:txBody>
          <a:bodyPr anchor="ctr">
            <a:normAutofit/>
          </a:bodyPr>
          <a:lstStyle/>
          <a:p>
            <a:pPr marL="0" indent="0">
              <a:buNone/>
            </a:pPr>
            <a:r>
              <a:rPr lang="en-US" sz="2400" b="1" dirty="0"/>
              <a:t>Alternative Field Methods</a:t>
            </a:r>
          </a:p>
          <a:p>
            <a:r>
              <a:rPr lang="en-US" sz="2400" dirty="0"/>
              <a:t>If an immersion tub or water supply is unavailable, first responders should immediately pivot to alternative rapid-cooling methods: [</a:t>
            </a:r>
            <a:r>
              <a:rPr lang="en-US" sz="2400" dirty="0">
                <a:hlinkClick r:id="rId2"/>
              </a:rPr>
              <a:t>1</a:t>
            </a:r>
            <a:r>
              <a:rPr lang="en-US" sz="2400" dirty="0"/>
              <a:t>, </a:t>
            </a:r>
            <a:r>
              <a:rPr lang="en-US" sz="2400" dirty="0">
                <a:hlinkClick r:id="rId3"/>
              </a:rPr>
              <a:t>2</a:t>
            </a:r>
            <a:r>
              <a:rPr lang="en-US" sz="2400" dirty="0"/>
              <a:t>]</a:t>
            </a:r>
          </a:p>
          <a:p>
            <a:r>
              <a:rPr lang="en-US" sz="2400" b="1" dirty="0"/>
              <a:t>Rotating Ice Sheets:</a:t>
            </a:r>
            <a:r>
              <a:rPr lang="en-US" sz="2400" dirty="0"/>
              <a:t> Wrap the patient in sheets submerged in ice water and rotate them every 1 to 2 minutes.</a:t>
            </a:r>
          </a:p>
          <a:p>
            <a:r>
              <a:rPr lang="en-US" sz="2400" b="1" dirty="0"/>
              <a:t>Direct Ice Packs:</a:t>
            </a:r>
            <a:r>
              <a:rPr lang="en-US" sz="2400" dirty="0"/>
              <a:t> Place ice bags against areas with large, superficial blood vessels: the neck, axillae (armpits), and groin.</a:t>
            </a:r>
          </a:p>
          <a:p>
            <a:r>
              <a:rPr lang="en-US" sz="2400" b="1" dirty="0"/>
              <a:t>Evaporative Cooling:</a:t>
            </a:r>
            <a:r>
              <a:rPr lang="en-US" sz="2400" dirty="0"/>
              <a:t> Continuously spray or sponge the patient with cold water while directing a fan at them to accelerate evaporation</a:t>
            </a:r>
          </a:p>
          <a:p>
            <a:pPr marL="0" indent="0">
              <a:buNone/>
            </a:pPr>
            <a:endParaRPr lang="en-US" sz="2000" dirty="0"/>
          </a:p>
        </p:txBody>
      </p:sp>
    </p:spTree>
    <p:extLst>
      <p:ext uri="{BB962C8B-B14F-4D97-AF65-F5344CB8AC3E}">
        <p14:creationId xmlns:p14="http://schemas.microsoft.com/office/powerpoint/2010/main" val="34565436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3BCB77-764B-26E0-A1D8-8C679CDD9260}"/>
              </a:ext>
            </a:extLst>
          </p:cNvPr>
          <p:cNvSpPr>
            <a:spLocks noGrp="1"/>
          </p:cNvSpPr>
          <p:nvPr>
            <p:ph type="title"/>
          </p:nvPr>
        </p:nvSpPr>
        <p:spPr>
          <a:xfrm>
            <a:off x="1371599" y="294538"/>
            <a:ext cx="9895951" cy="1033669"/>
          </a:xfrm>
        </p:spPr>
        <p:txBody>
          <a:bodyPr>
            <a:normAutofit/>
          </a:bodyPr>
          <a:lstStyle/>
          <a:p>
            <a:r>
              <a:rPr lang="en-US" sz="2200" b="1">
                <a:solidFill>
                  <a:srgbClr val="FFFFFF"/>
                </a:solidFill>
              </a:rPr>
              <a:t>Exercise-Associated Hyponatremia: Updated Guidelines from the Wilderness Medical Society</a:t>
            </a:r>
            <a:br>
              <a:rPr lang="en-US" sz="2200" b="1">
                <a:solidFill>
                  <a:srgbClr val="FFFFFF"/>
                </a:solidFill>
              </a:rPr>
            </a:br>
            <a:r>
              <a:rPr lang="en-US" sz="2200" b="1" i="1">
                <a:solidFill>
                  <a:srgbClr val="FFFFFF"/>
                </a:solidFill>
              </a:rPr>
              <a:t>https://www.aafp.org/afp/2021/0215/p252</a:t>
            </a:r>
            <a:endParaRPr lang="en-US" sz="2200" i="1">
              <a:solidFill>
                <a:srgbClr val="FFFFFF"/>
              </a:solidFill>
            </a:endParaRPr>
          </a:p>
        </p:txBody>
      </p:sp>
      <p:sp>
        <p:nvSpPr>
          <p:cNvPr id="3" name="Content Placeholder 2">
            <a:extLst>
              <a:ext uri="{FF2B5EF4-FFF2-40B4-BE49-F238E27FC236}">
                <a16:creationId xmlns:a16="http://schemas.microsoft.com/office/drawing/2014/main" id="{62AFEDAF-6135-E962-7CC1-C90F35AE54CB}"/>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EXERCISE ASSOCIATED HYPONATREMIA (EAH)</a:t>
            </a:r>
          </a:p>
          <a:p>
            <a:r>
              <a:rPr lang="en-US" sz="2400" dirty="0"/>
              <a:t>Occurs with over hydration using hypotonic drinks such as water and sports drinks.</a:t>
            </a:r>
          </a:p>
          <a:p>
            <a:r>
              <a:rPr lang="en-US" sz="2400" dirty="0"/>
              <a:t>Have loss of sodium in sweat</a:t>
            </a:r>
          </a:p>
          <a:p>
            <a:r>
              <a:rPr lang="en-US" sz="2400" dirty="0"/>
              <a:t>Symptoms:  weakness, malaise, fatigue, irritability, headache, bloating, dizziness, and nausea and vomiting …… also occur with heat exhaustion. </a:t>
            </a:r>
          </a:p>
        </p:txBody>
      </p:sp>
    </p:spTree>
    <p:extLst>
      <p:ext uri="{BB962C8B-B14F-4D97-AF65-F5344CB8AC3E}">
        <p14:creationId xmlns:p14="http://schemas.microsoft.com/office/powerpoint/2010/main" val="1028759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EEEE05-18EA-9C5D-D7B5-32DF7744C38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5A479F-0169-4AF7-2A93-663BCDDEC4BA}"/>
              </a:ext>
            </a:extLst>
          </p:cNvPr>
          <p:cNvSpPr>
            <a:spLocks noGrp="1"/>
          </p:cNvSpPr>
          <p:nvPr>
            <p:ph type="title"/>
          </p:nvPr>
        </p:nvSpPr>
        <p:spPr>
          <a:xfrm>
            <a:off x="1371599" y="294538"/>
            <a:ext cx="9895951" cy="1033669"/>
          </a:xfrm>
        </p:spPr>
        <p:txBody>
          <a:bodyPr>
            <a:normAutofit/>
          </a:bodyPr>
          <a:lstStyle/>
          <a:p>
            <a:r>
              <a:rPr lang="en-US" sz="2200" b="1">
                <a:solidFill>
                  <a:srgbClr val="FFFFFF"/>
                </a:solidFill>
              </a:rPr>
              <a:t>Exercise-associated hyponatremia</a:t>
            </a:r>
            <a:br>
              <a:rPr lang="en-US" sz="2200" b="1">
                <a:solidFill>
                  <a:srgbClr val="FFFFFF"/>
                </a:solidFill>
              </a:rPr>
            </a:br>
            <a:r>
              <a:rPr lang="en-US" sz="2200" b="1" i="1">
                <a:solidFill>
                  <a:srgbClr val="FFFFFF"/>
                </a:solidFill>
              </a:rPr>
              <a:t>https://www.uptodate.com/contents/exercise-associated-hyponatremia</a:t>
            </a:r>
            <a:br>
              <a:rPr lang="en-US" sz="2200" b="1">
                <a:solidFill>
                  <a:srgbClr val="FFFFFF"/>
                </a:solidFill>
              </a:rPr>
            </a:br>
            <a:endParaRPr lang="en-US" sz="2200" i="1">
              <a:solidFill>
                <a:srgbClr val="FFFFFF"/>
              </a:solidFill>
            </a:endParaRPr>
          </a:p>
        </p:txBody>
      </p:sp>
      <p:sp>
        <p:nvSpPr>
          <p:cNvPr id="3" name="Content Placeholder 2">
            <a:extLst>
              <a:ext uri="{FF2B5EF4-FFF2-40B4-BE49-F238E27FC236}">
                <a16:creationId xmlns:a16="http://schemas.microsoft.com/office/drawing/2014/main" id="{56BB6541-6AF3-F928-0AC1-307F85130D0D}"/>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Severe and potentially life-threatening hyponatremia can occur during or following exercise, particularly in athletes participating in endurance events such as marathons (42.2 km), triathlons (3.8 km swim, 180 km cycling, and 42.2 km running), and ultradistance (100 km) races [</a:t>
            </a:r>
            <a:r>
              <a:rPr lang="en-US" sz="2400" dirty="0">
                <a:hlinkClick r:id="rId2"/>
              </a:rPr>
              <a:t>1-5</a:t>
            </a:r>
            <a:r>
              <a:rPr lang="en-US" sz="2400" dirty="0"/>
              <a:t>]. A similar problem can occur in military operations, desert or recreational hikes [</a:t>
            </a:r>
            <a:r>
              <a:rPr lang="en-US" sz="2400" dirty="0">
                <a:hlinkClick r:id="rId3"/>
              </a:rPr>
              <a:t>6</a:t>
            </a:r>
            <a:r>
              <a:rPr lang="en-US" sz="2400" dirty="0"/>
              <a:t>], team sport settings, and recreational activities such as yoga [</a:t>
            </a:r>
            <a:r>
              <a:rPr lang="en-US" sz="2400" dirty="0">
                <a:hlinkClick r:id="rId4"/>
              </a:rPr>
              <a:t>7,8</a:t>
            </a:r>
            <a:r>
              <a:rPr lang="en-US" sz="2400" dirty="0"/>
              <a:t>], weightlifting, tennis [</a:t>
            </a:r>
            <a:r>
              <a:rPr lang="en-US" sz="2400" dirty="0">
                <a:hlinkClick r:id="rId5"/>
              </a:rPr>
              <a:t>9</a:t>
            </a:r>
            <a:r>
              <a:rPr lang="en-US" sz="2400" dirty="0"/>
              <a:t>], American football [</a:t>
            </a:r>
            <a:r>
              <a:rPr lang="en-US" sz="2400" dirty="0">
                <a:hlinkClick r:id="rId6"/>
              </a:rPr>
              <a:t>10</a:t>
            </a:r>
            <a:r>
              <a:rPr lang="en-US" sz="2400" dirty="0"/>
              <a:t>], rugby [</a:t>
            </a:r>
            <a:r>
              <a:rPr lang="en-US" sz="2400" dirty="0">
                <a:hlinkClick r:id="rId7"/>
              </a:rPr>
              <a:t>11</a:t>
            </a:r>
            <a:r>
              <a:rPr lang="en-US" sz="2400" dirty="0"/>
              <a:t>], rowing [</a:t>
            </a:r>
            <a:r>
              <a:rPr lang="en-US" sz="2400" dirty="0">
                <a:hlinkClick r:id="rId8"/>
              </a:rPr>
              <a:t>12</a:t>
            </a:r>
            <a:r>
              <a:rPr lang="en-US" sz="2400" dirty="0"/>
              <a:t>], and musical theater</a:t>
            </a:r>
          </a:p>
          <a:p>
            <a:pPr marL="0" indent="0">
              <a:buNone/>
            </a:pPr>
            <a:endParaRPr lang="en-US" sz="2400" dirty="0"/>
          </a:p>
          <a:p>
            <a:pPr marL="0" indent="0">
              <a:buNone/>
            </a:pPr>
            <a:r>
              <a:rPr lang="en-US" sz="2400" dirty="0"/>
              <a:t>AND I GUESS ………..</a:t>
            </a:r>
          </a:p>
        </p:txBody>
      </p:sp>
    </p:spTree>
    <p:extLst>
      <p:ext uri="{BB962C8B-B14F-4D97-AF65-F5344CB8AC3E}">
        <p14:creationId xmlns:p14="http://schemas.microsoft.com/office/powerpoint/2010/main" val="40445163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BD6218A-D7B8-C421-596C-D59B88D8177B}"/>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FCA2118-59A2-4310-A4B2-F2CBA821E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40492"/>
            <a:ext cx="12192000" cy="1924333"/>
          </a:xfrm>
          <a:custGeom>
            <a:avLst/>
            <a:gdLst>
              <a:gd name="connsiteX0" fmla="*/ 6189199 w 12192000"/>
              <a:gd name="connsiteY0" fmla="*/ 588 h 1924333"/>
              <a:gd name="connsiteX1" fmla="*/ 6207079 w 12192000"/>
              <a:gd name="connsiteY1" fmla="*/ 2850 h 1924333"/>
              <a:gd name="connsiteX2" fmla="*/ 6285610 w 12192000"/>
              <a:gd name="connsiteY2" fmla="*/ 18131 h 1924333"/>
              <a:gd name="connsiteX3" fmla="*/ 6378008 w 12192000"/>
              <a:gd name="connsiteY3" fmla="*/ 24625 h 1924333"/>
              <a:gd name="connsiteX4" fmla="*/ 6466340 w 12192000"/>
              <a:gd name="connsiteY4" fmla="*/ 21366 h 1924333"/>
              <a:gd name="connsiteX5" fmla="*/ 6553334 w 12192000"/>
              <a:gd name="connsiteY5" fmla="*/ 35307 h 1924333"/>
              <a:gd name="connsiteX6" fmla="*/ 6626068 w 12192000"/>
              <a:gd name="connsiteY6" fmla="*/ 58045 h 1924333"/>
              <a:gd name="connsiteX7" fmla="*/ 6692303 w 12192000"/>
              <a:gd name="connsiteY7" fmla="*/ 91487 h 1924333"/>
              <a:gd name="connsiteX8" fmla="*/ 6733670 w 12192000"/>
              <a:gd name="connsiteY8" fmla="*/ 118130 h 1924333"/>
              <a:gd name="connsiteX9" fmla="*/ 6798016 w 12192000"/>
              <a:gd name="connsiteY9" fmla="*/ 112271 h 1924333"/>
              <a:gd name="connsiteX10" fmla="*/ 6801081 w 12192000"/>
              <a:gd name="connsiteY10" fmla="*/ 114963 h 1924333"/>
              <a:gd name="connsiteX11" fmla="*/ 6819351 w 12192000"/>
              <a:gd name="connsiteY11" fmla="*/ 128825 h 1924333"/>
              <a:gd name="connsiteX12" fmla="*/ 6852732 w 12192000"/>
              <a:gd name="connsiteY12" fmla="*/ 123321 h 1924333"/>
              <a:gd name="connsiteX13" fmla="*/ 6865247 w 12192000"/>
              <a:gd name="connsiteY13" fmla="*/ 128836 h 1924333"/>
              <a:gd name="connsiteX14" fmla="*/ 6905517 w 12192000"/>
              <a:gd name="connsiteY14" fmla="*/ 129265 h 1924333"/>
              <a:gd name="connsiteX15" fmla="*/ 6950286 w 12192000"/>
              <a:gd name="connsiteY15" fmla="*/ 150104 h 1924333"/>
              <a:gd name="connsiteX16" fmla="*/ 7003442 w 12192000"/>
              <a:gd name="connsiteY16" fmla="*/ 136136 h 1924333"/>
              <a:gd name="connsiteX17" fmla="*/ 7160047 w 12192000"/>
              <a:gd name="connsiteY17" fmla="*/ 166721 h 1924333"/>
              <a:gd name="connsiteX18" fmla="*/ 7325604 w 12192000"/>
              <a:gd name="connsiteY18" fmla="*/ 215867 h 1924333"/>
              <a:gd name="connsiteX19" fmla="*/ 7540522 w 12192000"/>
              <a:gd name="connsiteY19" fmla="*/ 239374 h 1924333"/>
              <a:gd name="connsiteX20" fmla="*/ 7612071 w 12192000"/>
              <a:gd name="connsiteY20" fmla="*/ 229553 h 1924333"/>
              <a:gd name="connsiteX21" fmla="*/ 7651995 w 12192000"/>
              <a:gd name="connsiteY21" fmla="*/ 244567 h 1924333"/>
              <a:gd name="connsiteX22" fmla="*/ 7725761 w 12192000"/>
              <a:gd name="connsiteY22" fmla="*/ 258638 h 1924333"/>
              <a:gd name="connsiteX23" fmla="*/ 7823038 w 12192000"/>
              <a:gd name="connsiteY23" fmla="*/ 287078 h 1924333"/>
              <a:gd name="connsiteX24" fmla="*/ 7866405 w 12192000"/>
              <a:gd name="connsiteY24" fmla="*/ 287288 h 1924333"/>
              <a:gd name="connsiteX25" fmla="*/ 7875021 w 12192000"/>
              <a:gd name="connsiteY25" fmla="*/ 288224 h 1924333"/>
              <a:gd name="connsiteX26" fmla="*/ 7875146 w 12192000"/>
              <a:gd name="connsiteY26" fmla="*/ 288614 h 1924333"/>
              <a:gd name="connsiteX27" fmla="*/ 7907443 w 12192000"/>
              <a:gd name="connsiteY27" fmla="*/ 291752 h 1924333"/>
              <a:gd name="connsiteX28" fmla="*/ 7912892 w 12192000"/>
              <a:gd name="connsiteY28" fmla="*/ 294833 h 1924333"/>
              <a:gd name="connsiteX29" fmla="*/ 7946345 w 12192000"/>
              <a:gd name="connsiteY29" fmla="*/ 319359 h 1924333"/>
              <a:gd name="connsiteX30" fmla="*/ 8021238 w 12192000"/>
              <a:gd name="connsiteY30" fmla="*/ 315159 h 1924333"/>
              <a:gd name="connsiteX31" fmla="*/ 8094697 w 12192000"/>
              <a:gd name="connsiteY31" fmla="*/ 351819 h 1924333"/>
              <a:gd name="connsiteX32" fmla="*/ 8155208 w 12192000"/>
              <a:gd name="connsiteY32" fmla="*/ 371168 h 1924333"/>
              <a:gd name="connsiteX33" fmla="*/ 8248472 w 12192000"/>
              <a:gd name="connsiteY33" fmla="*/ 400489 h 1924333"/>
              <a:gd name="connsiteX34" fmla="*/ 8300068 w 12192000"/>
              <a:gd name="connsiteY34" fmla="*/ 405531 h 1924333"/>
              <a:gd name="connsiteX35" fmla="*/ 8356293 w 12192000"/>
              <a:gd name="connsiteY35" fmla="*/ 403328 h 1924333"/>
              <a:gd name="connsiteX36" fmla="*/ 8475838 w 12192000"/>
              <a:gd name="connsiteY36" fmla="*/ 435524 h 1924333"/>
              <a:gd name="connsiteX37" fmla="*/ 8575216 w 12192000"/>
              <a:gd name="connsiteY37" fmla="*/ 450198 h 1924333"/>
              <a:gd name="connsiteX38" fmla="*/ 8588650 w 12192000"/>
              <a:gd name="connsiteY38" fmla="*/ 447070 h 1924333"/>
              <a:gd name="connsiteX39" fmla="*/ 8612184 w 12192000"/>
              <a:gd name="connsiteY39" fmla="*/ 439577 h 1924333"/>
              <a:gd name="connsiteX40" fmla="*/ 8630713 w 12192000"/>
              <a:gd name="connsiteY40" fmla="*/ 433015 h 1924333"/>
              <a:gd name="connsiteX41" fmla="*/ 8704240 w 12192000"/>
              <a:gd name="connsiteY41" fmla="*/ 422865 h 1924333"/>
              <a:gd name="connsiteX42" fmla="*/ 8829513 w 12192000"/>
              <a:gd name="connsiteY42" fmla="*/ 429389 h 1924333"/>
              <a:gd name="connsiteX43" fmla="*/ 9083651 w 12192000"/>
              <a:gd name="connsiteY43" fmla="*/ 390744 h 1924333"/>
              <a:gd name="connsiteX44" fmla="*/ 9371402 w 12192000"/>
              <a:gd name="connsiteY44" fmla="*/ 371809 h 1924333"/>
              <a:gd name="connsiteX45" fmla="*/ 9429586 w 12192000"/>
              <a:gd name="connsiteY45" fmla="*/ 369213 h 1924333"/>
              <a:gd name="connsiteX46" fmla="*/ 9489757 w 12192000"/>
              <a:gd name="connsiteY46" fmla="*/ 377814 h 1924333"/>
              <a:gd name="connsiteX47" fmla="*/ 9516954 w 12192000"/>
              <a:gd name="connsiteY47" fmla="*/ 376991 h 1924333"/>
              <a:gd name="connsiteX48" fmla="*/ 9645588 w 12192000"/>
              <a:gd name="connsiteY48" fmla="*/ 363590 h 1924333"/>
              <a:gd name="connsiteX49" fmla="*/ 9722896 w 12192000"/>
              <a:gd name="connsiteY49" fmla="*/ 360983 h 1924333"/>
              <a:gd name="connsiteX50" fmla="*/ 9752803 w 12192000"/>
              <a:gd name="connsiteY50" fmla="*/ 368492 h 1924333"/>
              <a:gd name="connsiteX51" fmla="*/ 9890305 w 12192000"/>
              <a:gd name="connsiteY51" fmla="*/ 380736 h 1924333"/>
              <a:gd name="connsiteX52" fmla="*/ 9939767 w 12192000"/>
              <a:gd name="connsiteY52" fmla="*/ 377776 h 1924333"/>
              <a:gd name="connsiteX53" fmla="*/ 9944355 w 12192000"/>
              <a:gd name="connsiteY53" fmla="*/ 377352 h 1924333"/>
              <a:gd name="connsiteX54" fmla="*/ 9953719 w 12192000"/>
              <a:gd name="connsiteY54" fmla="*/ 375642 h 1924333"/>
              <a:gd name="connsiteX55" fmla="*/ 9955809 w 12192000"/>
              <a:gd name="connsiteY55" fmla="*/ 376294 h 1924333"/>
              <a:gd name="connsiteX56" fmla="*/ 10032710 w 12192000"/>
              <a:gd name="connsiteY56" fmla="*/ 394940 h 1924333"/>
              <a:gd name="connsiteX57" fmla="*/ 10049925 w 12192000"/>
              <a:gd name="connsiteY57" fmla="*/ 404971 h 1924333"/>
              <a:gd name="connsiteX58" fmla="*/ 10112671 w 12192000"/>
              <a:gd name="connsiteY58" fmla="*/ 414549 h 1924333"/>
              <a:gd name="connsiteX59" fmla="*/ 10170853 w 12192000"/>
              <a:gd name="connsiteY59" fmla="*/ 435168 h 1924333"/>
              <a:gd name="connsiteX60" fmla="*/ 10290184 w 12192000"/>
              <a:gd name="connsiteY60" fmla="*/ 448123 h 1924333"/>
              <a:gd name="connsiteX61" fmla="*/ 10320158 w 12192000"/>
              <a:gd name="connsiteY61" fmla="*/ 458352 h 1924333"/>
              <a:gd name="connsiteX62" fmla="*/ 10321815 w 12192000"/>
              <a:gd name="connsiteY62" fmla="*/ 463087 h 1924333"/>
              <a:gd name="connsiteX63" fmla="*/ 10373742 w 12192000"/>
              <a:gd name="connsiteY63" fmla="*/ 464538 h 1924333"/>
              <a:gd name="connsiteX64" fmla="*/ 10428532 w 12192000"/>
              <a:gd name="connsiteY64" fmla="*/ 492504 h 1924333"/>
              <a:gd name="connsiteX65" fmla="*/ 10466490 w 12192000"/>
              <a:gd name="connsiteY65" fmla="*/ 517759 h 1924333"/>
              <a:gd name="connsiteX66" fmla="*/ 10466675 w 12192000"/>
              <a:gd name="connsiteY66" fmla="*/ 522076 h 1924333"/>
              <a:gd name="connsiteX67" fmla="*/ 10470309 w 12192000"/>
              <a:gd name="connsiteY67" fmla="*/ 522792 h 1924333"/>
              <a:gd name="connsiteX68" fmla="*/ 10474138 w 12192000"/>
              <a:gd name="connsiteY68" fmla="*/ 519761 h 1924333"/>
              <a:gd name="connsiteX69" fmla="*/ 10501100 w 12192000"/>
              <a:gd name="connsiteY69" fmla="*/ 528263 h 1924333"/>
              <a:gd name="connsiteX70" fmla="*/ 10502395 w 12192000"/>
              <a:gd name="connsiteY70" fmla="*/ 536393 h 1924333"/>
              <a:gd name="connsiteX71" fmla="*/ 10689496 w 12192000"/>
              <a:gd name="connsiteY71" fmla="*/ 560233 h 1924333"/>
              <a:gd name="connsiteX72" fmla="*/ 10788736 w 12192000"/>
              <a:gd name="connsiteY72" fmla="*/ 613188 h 1924333"/>
              <a:gd name="connsiteX73" fmla="*/ 10819747 w 12192000"/>
              <a:gd name="connsiteY73" fmla="*/ 621351 h 1924333"/>
              <a:gd name="connsiteX74" fmla="*/ 10864632 w 12192000"/>
              <a:gd name="connsiteY74" fmla="*/ 644858 h 1924333"/>
              <a:gd name="connsiteX75" fmla="*/ 10929407 w 12192000"/>
              <a:gd name="connsiteY75" fmla="*/ 652945 h 1924333"/>
              <a:gd name="connsiteX76" fmla="*/ 10979412 w 12192000"/>
              <a:gd name="connsiteY76" fmla="*/ 654217 h 1924333"/>
              <a:gd name="connsiteX77" fmla="*/ 11006959 w 12192000"/>
              <a:gd name="connsiteY77" fmla="*/ 657017 h 1924333"/>
              <a:gd name="connsiteX78" fmla="*/ 11077038 w 12192000"/>
              <a:gd name="connsiteY78" fmla="*/ 668487 h 1924333"/>
              <a:gd name="connsiteX79" fmla="*/ 11157850 w 12192000"/>
              <a:gd name="connsiteY79" fmla="*/ 693164 h 1924333"/>
              <a:gd name="connsiteX80" fmla="*/ 11175276 w 12192000"/>
              <a:gd name="connsiteY80" fmla="*/ 697243 h 1924333"/>
              <a:gd name="connsiteX81" fmla="*/ 11191131 w 12192000"/>
              <a:gd name="connsiteY81" fmla="*/ 696085 h 1924333"/>
              <a:gd name="connsiteX82" fmla="*/ 11195573 w 12192000"/>
              <a:gd name="connsiteY82" fmla="*/ 691751 h 1924333"/>
              <a:gd name="connsiteX83" fmla="*/ 11205299 w 12192000"/>
              <a:gd name="connsiteY83" fmla="*/ 693247 h 1924333"/>
              <a:gd name="connsiteX84" fmla="*/ 11223770 w 12192000"/>
              <a:gd name="connsiteY84" fmla="*/ 690335 h 1924333"/>
              <a:gd name="connsiteX85" fmla="*/ 11292119 w 12192000"/>
              <a:gd name="connsiteY85" fmla="*/ 713311 h 1924333"/>
              <a:gd name="connsiteX86" fmla="*/ 11435379 w 12192000"/>
              <a:gd name="connsiteY86" fmla="*/ 758519 h 1924333"/>
              <a:gd name="connsiteX87" fmla="*/ 11604406 w 12192000"/>
              <a:gd name="connsiteY87" fmla="*/ 810476 h 1924333"/>
              <a:gd name="connsiteX88" fmla="*/ 11652155 w 12192000"/>
              <a:gd name="connsiteY88" fmla="*/ 825109 h 1924333"/>
              <a:gd name="connsiteX89" fmla="*/ 11654192 w 12192000"/>
              <a:gd name="connsiteY89" fmla="*/ 827301 h 1924333"/>
              <a:gd name="connsiteX90" fmla="*/ 11676599 w 12192000"/>
              <a:gd name="connsiteY90" fmla="*/ 846628 h 1924333"/>
              <a:gd name="connsiteX91" fmla="*/ 11775168 w 12192000"/>
              <a:gd name="connsiteY91" fmla="*/ 890664 h 1924333"/>
              <a:gd name="connsiteX92" fmla="*/ 11826341 w 12192000"/>
              <a:gd name="connsiteY92" fmla="*/ 877558 h 1924333"/>
              <a:gd name="connsiteX93" fmla="*/ 11879068 w 12192000"/>
              <a:gd name="connsiteY93" fmla="*/ 874038 h 1924333"/>
              <a:gd name="connsiteX94" fmla="*/ 11889563 w 12192000"/>
              <a:gd name="connsiteY94" fmla="*/ 878619 h 1924333"/>
              <a:gd name="connsiteX95" fmla="*/ 12016613 w 12192000"/>
              <a:gd name="connsiteY95" fmla="*/ 886111 h 1924333"/>
              <a:gd name="connsiteX96" fmla="*/ 12108292 w 12192000"/>
              <a:gd name="connsiteY96" fmla="*/ 868500 h 1924333"/>
              <a:gd name="connsiteX97" fmla="*/ 12182910 w 12192000"/>
              <a:gd name="connsiteY97" fmla="*/ 882003 h 1924333"/>
              <a:gd name="connsiteX98" fmla="*/ 12192000 w 12192000"/>
              <a:gd name="connsiteY98" fmla="*/ 884778 h 1924333"/>
              <a:gd name="connsiteX99" fmla="*/ 12192000 w 12192000"/>
              <a:gd name="connsiteY99" fmla="*/ 1610315 h 1924333"/>
              <a:gd name="connsiteX100" fmla="*/ 12191998 w 12192000"/>
              <a:gd name="connsiteY100" fmla="*/ 1610315 h 1924333"/>
              <a:gd name="connsiteX101" fmla="*/ 12191998 w 12192000"/>
              <a:gd name="connsiteY101" fmla="*/ 1924333 h 1924333"/>
              <a:gd name="connsiteX102" fmla="*/ 0 w 12192000"/>
              <a:gd name="connsiteY102" fmla="*/ 1924333 h 1924333"/>
              <a:gd name="connsiteX103" fmla="*/ 0 w 12192000"/>
              <a:gd name="connsiteY103" fmla="*/ 505159 h 1924333"/>
              <a:gd name="connsiteX104" fmla="*/ 5722 w 12192000"/>
              <a:gd name="connsiteY104" fmla="*/ 508889 h 1924333"/>
              <a:gd name="connsiteX105" fmla="*/ 38476 w 12192000"/>
              <a:gd name="connsiteY105" fmla="*/ 524137 h 1924333"/>
              <a:gd name="connsiteX106" fmla="*/ 192883 w 12192000"/>
              <a:gd name="connsiteY106" fmla="*/ 545272 h 1924333"/>
              <a:gd name="connsiteX107" fmla="*/ 343710 w 12192000"/>
              <a:gd name="connsiteY107" fmla="*/ 565029 h 1924333"/>
              <a:gd name="connsiteX108" fmla="*/ 471066 w 12192000"/>
              <a:gd name="connsiteY108" fmla="*/ 549837 h 1924333"/>
              <a:gd name="connsiteX109" fmla="*/ 617333 w 12192000"/>
              <a:gd name="connsiteY109" fmla="*/ 526428 h 1924333"/>
              <a:gd name="connsiteX110" fmla="*/ 725203 w 12192000"/>
              <a:gd name="connsiteY110" fmla="*/ 523793 h 1924333"/>
              <a:gd name="connsiteX111" fmla="*/ 788494 w 12192000"/>
              <a:gd name="connsiteY111" fmla="*/ 505799 h 1924333"/>
              <a:gd name="connsiteX112" fmla="*/ 885977 w 12192000"/>
              <a:gd name="connsiteY112" fmla="*/ 526585 h 1924333"/>
              <a:gd name="connsiteX113" fmla="*/ 932142 w 12192000"/>
              <a:gd name="connsiteY113" fmla="*/ 528005 h 1924333"/>
              <a:gd name="connsiteX114" fmla="*/ 1090404 w 12192000"/>
              <a:gd name="connsiteY114" fmla="*/ 498299 h 1924333"/>
              <a:gd name="connsiteX115" fmla="*/ 1188628 w 12192000"/>
              <a:gd name="connsiteY115" fmla="*/ 483151 h 1924333"/>
              <a:gd name="connsiteX116" fmla="*/ 1316247 w 12192000"/>
              <a:gd name="connsiteY116" fmla="*/ 425979 h 1924333"/>
              <a:gd name="connsiteX117" fmla="*/ 1357712 w 12192000"/>
              <a:gd name="connsiteY117" fmla="*/ 416549 h 1924333"/>
              <a:gd name="connsiteX118" fmla="*/ 1425921 w 12192000"/>
              <a:gd name="connsiteY118" fmla="*/ 413953 h 1924333"/>
              <a:gd name="connsiteX119" fmla="*/ 1503817 w 12192000"/>
              <a:gd name="connsiteY119" fmla="*/ 380457 h 1924333"/>
              <a:gd name="connsiteX120" fmla="*/ 1639196 w 12192000"/>
              <a:gd name="connsiteY120" fmla="*/ 372785 h 1924333"/>
              <a:gd name="connsiteX121" fmla="*/ 1705606 w 12192000"/>
              <a:gd name="connsiteY121" fmla="*/ 359023 h 1924333"/>
              <a:gd name="connsiteX122" fmla="*/ 1813011 w 12192000"/>
              <a:gd name="connsiteY122" fmla="*/ 331023 h 1924333"/>
              <a:gd name="connsiteX123" fmla="*/ 1831380 w 12192000"/>
              <a:gd name="connsiteY123" fmla="*/ 341307 h 1924333"/>
              <a:gd name="connsiteX124" fmla="*/ 1858612 w 12192000"/>
              <a:gd name="connsiteY124" fmla="*/ 326777 h 1924333"/>
              <a:gd name="connsiteX125" fmla="*/ 1880661 w 12192000"/>
              <a:gd name="connsiteY125" fmla="*/ 335987 h 1924333"/>
              <a:gd name="connsiteX126" fmla="*/ 1941495 w 12192000"/>
              <a:gd name="connsiteY126" fmla="*/ 310792 h 1924333"/>
              <a:gd name="connsiteX127" fmla="*/ 1995402 w 12192000"/>
              <a:gd name="connsiteY127" fmla="*/ 305480 h 1924333"/>
              <a:gd name="connsiteX128" fmla="*/ 2223864 w 12192000"/>
              <a:gd name="connsiteY128" fmla="*/ 266118 h 1924333"/>
              <a:gd name="connsiteX129" fmla="*/ 2418043 w 12192000"/>
              <a:gd name="connsiteY129" fmla="*/ 215314 h 1924333"/>
              <a:gd name="connsiteX130" fmla="*/ 2558461 w 12192000"/>
              <a:gd name="connsiteY130" fmla="*/ 168193 h 1924333"/>
              <a:gd name="connsiteX131" fmla="*/ 2595535 w 12192000"/>
              <a:gd name="connsiteY131" fmla="*/ 158548 h 1924333"/>
              <a:gd name="connsiteX132" fmla="*/ 2626942 w 12192000"/>
              <a:gd name="connsiteY132" fmla="*/ 130400 h 1924333"/>
              <a:gd name="connsiteX133" fmla="*/ 2632225 w 12192000"/>
              <a:gd name="connsiteY133" fmla="*/ 130446 h 1924333"/>
              <a:gd name="connsiteX134" fmla="*/ 2696856 w 12192000"/>
              <a:gd name="connsiteY134" fmla="*/ 128498 h 1924333"/>
              <a:gd name="connsiteX135" fmla="*/ 2759767 w 12192000"/>
              <a:gd name="connsiteY135" fmla="*/ 127784 h 1924333"/>
              <a:gd name="connsiteX136" fmla="*/ 2792685 w 12192000"/>
              <a:gd name="connsiteY136" fmla="*/ 115710 h 1924333"/>
              <a:gd name="connsiteX137" fmla="*/ 2799767 w 12192000"/>
              <a:gd name="connsiteY137" fmla="*/ 113754 h 1924333"/>
              <a:gd name="connsiteX138" fmla="*/ 2829799 w 12192000"/>
              <a:gd name="connsiteY138" fmla="*/ 120042 h 1924333"/>
              <a:gd name="connsiteX139" fmla="*/ 2890704 w 12192000"/>
              <a:gd name="connsiteY139" fmla="*/ 121493 h 1924333"/>
              <a:gd name="connsiteX140" fmla="*/ 3042646 w 12192000"/>
              <a:gd name="connsiteY140" fmla="*/ 112273 h 1924333"/>
              <a:gd name="connsiteX141" fmla="*/ 3146630 w 12192000"/>
              <a:gd name="connsiteY141" fmla="*/ 100898 h 1924333"/>
              <a:gd name="connsiteX142" fmla="*/ 3233163 w 12192000"/>
              <a:gd name="connsiteY142" fmla="*/ 120200 h 1924333"/>
              <a:gd name="connsiteX143" fmla="*/ 3372699 w 12192000"/>
              <a:gd name="connsiteY143" fmla="*/ 129394 h 1924333"/>
              <a:gd name="connsiteX144" fmla="*/ 3394352 w 12192000"/>
              <a:gd name="connsiteY144" fmla="*/ 131671 h 1924333"/>
              <a:gd name="connsiteX145" fmla="*/ 3448218 w 12192000"/>
              <a:gd name="connsiteY145" fmla="*/ 118229 h 1924333"/>
              <a:gd name="connsiteX146" fmla="*/ 3505047 w 12192000"/>
              <a:gd name="connsiteY146" fmla="*/ 115412 h 1924333"/>
              <a:gd name="connsiteX147" fmla="*/ 3521767 w 12192000"/>
              <a:gd name="connsiteY147" fmla="*/ 111071 h 1924333"/>
              <a:gd name="connsiteX148" fmla="*/ 3585137 w 12192000"/>
              <a:gd name="connsiteY148" fmla="*/ 114371 h 1924333"/>
              <a:gd name="connsiteX149" fmla="*/ 3690293 w 12192000"/>
              <a:gd name="connsiteY149" fmla="*/ 98301 h 1924333"/>
              <a:gd name="connsiteX150" fmla="*/ 3867818 w 12192000"/>
              <a:gd name="connsiteY150" fmla="*/ 88985 h 1924333"/>
              <a:gd name="connsiteX151" fmla="*/ 4091337 w 12192000"/>
              <a:gd name="connsiteY151" fmla="*/ 70813 h 1924333"/>
              <a:gd name="connsiteX152" fmla="*/ 4246332 w 12192000"/>
              <a:gd name="connsiteY152" fmla="*/ 41697 h 1924333"/>
              <a:gd name="connsiteX153" fmla="*/ 4266975 w 12192000"/>
              <a:gd name="connsiteY153" fmla="*/ 46592 h 1924333"/>
              <a:gd name="connsiteX154" fmla="*/ 4270566 w 12192000"/>
              <a:gd name="connsiteY154" fmla="*/ 47620 h 1924333"/>
              <a:gd name="connsiteX155" fmla="*/ 4288964 w 12192000"/>
              <a:gd name="connsiteY155" fmla="*/ 52766 h 1924333"/>
              <a:gd name="connsiteX156" fmla="*/ 4365137 w 12192000"/>
              <a:gd name="connsiteY156" fmla="*/ 51783 h 1924333"/>
              <a:gd name="connsiteX157" fmla="*/ 4430546 w 12192000"/>
              <a:gd name="connsiteY157" fmla="*/ 44555 h 1924333"/>
              <a:gd name="connsiteX158" fmla="*/ 4444136 w 12192000"/>
              <a:gd name="connsiteY158" fmla="*/ 39567 h 1924333"/>
              <a:gd name="connsiteX159" fmla="*/ 4534039 w 12192000"/>
              <a:gd name="connsiteY159" fmla="*/ 31604 h 1924333"/>
              <a:gd name="connsiteX160" fmla="*/ 4560448 w 12192000"/>
              <a:gd name="connsiteY160" fmla="*/ 25231 h 1924333"/>
              <a:gd name="connsiteX161" fmla="*/ 4568006 w 12192000"/>
              <a:gd name="connsiteY161" fmla="*/ 25970 h 1924333"/>
              <a:gd name="connsiteX162" fmla="*/ 4595497 w 12192000"/>
              <a:gd name="connsiteY162" fmla="*/ 22958 h 1924333"/>
              <a:gd name="connsiteX163" fmla="*/ 4608623 w 12192000"/>
              <a:gd name="connsiteY163" fmla="*/ 18108 h 1924333"/>
              <a:gd name="connsiteX164" fmla="*/ 4623942 w 12192000"/>
              <a:gd name="connsiteY164" fmla="*/ 22251 h 1924333"/>
              <a:gd name="connsiteX165" fmla="*/ 4664336 w 12192000"/>
              <a:gd name="connsiteY165" fmla="*/ 23306 h 1924333"/>
              <a:gd name="connsiteX166" fmla="*/ 4677385 w 12192000"/>
              <a:gd name="connsiteY166" fmla="*/ 18246 h 1924333"/>
              <a:gd name="connsiteX167" fmla="*/ 4698143 w 12192000"/>
              <a:gd name="connsiteY167" fmla="*/ 18036 h 1924333"/>
              <a:gd name="connsiteX168" fmla="*/ 4750609 w 12192000"/>
              <a:gd name="connsiteY168" fmla="*/ 23611 h 1924333"/>
              <a:gd name="connsiteX169" fmla="*/ 4784658 w 12192000"/>
              <a:gd name="connsiteY169" fmla="*/ 25057 h 1924333"/>
              <a:gd name="connsiteX170" fmla="*/ 4847558 w 12192000"/>
              <a:gd name="connsiteY170" fmla="*/ 38726 h 1924333"/>
              <a:gd name="connsiteX171" fmla="*/ 4909134 w 12192000"/>
              <a:gd name="connsiteY171" fmla="*/ 50659 h 1924333"/>
              <a:gd name="connsiteX172" fmla="*/ 5099219 w 12192000"/>
              <a:gd name="connsiteY172" fmla="*/ 55050 h 1924333"/>
              <a:gd name="connsiteX173" fmla="*/ 5184992 w 12192000"/>
              <a:gd name="connsiteY173" fmla="*/ 67596 h 1924333"/>
              <a:gd name="connsiteX174" fmla="*/ 5229637 w 12192000"/>
              <a:gd name="connsiteY174" fmla="*/ 67789 h 1924333"/>
              <a:gd name="connsiteX175" fmla="*/ 5389346 w 12192000"/>
              <a:gd name="connsiteY175" fmla="*/ 80211 h 1924333"/>
              <a:gd name="connsiteX176" fmla="*/ 5494414 w 12192000"/>
              <a:gd name="connsiteY176" fmla="*/ 75926 h 1924333"/>
              <a:gd name="connsiteX177" fmla="*/ 5528443 w 12192000"/>
              <a:gd name="connsiteY177" fmla="*/ 77206 h 1924333"/>
              <a:gd name="connsiteX178" fmla="*/ 5684939 w 12192000"/>
              <a:gd name="connsiteY178" fmla="*/ 50269 h 1924333"/>
              <a:gd name="connsiteX179" fmla="*/ 5765146 w 12192000"/>
              <a:gd name="connsiteY179" fmla="*/ 50414 h 1924333"/>
              <a:gd name="connsiteX180" fmla="*/ 5848655 w 12192000"/>
              <a:gd name="connsiteY180" fmla="*/ 35257 h 1924333"/>
              <a:gd name="connsiteX181" fmla="*/ 5930656 w 12192000"/>
              <a:gd name="connsiteY181" fmla="*/ 30131 h 1924333"/>
              <a:gd name="connsiteX182" fmla="*/ 6124150 w 12192000"/>
              <a:gd name="connsiteY182" fmla="*/ 31679 h 1924333"/>
              <a:gd name="connsiteX183" fmla="*/ 6189199 w 12192000"/>
              <a:gd name="connsiteY183" fmla="*/ 588 h 1924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12192000" h="1924333">
                <a:moveTo>
                  <a:pt x="6189199" y="588"/>
                </a:moveTo>
                <a:cubicBezTo>
                  <a:pt x="6196356" y="-574"/>
                  <a:pt x="6202609" y="-108"/>
                  <a:pt x="6207079" y="2850"/>
                </a:cubicBezTo>
                <a:cubicBezTo>
                  <a:pt x="6222026" y="2749"/>
                  <a:pt x="6273489" y="3767"/>
                  <a:pt x="6285610" y="18131"/>
                </a:cubicBezTo>
                <a:cubicBezTo>
                  <a:pt x="6307255" y="18685"/>
                  <a:pt x="6357141" y="23793"/>
                  <a:pt x="6378008" y="24625"/>
                </a:cubicBezTo>
                <a:cubicBezTo>
                  <a:pt x="6409946" y="30645"/>
                  <a:pt x="6438307" y="10375"/>
                  <a:pt x="6466340" y="21366"/>
                </a:cubicBezTo>
                <a:cubicBezTo>
                  <a:pt x="6488276" y="31229"/>
                  <a:pt x="6529854" y="28110"/>
                  <a:pt x="6553334" y="35307"/>
                </a:cubicBezTo>
                <a:cubicBezTo>
                  <a:pt x="6561737" y="48059"/>
                  <a:pt x="6609188" y="62087"/>
                  <a:pt x="6626068" y="58045"/>
                </a:cubicBezTo>
                <a:cubicBezTo>
                  <a:pt x="6660952" y="66570"/>
                  <a:pt x="6666277" y="84716"/>
                  <a:pt x="6692303" y="91487"/>
                </a:cubicBezTo>
                <a:lnTo>
                  <a:pt x="6733670" y="118130"/>
                </a:lnTo>
                <a:lnTo>
                  <a:pt x="6798016" y="112271"/>
                </a:lnTo>
                <a:lnTo>
                  <a:pt x="6801081" y="114963"/>
                </a:lnTo>
                <a:cubicBezTo>
                  <a:pt x="6806919" y="120140"/>
                  <a:pt x="6812832" y="125016"/>
                  <a:pt x="6819351" y="128825"/>
                </a:cubicBezTo>
                <a:cubicBezTo>
                  <a:pt x="6825742" y="109997"/>
                  <a:pt x="6840132" y="116541"/>
                  <a:pt x="6852732" y="123321"/>
                </a:cubicBezTo>
                <a:lnTo>
                  <a:pt x="6865247" y="128836"/>
                </a:lnTo>
                <a:lnTo>
                  <a:pt x="6905517" y="129265"/>
                </a:lnTo>
                <a:cubicBezTo>
                  <a:pt x="6934052" y="140042"/>
                  <a:pt x="6939773" y="141556"/>
                  <a:pt x="6950286" y="150104"/>
                </a:cubicBezTo>
                <a:lnTo>
                  <a:pt x="7003442" y="136136"/>
                </a:lnTo>
                <a:lnTo>
                  <a:pt x="7160047" y="166721"/>
                </a:lnTo>
                <a:cubicBezTo>
                  <a:pt x="7207281" y="179911"/>
                  <a:pt x="7280644" y="210197"/>
                  <a:pt x="7325604" y="215867"/>
                </a:cubicBezTo>
                <a:cubicBezTo>
                  <a:pt x="7460113" y="233904"/>
                  <a:pt x="7393081" y="242880"/>
                  <a:pt x="7540522" y="239374"/>
                </a:cubicBezTo>
                <a:cubicBezTo>
                  <a:pt x="7545714" y="234872"/>
                  <a:pt x="7605972" y="231727"/>
                  <a:pt x="7612071" y="229553"/>
                </a:cubicBezTo>
                <a:lnTo>
                  <a:pt x="7651995" y="244567"/>
                </a:lnTo>
                <a:lnTo>
                  <a:pt x="7725761" y="258638"/>
                </a:lnTo>
                <a:lnTo>
                  <a:pt x="7823038" y="287078"/>
                </a:lnTo>
                <a:cubicBezTo>
                  <a:pt x="7837080" y="286482"/>
                  <a:pt x="7851647" y="286498"/>
                  <a:pt x="7866405" y="287288"/>
                </a:cubicBezTo>
                <a:lnTo>
                  <a:pt x="7875021" y="288224"/>
                </a:lnTo>
                <a:cubicBezTo>
                  <a:pt x="7875062" y="288354"/>
                  <a:pt x="7875105" y="288483"/>
                  <a:pt x="7875146" y="288614"/>
                </a:cubicBezTo>
                <a:cubicBezTo>
                  <a:pt x="7880550" y="289202"/>
                  <a:pt x="7901153" y="290716"/>
                  <a:pt x="7907443" y="291752"/>
                </a:cubicBezTo>
                <a:lnTo>
                  <a:pt x="7912892" y="294833"/>
                </a:lnTo>
                <a:lnTo>
                  <a:pt x="7946345" y="319359"/>
                </a:lnTo>
                <a:cubicBezTo>
                  <a:pt x="7958657" y="312776"/>
                  <a:pt x="7996513" y="309749"/>
                  <a:pt x="8021238" y="315159"/>
                </a:cubicBezTo>
                <a:cubicBezTo>
                  <a:pt x="8045964" y="320570"/>
                  <a:pt x="8058169" y="340462"/>
                  <a:pt x="8094697" y="351819"/>
                </a:cubicBezTo>
                <a:cubicBezTo>
                  <a:pt x="8129587" y="361154"/>
                  <a:pt x="8116181" y="360544"/>
                  <a:pt x="8155208" y="371168"/>
                </a:cubicBezTo>
                <a:cubicBezTo>
                  <a:pt x="8196217" y="383300"/>
                  <a:pt x="8205468" y="391801"/>
                  <a:pt x="8248472" y="400489"/>
                </a:cubicBezTo>
                <a:cubicBezTo>
                  <a:pt x="8283932" y="419791"/>
                  <a:pt x="8278617" y="392031"/>
                  <a:pt x="8300068" y="405531"/>
                </a:cubicBezTo>
                <a:lnTo>
                  <a:pt x="8356293" y="403328"/>
                </a:lnTo>
                <a:cubicBezTo>
                  <a:pt x="8377247" y="404463"/>
                  <a:pt x="8438442" y="433194"/>
                  <a:pt x="8475838" y="435524"/>
                </a:cubicBezTo>
                <a:cubicBezTo>
                  <a:pt x="8510241" y="438037"/>
                  <a:pt x="8545511" y="449840"/>
                  <a:pt x="8575216" y="450198"/>
                </a:cubicBezTo>
                <a:lnTo>
                  <a:pt x="8588650" y="447070"/>
                </a:lnTo>
                <a:lnTo>
                  <a:pt x="8612184" y="439577"/>
                </a:lnTo>
                <a:lnTo>
                  <a:pt x="8630713" y="433015"/>
                </a:lnTo>
                <a:cubicBezTo>
                  <a:pt x="8635870" y="429519"/>
                  <a:pt x="8700685" y="428411"/>
                  <a:pt x="8704240" y="422865"/>
                </a:cubicBezTo>
                <a:cubicBezTo>
                  <a:pt x="8761777" y="429549"/>
                  <a:pt x="8768302" y="427178"/>
                  <a:pt x="8829513" y="429389"/>
                </a:cubicBezTo>
                <a:cubicBezTo>
                  <a:pt x="8922895" y="444672"/>
                  <a:pt x="8924579" y="401507"/>
                  <a:pt x="9083651" y="390744"/>
                </a:cubicBezTo>
                <a:cubicBezTo>
                  <a:pt x="9138403" y="388032"/>
                  <a:pt x="9315003" y="378647"/>
                  <a:pt x="9371402" y="371809"/>
                </a:cubicBezTo>
                <a:cubicBezTo>
                  <a:pt x="9358632" y="337502"/>
                  <a:pt x="9402842" y="379364"/>
                  <a:pt x="9429586" y="369213"/>
                </a:cubicBezTo>
                <a:cubicBezTo>
                  <a:pt x="9449312" y="370213"/>
                  <a:pt x="9473938" y="373270"/>
                  <a:pt x="9489757" y="377814"/>
                </a:cubicBezTo>
                <a:cubicBezTo>
                  <a:pt x="9498164" y="379256"/>
                  <a:pt x="9507139" y="379272"/>
                  <a:pt x="9516954" y="376991"/>
                </a:cubicBezTo>
                <a:cubicBezTo>
                  <a:pt x="9548430" y="354766"/>
                  <a:pt x="9591874" y="370315"/>
                  <a:pt x="9645588" y="363590"/>
                </a:cubicBezTo>
                <a:cubicBezTo>
                  <a:pt x="9660487" y="368814"/>
                  <a:pt x="9710817" y="350550"/>
                  <a:pt x="9722896" y="360983"/>
                </a:cubicBezTo>
                <a:cubicBezTo>
                  <a:pt x="9733918" y="362239"/>
                  <a:pt x="9745201" y="356679"/>
                  <a:pt x="9752803" y="368492"/>
                </a:cubicBezTo>
                <a:cubicBezTo>
                  <a:pt x="9793268" y="374490"/>
                  <a:pt x="9843313" y="380978"/>
                  <a:pt x="9890305" y="380736"/>
                </a:cubicBezTo>
                <a:cubicBezTo>
                  <a:pt x="9912701" y="380083"/>
                  <a:pt x="9926523" y="379037"/>
                  <a:pt x="9939767" y="377776"/>
                </a:cubicBezTo>
                <a:lnTo>
                  <a:pt x="9944355" y="377352"/>
                </a:lnTo>
                <a:lnTo>
                  <a:pt x="9953719" y="375642"/>
                </a:lnTo>
                <a:lnTo>
                  <a:pt x="9955809" y="376294"/>
                </a:lnTo>
                <a:lnTo>
                  <a:pt x="10032710" y="394940"/>
                </a:lnTo>
                <a:lnTo>
                  <a:pt x="10049925" y="404971"/>
                </a:lnTo>
                <a:lnTo>
                  <a:pt x="10112671" y="414549"/>
                </a:lnTo>
                <a:cubicBezTo>
                  <a:pt x="10169643" y="412125"/>
                  <a:pt x="10132220" y="425358"/>
                  <a:pt x="10170853" y="435168"/>
                </a:cubicBezTo>
                <a:cubicBezTo>
                  <a:pt x="10206088" y="442020"/>
                  <a:pt x="10240809" y="454081"/>
                  <a:pt x="10290184" y="448123"/>
                </a:cubicBezTo>
                <a:cubicBezTo>
                  <a:pt x="10301813" y="444919"/>
                  <a:pt x="10315233" y="449499"/>
                  <a:pt x="10320158" y="458352"/>
                </a:cubicBezTo>
                <a:cubicBezTo>
                  <a:pt x="10321006" y="459876"/>
                  <a:pt x="10321565" y="461470"/>
                  <a:pt x="10321815" y="463087"/>
                </a:cubicBezTo>
                <a:cubicBezTo>
                  <a:pt x="10354058" y="457158"/>
                  <a:pt x="10355176" y="470634"/>
                  <a:pt x="10373742" y="464538"/>
                </a:cubicBezTo>
                <a:cubicBezTo>
                  <a:pt x="10403060" y="475292"/>
                  <a:pt x="10411841" y="497597"/>
                  <a:pt x="10428532" y="492504"/>
                </a:cubicBezTo>
                <a:cubicBezTo>
                  <a:pt x="10440561" y="500742"/>
                  <a:pt x="10446267" y="521930"/>
                  <a:pt x="10466490" y="517759"/>
                </a:cubicBezTo>
                <a:cubicBezTo>
                  <a:pt x="10464622" y="519986"/>
                  <a:pt x="10465013" y="521261"/>
                  <a:pt x="10466675" y="522076"/>
                </a:cubicBezTo>
                <a:lnTo>
                  <a:pt x="10470309" y="522792"/>
                </a:lnTo>
                <a:lnTo>
                  <a:pt x="10474138" y="519761"/>
                </a:lnTo>
                <a:cubicBezTo>
                  <a:pt x="10488888" y="509612"/>
                  <a:pt x="10484914" y="524734"/>
                  <a:pt x="10501100" y="528263"/>
                </a:cubicBezTo>
                <a:cubicBezTo>
                  <a:pt x="10508412" y="530705"/>
                  <a:pt x="10505426" y="533743"/>
                  <a:pt x="10502395" y="536393"/>
                </a:cubicBezTo>
                <a:lnTo>
                  <a:pt x="10689496" y="560233"/>
                </a:lnTo>
                <a:cubicBezTo>
                  <a:pt x="10721441" y="573640"/>
                  <a:pt x="10757547" y="582937"/>
                  <a:pt x="10788736" y="613188"/>
                </a:cubicBezTo>
                <a:cubicBezTo>
                  <a:pt x="10794510" y="621641"/>
                  <a:pt x="10807098" y="616073"/>
                  <a:pt x="10819747" y="621351"/>
                </a:cubicBezTo>
                <a:cubicBezTo>
                  <a:pt x="10832398" y="626630"/>
                  <a:pt x="10846356" y="639592"/>
                  <a:pt x="10864632" y="644858"/>
                </a:cubicBezTo>
                <a:cubicBezTo>
                  <a:pt x="10895617" y="652290"/>
                  <a:pt x="10921550" y="640451"/>
                  <a:pt x="10929407" y="652945"/>
                </a:cubicBezTo>
                <a:cubicBezTo>
                  <a:pt x="10945460" y="653176"/>
                  <a:pt x="10968148" y="640553"/>
                  <a:pt x="10979412" y="654217"/>
                </a:cubicBezTo>
                <a:cubicBezTo>
                  <a:pt x="10981679" y="643737"/>
                  <a:pt x="10997287" y="663414"/>
                  <a:pt x="11006959" y="657017"/>
                </a:cubicBezTo>
                <a:cubicBezTo>
                  <a:pt x="11023230" y="659396"/>
                  <a:pt x="11051890" y="662462"/>
                  <a:pt x="11077038" y="668487"/>
                </a:cubicBezTo>
                <a:cubicBezTo>
                  <a:pt x="11097000" y="690299"/>
                  <a:pt x="11141286" y="676399"/>
                  <a:pt x="11157850" y="693164"/>
                </a:cubicBezTo>
                <a:cubicBezTo>
                  <a:pt x="11163800" y="695757"/>
                  <a:pt x="11169599" y="696942"/>
                  <a:pt x="11175276" y="697243"/>
                </a:cubicBezTo>
                <a:lnTo>
                  <a:pt x="11191131" y="696085"/>
                </a:lnTo>
                <a:lnTo>
                  <a:pt x="11195573" y="691751"/>
                </a:lnTo>
                <a:lnTo>
                  <a:pt x="11205299" y="693247"/>
                </a:lnTo>
                <a:lnTo>
                  <a:pt x="11223770" y="690335"/>
                </a:lnTo>
                <a:cubicBezTo>
                  <a:pt x="11237778" y="693777"/>
                  <a:pt x="11256852" y="701947"/>
                  <a:pt x="11292119" y="713311"/>
                </a:cubicBezTo>
                <a:cubicBezTo>
                  <a:pt x="11334878" y="733451"/>
                  <a:pt x="11401662" y="729175"/>
                  <a:pt x="11435379" y="758519"/>
                </a:cubicBezTo>
                <a:lnTo>
                  <a:pt x="11604406" y="810476"/>
                </a:lnTo>
                <a:lnTo>
                  <a:pt x="11652155" y="825109"/>
                </a:lnTo>
                <a:lnTo>
                  <a:pt x="11654192" y="827301"/>
                </a:lnTo>
                <a:cubicBezTo>
                  <a:pt x="11661650" y="834729"/>
                  <a:pt x="11669215" y="841480"/>
                  <a:pt x="11676599" y="846628"/>
                </a:cubicBezTo>
                <a:cubicBezTo>
                  <a:pt x="11688258" y="861760"/>
                  <a:pt x="11752266" y="896888"/>
                  <a:pt x="11775168" y="890664"/>
                </a:cubicBezTo>
                <a:cubicBezTo>
                  <a:pt x="11790977" y="883819"/>
                  <a:pt x="11808364" y="879901"/>
                  <a:pt x="11826341" y="877558"/>
                </a:cubicBezTo>
                <a:lnTo>
                  <a:pt x="11879068" y="874038"/>
                </a:lnTo>
                <a:lnTo>
                  <a:pt x="11889563" y="878619"/>
                </a:lnTo>
                <a:lnTo>
                  <a:pt x="12016613" y="886111"/>
                </a:lnTo>
                <a:lnTo>
                  <a:pt x="12108292" y="868500"/>
                </a:lnTo>
                <a:cubicBezTo>
                  <a:pt x="12129725" y="867311"/>
                  <a:pt x="12157891" y="874537"/>
                  <a:pt x="12182910" y="882003"/>
                </a:cubicBezTo>
                <a:lnTo>
                  <a:pt x="12192000" y="884778"/>
                </a:lnTo>
                <a:lnTo>
                  <a:pt x="12192000" y="1610315"/>
                </a:lnTo>
                <a:lnTo>
                  <a:pt x="12191998" y="1610315"/>
                </a:lnTo>
                <a:lnTo>
                  <a:pt x="12191998" y="1924333"/>
                </a:lnTo>
                <a:lnTo>
                  <a:pt x="0" y="1924333"/>
                </a:lnTo>
                <a:lnTo>
                  <a:pt x="0" y="505159"/>
                </a:lnTo>
                <a:lnTo>
                  <a:pt x="5722" y="508889"/>
                </a:lnTo>
                <a:cubicBezTo>
                  <a:pt x="21614" y="518548"/>
                  <a:pt x="33814" y="524781"/>
                  <a:pt x="38476" y="524137"/>
                </a:cubicBezTo>
                <a:cubicBezTo>
                  <a:pt x="99229" y="544180"/>
                  <a:pt x="142010" y="538457"/>
                  <a:pt x="192883" y="545272"/>
                </a:cubicBezTo>
                <a:cubicBezTo>
                  <a:pt x="277629" y="525210"/>
                  <a:pt x="293434" y="558443"/>
                  <a:pt x="343710" y="565029"/>
                </a:cubicBezTo>
                <a:cubicBezTo>
                  <a:pt x="383094" y="555729"/>
                  <a:pt x="425462" y="556271"/>
                  <a:pt x="471066" y="549837"/>
                </a:cubicBezTo>
                <a:cubicBezTo>
                  <a:pt x="513583" y="544428"/>
                  <a:pt x="569194" y="531004"/>
                  <a:pt x="617333" y="526428"/>
                </a:cubicBezTo>
                <a:cubicBezTo>
                  <a:pt x="660031" y="520760"/>
                  <a:pt x="696675" y="523882"/>
                  <a:pt x="725203" y="523793"/>
                </a:cubicBezTo>
                <a:cubicBezTo>
                  <a:pt x="736650" y="521695"/>
                  <a:pt x="780513" y="502146"/>
                  <a:pt x="788494" y="505799"/>
                </a:cubicBezTo>
                <a:lnTo>
                  <a:pt x="885977" y="526585"/>
                </a:lnTo>
                <a:cubicBezTo>
                  <a:pt x="906140" y="522837"/>
                  <a:pt x="917203" y="532232"/>
                  <a:pt x="932142" y="528005"/>
                </a:cubicBezTo>
                <a:cubicBezTo>
                  <a:pt x="963701" y="524128"/>
                  <a:pt x="1061555" y="499582"/>
                  <a:pt x="1090404" y="498299"/>
                </a:cubicBezTo>
                <a:cubicBezTo>
                  <a:pt x="1132840" y="494057"/>
                  <a:pt x="1148476" y="496041"/>
                  <a:pt x="1188628" y="483151"/>
                </a:cubicBezTo>
                <a:cubicBezTo>
                  <a:pt x="1230397" y="468408"/>
                  <a:pt x="1278711" y="457638"/>
                  <a:pt x="1316247" y="425979"/>
                </a:cubicBezTo>
                <a:cubicBezTo>
                  <a:pt x="1322662" y="417251"/>
                  <a:pt x="1339433" y="418553"/>
                  <a:pt x="1357712" y="416549"/>
                </a:cubicBezTo>
                <a:cubicBezTo>
                  <a:pt x="1375991" y="414544"/>
                  <a:pt x="1423507" y="412949"/>
                  <a:pt x="1425921" y="413953"/>
                </a:cubicBezTo>
                <a:cubicBezTo>
                  <a:pt x="1450272" y="407937"/>
                  <a:pt x="1458223" y="388156"/>
                  <a:pt x="1503817" y="380457"/>
                </a:cubicBezTo>
                <a:cubicBezTo>
                  <a:pt x="1541095" y="377398"/>
                  <a:pt x="1605565" y="376357"/>
                  <a:pt x="1639196" y="372785"/>
                </a:cubicBezTo>
                <a:cubicBezTo>
                  <a:pt x="1653280" y="376736"/>
                  <a:pt x="1695289" y="365766"/>
                  <a:pt x="1705606" y="359023"/>
                </a:cubicBezTo>
                <a:cubicBezTo>
                  <a:pt x="1729169" y="336295"/>
                  <a:pt x="1793207" y="348537"/>
                  <a:pt x="1813011" y="331023"/>
                </a:cubicBezTo>
                <a:cubicBezTo>
                  <a:pt x="1820772" y="328179"/>
                  <a:pt x="1823566" y="341833"/>
                  <a:pt x="1831380" y="341307"/>
                </a:cubicBezTo>
                <a:lnTo>
                  <a:pt x="1858612" y="326777"/>
                </a:lnTo>
                <a:lnTo>
                  <a:pt x="1880661" y="335987"/>
                </a:lnTo>
                <a:lnTo>
                  <a:pt x="1941495" y="310792"/>
                </a:lnTo>
                <a:cubicBezTo>
                  <a:pt x="1978970" y="307223"/>
                  <a:pt x="1947391" y="291714"/>
                  <a:pt x="1995402" y="305480"/>
                </a:cubicBezTo>
                <a:cubicBezTo>
                  <a:pt x="2042464" y="298034"/>
                  <a:pt x="2153424" y="281146"/>
                  <a:pt x="2223864" y="266118"/>
                </a:cubicBezTo>
                <a:cubicBezTo>
                  <a:pt x="2261296" y="256300"/>
                  <a:pt x="2360518" y="238323"/>
                  <a:pt x="2418043" y="215314"/>
                </a:cubicBezTo>
                <a:cubicBezTo>
                  <a:pt x="2472088" y="206823"/>
                  <a:pt x="2499422" y="162612"/>
                  <a:pt x="2558461" y="168193"/>
                </a:cubicBezTo>
                <a:cubicBezTo>
                  <a:pt x="2559660" y="164506"/>
                  <a:pt x="2592244" y="161337"/>
                  <a:pt x="2595535" y="158548"/>
                </a:cubicBezTo>
                <a:lnTo>
                  <a:pt x="2626942" y="130400"/>
                </a:lnTo>
                <a:lnTo>
                  <a:pt x="2632225" y="130446"/>
                </a:lnTo>
                <a:lnTo>
                  <a:pt x="2696856" y="128498"/>
                </a:lnTo>
                <a:lnTo>
                  <a:pt x="2759767" y="127784"/>
                </a:lnTo>
                <a:cubicBezTo>
                  <a:pt x="2770024" y="123546"/>
                  <a:pt x="2781047" y="119463"/>
                  <a:pt x="2792685" y="115710"/>
                </a:cubicBezTo>
                <a:lnTo>
                  <a:pt x="2799767" y="113754"/>
                </a:lnTo>
                <a:lnTo>
                  <a:pt x="2829799" y="120042"/>
                </a:lnTo>
                <a:lnTo>
                  <a:pt x="2890704" y="121493"/>
                </a:lnTo>
                <a:cubicBezTo>
                  <a:pt x="2935390" y="121035"/>
                  <a:pt x="2990780" y="113193"/>
                  <a:pt x="3042646" y="112273"/>
                </a:cubicBezTo>
                <a:cubicBezTo>
                  <a:pt x="3077119" y="111474"/>
                  <a:pt x="3124089" y="100414"/>
                  <a:pt x="3146630" y="100898"/>
                </a:cubicBezTo>
                <a:cubicBezTo>
                  <a:pt x="3169381" y="117699"/>
                  <a:pt x="3224695" y="125864"/>
                  <a:pt x="3233163" y="120200"/>
                </a:cubicBezTo>
                <a:lnTo>
                  <a:pt x="3372699" y="129394"/>
                </a:lnTo>
                <a:cubicBezTo>
                  <a:pt x="3389020" y="126586"/>
                  <a:pt x="3397563" y="116804"/>
                  <a:pt x="3394352" y="131671"/>
                </a:cubicBezTo>
                <a:cubicBezTo>
                  <a:pt x="3406102" y="131485"/>
                  <a:pt x="3429770" y="120938"/>
                  <a:pt x="3448218" y="118229"/>
                </a:cubicBezTo>
                <a:lnTo>
                  <a:pt x="3505047" y="115412"/>
                </a:lnTo>
                <a:lnTo>
                  <a:pt x="3521767" y="111071"/>
                </a:lnTo>
                <a:cubicBezTo>
                  <a:pt x="3526335" y="108877"/>
                  <a:pt x="3582156" y="117732"/>
                  <a:pt x="3585137" y="114371"/>
                </a:cubicBezTo>
                <a:cubicBezTo>
                  <a:pt x="3638265" y="102098"/>
                  <a:pt x="3633789" y="98565"/>
                  <a:pt x="3690293" y="98301"/>
                </a:cubicBezTo>
                <a:cubicBezTo>
                  <a:pt x="3782197" y="112746"/>
                  <a:pt x="3826738" y="92943"/>
                  <a:pt x="3867818" y="88985"/>
                </a:cubicBezTo>
                <a:cubicBezTo>
                  <a:pt x="3943777" y="81477"/>
                  <a:pt x="3990501" y="75194"/>
                  <a:pt x="4091337" y="70813"/>
                </a:cubicBezTo>
                <a:cubicBezTo>
                  <a:pt x="4154422" y="62932"/>
                  <a:pt x="4217060" y="45734"/>
                  <a:pt x="4246332" y="41697"/>
                </a:cubicBezTo>
                <a:cubicBezTo>
                  <a:pt x="4253308" y="42804"/>
                  <a:pt x="4260125" y="44606"/>
                  <a:pt x="4266975" y="46592"/>
                </a:cubicBezTo>
                <a:lnTo>
                  <a:pt x="4270566" y="47620"/>
                </a:lnTo>
                <a:lnTo>
                  <a:pt x="4288964" y="52766"/>
                </a:lnTo>
                <a:lnTo>
                  <a:pt x="4365137" y="51783"/>
                </a:lnTo>
                <a:lnTo>
                  <a:pt x="4430546" y="44555"/>
                </a:lnTo>
                <a:lnTo>
                  <a:pt x="4444136" y="39567"/>
                </a:lnTo>
                <a:lnTo>
                  <a:pt x="4534039" y="31604"/>
                </a:lnTo>
                <a:lnTo>
                  <a:pt x="4560448" y="25231"/>
                </a:lnTo>
                <a:lnTo>
                  <a:pt x="4568006" y="25970"/>
                </a:lnTo>
                <a:cubicBezTo>
                  <a:pt x="4580278" y="23866"/>
                  <a:pt x="4594878" y="14904"/>
                  <a:pt x="4595497" y="22958"/>
                </a:cubicBezTo>
                <a:lnTo>
                  <a:pt x="4608623" y="18108"/>
                </a:lnTo>
                <a:lnTo>
                  <a:pt x="4623942" y="22251"/>
                </a:lnTo>
                <a:cubicBezTo>
                  <a:pt x="4633227" y="23117"/>
                  <a:pt x="4655429" y="23973"/>
                  <a:pt x="4664336" y="23306"/>
                </a:cubicBezTo>
                <a:lnTo>
                  <a:pt x="4677385" y="18246"/>
                </a:lnTo>
                <a:lnTo>
                  <a:pt x="4698143" y="18036"/>
                </a:lnTo>
                <a:cubicBezTo>
                  <a:pt x="4710347" y="18931"/>
                  <a:pt x="4736189" y="22441"/>
                  <a:pt x="4750609" y="23611"/>
                </a:cubicBezTo>
                <a:cubicBezTo>
                  <a:pt x="4764270" y="27424"/>
                  <a:pt x="4774858" y="29782"/>
                  <a:pt x="4784658" y="25057"/>
                </a:cubicBezTo>
                <a:cubicBezTo>
                  <a:pt x="4804708" y="29613"/>
                  <a:pt x="4822811" y="48263"/>
                  <a:pt x="4847558" y="38726"/>
                </a:cubicBezTo>
                <a:cubicBezTo>
                  <a:pt x="4868304" y="42993"/>
                  <a:pt x="4867190" y="47939"/>
                  <a:pt x="4909134" y="50659"/>
                </a:cubicBezTo>
                <a:cubicBezTo>
                  <a:pt x="4945026" y="52455"/>
                  <a:pt x="5063406" y="54096"/>
                  <a:pt x="5099219" y="55050"/>
                </a:cubicBezTo>
                <a:cubicBezTo>
                  <a:pt x="5145195" y="57873"/>
                  <a:pt x="5163254" y="65473"/>
                  <a:pt x="5184992" y="67596"/>
                </a:cubicBezTo>
                <a:cubicBezTo>
                  <a:pt x="5206728" y="69720"/>
                  <a:pt x="5195578" y="65687"/>
                  <a:pt x="5229637" y="67789"/>
                </a:cubicBezTo>
                <a:cubicBezTo>
                  <a:pt x="5263695" y="69892"/>
                  <a:pt x="5345217" y="78854"/>
                  <a:pt x="5389346" y="80211"/>
                </a:cubicBezTo>
                <a:cubicBezTo>
                  <a:pt x="5425889" y="83191"/>
                  <a:pt x="5461943" y="84751"/>
                  <a:pt x="5494414" y="75926"/>
                </a:cubicBezTo>
                <a:lnTo>
                  <a:pt x="5528443" y="77206"/>
                </a:lnTo>
                <a:cubicBezTo>
                  <a:pt x="5582723" y="71370"/>
                  <a:pt x="5638917" y="68385"/>
                  <a:pt x="5684939" y="50269"/>
                </a:cubicBezTo>
                <a:cubicBezTo>
                  <a:pt x="5724389" y="45804"/>
                  <a:pt x="5737860" y="52916"/>
                  <a:pt x="5765146" y="50414"/>
                </a:cubicBezTo>
                <a:cubicBezTo>
                  <a:pt x="5792695" y="43060"/>
                  <a:pt x="5827352" y="38097"/>
                  <a:pt x="5848655" y="35257"/>
                </a:cubicBezTo>
                <a:lnTo>
                  <a:pt x="5930656" y="30131"/>
                </a:lnTo>
                <a:lnTo>
                  <a:pt x="6124150" y="31679"/>
                </a:lnTo>
                <a:cubicBezTo>
                  <a:pt x="6138131" y="22216"/>
                  <a:pt x="6167730" y="4075"/>
                  <a:pt x="6189199" y="58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9B956C-1878-2100-7E73-16116DFA788D}"/>
              </a:ext>
            </a:extLst>
          </p:cNvPr>
          <p:cNvSpPr>
            <a:spLocks noGrp="1"/>
          </p:cNvSpPr>
          <p:nvPr>
            <p:ph type="title"/>
          </p:nvPr>
        </p:nvSpPr>
        <p:spPr>
          <a:xfrm>
            <a:off x="1255060" y="5279511"/>
            <a:ext cx="9681882" cy="739880"/>
          </a:xfrm>
        </p:spPr>
        <p:txBody>
          <a:bodyPr vert="horz" lIns="91440" tIns="45720" rIns="91440" bIns="45720" rtlCol="0" anchor="b">
            <a:normAutofit/>
          </a:bodyPr>
          <a:lstStyle/>
          <a:p>
            <a:pPr algn="ctr"/>
            <a:r>
              <a:rPr lang="en-US" sz="2300" b="1" kern="1200">
                <a:solidFill>
                  <a:schemeClr val="tx1">
                    <a:lumMod val="85000"/>
                    <a:lumOff val="15000"/>
                  </a:schemeClr>
                </a:solidFill>
                <a:latin typeface="+mj-lt"/>
                <a:ea typeface="+mj-ea"/>
                <a:cs typeface="+mj-cs"/>
              </a:rPr>
              <a:t>FIREFIGHTERS EXERCISING</a:t>
            </a:r>
            <a:br>
              <a:rPr lang="en-US" sz="2300" b="1" kern="1200">
                <a:solidFill>
                  <a:schemeClr val="tx1">
                    <a:lumMod val="85000"/>
                    <a:lumOff val="15000"/>
                  </a:schemeClr>
                </a:solidFill>
                <a:latin typeface="+mj-lt"/>
                <a:ea typeface="+mj-ea"/>
                <a:cs typeface="+mj-cs"/>
              </a:rPr>
            </a:br>
            <a:endParaRPr lang="en-US" sz="2300" i="1" kern="1200">
              <a:solidFill>
                <a:schemeClr val="tx1">
                  <a:lumMod val="85000"/>
                  <a:lumOff val="15000"/>
                </a:schemeClr>
              </a:solidFill>
              <a:latin typeface="+mj-lt"/>
              <a:ea typeface="+mj-ea"/>
              <a:cs typeface="+mj-cs"/>
            </a:endParaRPr>
          </a:p>
        </p:txBody>
      </p:sp>
      <p:pic>
        <p:nvPicPr>
          <p:cNvPr id="5" name="Content Placeholder 4">
            <a:extLst>
              <a:ext uri="{FF2B5EF4-FFF2-40B4-BE49-F238E27FC236}">
                <a16:creationId xmlns:a16="http://schemas.microsoft.com/office/drawing/2014/main" id="{9DA6231E-F792-5C84-84CA-87B9CC0397D1}"/>
              </a:ext>
            </a:extLst>
          </p:cNvPr>
          <p:cNvPicPr>
            <a:picLocks noGrp="1" noChangeAspect="1"/>
          </p:cNvPicPr>
          <p:nvPr>
            <p:ph idx="1"/>
          </p:nvPr>
        </p:nvPicPr>
        <p:blipFill>
          <a:blip r:embed="rId2"/>
          <a:srcRect r="1" b="15703"/>
          <a:stretch>
            <a:fillRect/>
          </a:stretch>
        </p:blipFill>
        <p:spPr>
          <a:xfrm>
            <a:off x="2340890" y="579473"/>
            <a:ext cx="7510219" cy="4224493"/>
          </a:xfrm>
          <a:prstGeom prst="rect">
            <a:avLst/>
          </a:prstGeom>
        </p:spPr>
      </p:pic>
    </p:spTree>
    <p:extLst>
      <p:ext uri="{BB962C8B-B14F-4D97-AF65-F5344CB8AC3E}">
        <p14:creationId xmlns:p14="http://schemas.microsoft.com/office/powerpoint/2010/main" val="32486044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TotalTime>
  <Words>2995</Words>
  <Application>Microsoft Macintosh PowerPoint</Application>
  <PresentationFormat>Widescreen</PresentationFormat>
  <Paragraphs>239</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Aptos</vt:lpstr>
      <vt:lpstr>Aptos Display</vt:lpstr>
      <vt:lpstr>Arial</vt:lpstr>
      <vt:lpstr>Verdana</vt:lpstr>
      <vt:lpstr>Office Theme</vt:lpstr>
      <vt:lpstr>DISPATCH TO DISCHARGE</vt:lpstr>
      <vt:lpstr>DROWNING</vt:lpstr>
      <vt:lpstr>FIRE REPORT</vt:lpstr>
      <vt:lpstr>CANTON FD</vt:lpstr>
      <vt:lpstr>CANTON FD</vt:lpstr>
      <vt:lpstr>AMES LONG POND</vt:lpstr>
      <vt:lpstr>Drowning: Clinical Management https://www.ncbi.nlm.nih.gov/books/NBK430833/</vt:lpstr>
      <vt:lpstr>Drowning: Clinical Management https://www.ncbi.nlm.nih.gov/books/NBK430833/</vt:lpstr>
      <vt:lpstr>Drowning: Clinical Management https://www.ncbi.nlm.nih.gov/books/NBK430833/</vt:lpstr>
      <vt:lpstr>SALTWATER DROWNING</vt:lpstr>
      <vt:lpstr>FRESHWATER DROWNING</vt:lpstr>
      <vt:lpstr>Drowning: Clinical Management https://www.ncbi.nlm.nih.gov/books/NBK430833/</vt:lpstr>
      <vt:lpstr>Investigation of Drowning Deaths: A Practical Review https://pmc.ncbi.nlm.nih.gov/articles/PMC6474464/</vt:lpstr>
      <vt:lpstr>Investigation of Drowning Deaths: A Practical Review https://pmc.ncbi.nlm.nih.gov/articles/PMC6474464/</vt:lpstr>
      <vt:lpstr>Drowning: Clinical Management https://www.ncbi.nlm.nih.gov/books/NBK430833/</vt:lpstr>
      <vt:lpstr>Drowning: Clinical Management https://www.ncbi.nlm.nih.gov/books/NBK430833/</vt:lpstr>
      <vt:lpstr>Physiology, Diving Reflex https://www.ncbi.nlm.nih.gov/books/NBK538245/</vt:lpstr>
      <vt:lpstr>Physiology, Diving Reflex https://www.ncbi.nlm.nih.gov/books/NBK538245/</vt:lpstr>
      <vt:lpstr> Ice Water Drowning Survival After 147-Minute Submersion and 7 °C Hypothermic Circulatory Arrest https://pmc.ncbi.nlm.nih.gov/articles/PMC12402389/  </vt:lpstr>
      <vt:lpstr> Ice Water Drowning Survival After 147-Minute Submersion and 7 °C Hypothermic Circulatory Arrest https://pmc.ncbi.nlm.nih.gov/articles/PMC12402389/  </vt:lpstr>
      <vt:lpstr> Ice Water Drowning Survival After 147-Minute Submersion and 7 °C Hypothermic Circulatory Arrest https://pmc.ncbi.nlm.nih.gov/articles/PMC12402389/  </vt:lpstr>
      <vt:lpstr> Ice Water Drowning Survival After 147-Minute Submersion and 7 °C Hypothermic Circulatory Arrest https://pmc.ncbi.nlm.nih.gov/articles/PMC12402389/  </vt:lpstr>
      <vt:lpstr>POOL DROWNING</vt:lpstr>
      <vt:lpstr>POOL DROWNING</vt:lpstr>
      <vt:lpstr>PROTOCOL 4.2: DROWNING/SUBMERSION </vt:lpstr>
      <vt:lpstr>PROTOCOL 4.2: DROWNING/SUBMERSION </vt:lpstr>
      <vt:lpstr>PROTOCOL 4.2: DROWNING/SUBMERSION </vt:lpstr>
      <vt:lpstr>HEAT EXHAUSTION</vt:lpstr>
      <vt:lpstr>BRIDGEWATER FD</vt:lpstr>
      <vt:lpstr>BH: ER</vt:lpstr>
      <vt:lpstr>BH: ER</vt:lpstr>
      <vt:lpstr>BH: ER</vt:lpstr>
      <vt:lpstr>BH: ER</vt:lpstr>
      <vt:lpstr>BH: ADMISSION SUMMARY</vt:lpstr>
      <vt:lpstr>Heat Stroke https://www.ncbi.nlm.nih.gov/books/NBK537135/</vt:lpstr>
      <vt:lpstr>Heat Stroke https://www.ncbi.nlm.nih.gov/books/NBK537135/</vt:lpstr>
      <vt:lpstr>Heat Stroke https://www.ncbi.nlm.nih.gov/books/NBK537135/</vt:lpstr>
      <vt:lpstr>Heat Stroke https://www.ncbi.nlm.nih.gov/books/NBK537135/</vt:lpstr>
      <vt:lpstr>Heat Stroke https://www.ncbi.nlm.nih.gov/books/NBK537135/</vt:lpstr>
      <vt:lpstr>Heat Stroke https://www.ncbi.nlm.nih.gov/books/NBK537135/</vt:lpstr>
      <vt:lpstr>Exercise-Associated Hyponatremia: Updated Guidelines from the Wilderness Medical Society https://www.aafp.org/afp/2021/0215/p252</vt:lpstr>
      <vt:lpstr>Exercise-associated hyponatremia https://www.uptodate.com/contents/exercise-associated-hyponatremia </vt:lpstr>
      <vt:lpstr>FIREFIGHTERS EXERCISING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 Muse</dc:creator>
  <cp:lastModifiedBy>Dan Muse</cp:lastModifiedBy>
  <cp:revision>1</cp:revision>
  <dcterms:created xsi:type="dcterms:W3CDTF">2026-06-27T16:54:47Z</dcterms:created>
  <dcterms:modified xsi:type="dcterms:W3CDTF">2026-06-27T17:09:40Z</dcterms:modified>
</cp:coreProperties>
</file>