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4087" r:id="rId1"/>
  </p:sldMasterIdLst>
  <p:notesMasterIdLst>
    <p:notesMasterId r:id="rId100"/>
  </p:notesMasterIdLst>
  <p:handoutMasterIdLst>
    <p:handoutMasterId r:id="rId101"/>
  </p:handoutMasterIdLst>
  <p:sldIdLst>
    <p:sldId id="256" r:id="rId2"/>
    <p:sldId id="257" r:id="rId3"/>
    <p:sldId id="363" r:id="rId4"/>
    <p:sldId id="258" r:id="rId5"/>
    <p:sldId id="259" r:id="rId6"/>
    <p:sldId id="349" r:id="rId7"/>
    <p:sldId id="260" r:id="rId8"/>
    <p:sldId id="261" r:id="rId9"/>
    <p:sldId id="373" r:id="rId10"/>
    <p:sldId id="262" r:id="rId11"/>
    <p:sldId id="263" r:id="rId12"/>
    <p:sldId id="264" r:id="rId13"/>
    <p:sldId id="375" r:id="rId14"/>
    <p:sldId id="364" r:id="rId15"/>
    <p:sldId id="365" r:id="rId16"/>
    <p:sldId id="366" r:id="rId17"/>
    <p:sldId id="367" r:id="rId18"/>
    <p:sldId id="368" r:id="rId19"/>
    <p:sldId id="369" r:id="rId20"/>
    <p:sldId id="370" r:id="rId21"/>
    <p:sldId id="371" r:id="rId22"/>
    <p:sldId id="372" r:id="rId23"/>
    <p:sldId id="265" r:id="rId24"/>
    <p:sldId id="374" r:id="rId25"/>
    <p:sldId id="266" r:id="rId26"/>
    <p:sldId id="267" r:id="rId27"/>
    <p:sldId id="478" r:id="rId28"/>
    <p:sldId id="268" r:id="rId29"/>
    <p:sldId id="312" r:id="rId30"/>
    <p:sldId id="269" r:id="rId31"/>
    <p:sldId id="313" r:id="rId32"/>
    <p:sldId id="271" r:id="rId33"/>
    <p:sldId id="272" r:id="rId34"/>
    <p:sldId id="273" r:id="rId35"/>
    <p:sldId id="274" r:id="rId36"/>
    <p:sldId id="276" r:id="rId37"/>
    <p:sldId id="277" r:id="rId38"/>
    <p:sldId id="278" r:id="rId39"/>
    <p:sldId id="279" r:id="rId40"/>
    <p:sldId id="280" r:id="rId41"/>
    <p:sldId id="281" r:id="rId42"/>
    <p:sldId id="314" r:id="rId43"/>
    <p:sldId id="475" r:id="rId44"/>
    <p:sldId id="282" r:id="rId45"/>
    <p:sldId id="283" r:id="rId46"/>
    <p:sldId id="284" r:id="rId47"/>
    <p:sldId id="285" r:id="rId48"/>
    <p:sldId id="286" r:id="rId49"/>
    <p:sldId id="287" r:id="rId50"/>
    <p:sldId id="288" r:id="rId51"/>
    <p:sldId id="289" r:id="rId52"/>
    <p:sldId id="290" r:id="rId53"/>
    <p:sldId id="291" r:id="rId54"/>
    <p:sldId id="292" r:id="rId55"/>
    <p:sldId id="293" r:id="rId56"/>
    <p:sldId id="476" r:id="rId57"/>
    <p:sldId id="295" r:id="rId58"/>
    <p:sldId id="297" r:id="rId59"/>
    <p:sldId id="298" r:id="rId60"/>
    <p:sldId id="439" r:id="rId61"/>
    <p:sldId id="303" r:id="rId62"/>
    <p:sldId id="308" r:id="rId63"/>
    <p:sldId id="309" r:id="rId64"/>
    <p:sldId id="310" r:id="rId65"/>
    <p:sldId id="319" r:id="rId66"/>
    <p:sldId id="320" r:id="rId67"/>
    <p:sldId id="321" r:id="rId68"/>
    <p:sldId id="322" r:id="rId69"/>
    <p:sldId id="323" r:id="rId70"/>
    <p:sldId id="331" r:id="rId71"/>
    <p:sldId id="332" r:id="rId72"/>
    <p:sldId id="324" r:id="rId73"/>
    <p:sldId id="325" r:id="rId74"/>
    <p:sldId id="326" r:id="rId75"/>
    <p:sldId id="327" r:id="rId76"/>
    <p:sldId id="328" r:id="rId77"/>
    <p:sldId id="329" r:id="rId78"/>
    <p:sldId id="330" r:id="rId79"/>
    <p:sldId id="474" r:id="rId80"/>
    <p:sldId id="454" r:id="rId81"/>
    <p:sldId id="455" r:id="rId82"/>
    <p:sldId id="456" r:id="rId83"/>
    <p:sldId id="457" r:id="rId84"/>
    <p:sldId id="458" r:id="rId85"/>
    <p:sldId id="477" r:id="rId86"/>
    <p:sldId id="459" r:id="rId87"/>
    <p:sldId id="460" r:id="rId88"/>
    <p:sldId id="461" r:id="rId89"/>
    <p:sldId id="462" r:id="rId90"/>
    <p:sldId id="463" r:id="rId91"/>
    <p:sldId id="464" r:id="rId92"/>
    <p:sldId id="465" r:id="rId93"/>
    <p:sldId id="466" r:id="rId94"/>
    <p:sldId id="467" r:id="rId95"/>
    <p:sldId id="468" r:id="rId96"/>
    <p:sldId id="469" r:id="rId97"/>
    <p:sldId id="470" r:id="rId98"/>
    <p:sldId id="471" r:id="rId99"/>
  </p:sldIdLst>
  <p:sldSz cx="9144000" cy="6858000" type="screen4x3"/>
  <p:notesSz cx="6858000" cy="9144000"/>
  <p:defaultTextStyle>
    <a:defPPr>
      <a:defRPr lang="en-US"/>
    </a:defPPr>
    <a:lvl1pPr algn="l" rtl="0" eaLnBrk="0" fontAlgn="base" hangingPunct="0">
      <a:spcBef>
        <a:spcPct val="0"/>
      </a:spcBef>
      <a:spcAft>
        <a:spcPct val="0"/>
      </a:spcAft>
      <a:defRPr sz="1200" kern="1200">
        <a:solidFill>
          <a:srgbClr val="000000"/>
        </a:solidFill>
        <a:latin typeface="Arial" charset="0"/>
        <a:ea typeface="ヒラギノ角ゴ ProN W3" charset="-128"/>
        <a:cs typeface="+mn-cs"/>
        <a:sym typeface="Arial" charset="0"/>
      </a:defRPr>
    </a:lvl1pPr>
    <a:lvl2pPr marL="457200" algn="l" rtl="0" eaLnBrk="0" fontAlgn="base" hangingPunct="0">
      <a:spcBef>
        <a:spcPct val="0"/>
      </a:spcBef>
      <a:spcAft>
        <a:spcPct val="0"/>
      </a:spcAft>
      <a:defRPr sz="1200" kern="1200">
        <a:solidFill>
          <a:srgbClr val="000000"/>
        </a:solidFill>
        <a:latin typeface="Arial" charset="0"/>
        <a:ea typeface="ヒラギノ角ゴ ProN W3" charset="-128"/>
        <a:cs typeface="+mn-cs"/>
        <a:sym typeface="Arial" charset="0"/>
      </a:defRPr>
    </a:lvl2pPr>
    <a:lvl3pPr marL="914400" algn="l" rtl="0" eaLnBrk="0" fontAlgn="base" hangingPunct="0">
      <a:spcBef>
        <a:spcPct val="0"/>
      </a:spcBef>
      <a:spcAft>
        <a:spcPct val="0"/>
      </a:spcAft>
      <a:defRPr sz="1200" kern="1200">
        <a:solidFill>
          <a:srgbClr val="000000"/>
        </a:solidFill>
        <a:latin typeface="Arial" charset="0"/>
        <a:ea typeface="ヒラギノ角ゴ ProN W3" charset="-128"/>
        <a:cs typeface="+mn-cs"/>
        <a:sym typeface="Arial" charset="0"/>
      </a:defRPr>
    </a:lvl3pPr>
    <a:lvl4pPr marL="1371600" algn="l" rtl="0" eaLnBrk="0" fontAlgn="base" hangingPunct="0">
      <a:spcBef>
        <a:spcPct val="0"/>
      </a:spcBef>
      <a:spcAft>
        <a:spcPct val="0"/>
      </a:spcAft>
      <a:defRPr sz="1200" kern="1200">
        <a:solidFill>
          <a:srgbClr val="000000"/>
        </a:solidFill>
        <a:latin typeface="Arial" charset="0"/>
        <a:ea typeface="ヒラギノ角ゴ ProN W3" charset="-128"/>
        <a:cs typeface="+mn-cs"/>
        <a:sym typeface="Arial" charset="0"/>
      </a:defRPr>
    </a:lvl4pPr>
    <a:lvl5pPr marL="1828800" algn="l" rtl="0" eaLnBrk="0" fontAlgn="base" hangingPunct="0">
      <a:spcBef>
        <a:spcPct val="0"/>
      </a:spcBef>
      <a:spcAft>
        <a:spcPct val="0"/>
      </a:spcAft>
      <a:defRPr sz="1200" kern="1200">
        <a:solidFill>
          <a:srgbClr val="000000"/>
        </a:solidFill>
        <a:latin typeface="Arial" charset="0"/>
        <a:ea typeface="ヒラギノ角ゴ ProN W3" charset="-128"/>
        <a:cs typeface="+mn-cs"/>
        <a:sym typeface="Arial" charset="0"/>
      </a:defRPr>
    </a:lvl5pPr>
    <a:lvl6pPr marL="2286000" algn="l" defTabSz="914400" rtl="0" eaLnBrk="1" latinLnBrk="0" hangingPunct="1">
      <a:defRPr sz="1200" kern="1200">
        <a:solidFill>
          <a:srgbClr val="000000"/>
        </a:solidFill>
        <a:latin typeface="Arial" charset="0"/>
        <a:ea typeface="ヒラギノ角ゴ ProN W3" charset="-128"/>
        <a:cs typeface="+mn-cs"/>
        <a:sym typeface="Arial" charset="0"/>
      </a:defRPr>
    </a:lvl6pPr>
    <a:lvl7pPr marL="2743200" algn="l" defTabSz="914400" rtl="0" eaLnBrk="1" latinLnBrk="0" hangingPunct="1">
      <a:defRPr sz="1200" kern="1200">
        <a:solidFill>
          <a:srgbClr val="000000"/>
        </a:solidFill>
        <a:latin typeface="Arial" charset="0"/>
        <a:ea typeface="ヒラギノ角ゴ ProN W3" charset="-128"/>
        <a:cs typeface="+mn-cs"/>
        <a:sym typeface="Arial" charset="0"/>
      </a:defRPr>
    </a:lvl7pPr>
    <a:lvl8pPr marL="3200400" algn="l" defTabSz="914400" rtl="0" eaLnBrk="1" latinLnBrk="0" hangingPunct="1">
      <a:defRPr sz="1200" kern="1200">
        <a:solidFill>
          <a:srgbClr val="000000"/>
        </a:solidFill>
        <a:latin typeface="Arial" charset="0"/>
        <a:ea typeface="ヒラギノ角ゴ ProN W3" charset="-128"/>
        <a:cs typeface="+mn-cs"/>
        <a:sym typeface="Arial" charset="0"/>
      </a:defRPr>
    </a:lvl8pPr>
    <a:lvl9pPr marL="3657600" algn="l" defTabSz="914400" rtl="0" eaLnBrk="1" latinLnBrk="0" hangingPunct="1">
      <a:defRPr sz="1200" kern="1200">
        <a:solidFill>
          <a:srgbClr val="000000"/>
        </a:solidFill>
        <a:latin typeface="Arial" charset="0"/>
        <a:ea typeface="ヒラギノ角ゴ ProN W3" charset="-128"/>
        <a:cs typeface="+mn-cs"/>
        <a:sym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699"/>
    <p:restoredTop sz="94694"/>
  </p:normalViewPr>
  <p:slideViewPr>
    <p:cSldViewPr>
      <p:cViewPr varScale="1">
        <p:scale>
          <a:sx n="121" d="100"/>
          <a:sy n="121" d="100"/>
        </p:scale>
        <p:origin x="1384" y="17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notesMaster" Target="notesMasters/notesMaster1.xml"/><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smtClean="0"/>
            </a:lvl1pPr>
          </a:lstStyle>
          <a:p>
            <a:pPr>
              <a:defRPr/>
            </a:pPr>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smtClean="0"/>
            </a:lvl1pPr>
          </a:lstStyle>
          <a:p>
            <a:pPr>
              <a:defRPr/>
            </a:pPr>
            <a:fld id="{D5297CFC-6AA8-6A4F-922B-16497C5D8614}" type="datetimeFigureOut">
              <a:rPr lang="en-US"/>
              <a:pPr>
                <a:defRPr/>
              </a:pPr>
              <a:t>1/3/23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smtClean="0"/>
            </a:lvl1pPr>
          </a:lstStyle>
          <a:p>
            <a:pPr>
              <a:defRPr/>
            </a:pPr>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smtClean="0"/>
            </a:lvl1pPr>
          </a:lstStyle>
          <a:p>
            <a:pPr>
              <a:defRPr/>
            </a:pPr>
            <a:fld id="{0D74FB60-939A-4441-B349-8151C79C775D}"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ヒラギノ角ゴ ProN W3" charset="0"/>
                <a:cs typeface="ヒラギノ角ゴ ProN W3" charset="0"/>
                <a:sym typeface="Arial"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a:lvl1pPr>
          </a:lstStyle>
          <a:p>
            <a:pPr>
              <a:defRPr/>
            </a:pPr>
            <a:fld id="{68190B69-0516-524E-94A4-89D8DA7A25B0}" type="datetimeFigureOut">
              <a:rPr lang="en-US" altLang="en-US"/>
              <a:pPr>
                <a:defRPr/>
              </a:pPr>
              <a:t>1/3/23</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ヒラギノ角ゴ ProN W3" charset="0"/>
                <a:cs typeface="ヒラギノ角ゴ ProN W3" charset="0"/>
                <a:sym typeface="Arial"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a:lvl1pPr>
          </a:lstStyle>
          <a:p>
            <a:pPr>
              <a:defRPr/>
            </a:pPr>
            <a:fld id="{F69BCD79-B802-0C45-B93E-C84A8E24C90C}"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MS PGothic"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S PGothic" charset="0"/>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S PGothic" charset="0"/>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S PGothic" charset="0"/>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S PGothic"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charset="0"/>
                <a:ea typeface="MS PGothic" charset="-128"/>
              </a:defRPr>
            </a:lvl1pPr>
            <a:lvl2pPr marL="742950" indent="-285750">
              <a:spcBef>
                <a:spcPct val="30000"/>
              </a:spcBef>
              <a:defRPr sz="1200">
                <a:solidFill>
                  <a:schemeClr val="tx1"/>
                </a:solidFill>
                <a:latin typeface="Calibri" charset="0"/>
                <a:ea typeface="MS PGothic" charset="-128"/>
              </a:defRPr>
            </a:lvl2pPr>
            <a:lvl3pPr marL="1143000" indent="-228600">
              <a:spcBef>
                <a:spcPct val="30000"/>
              </a:spcBef>
              <a:defRPr sz="1200">
                <a:solidFill>
                  <a:schemeClr val="tx1"/>
                </a:solidFill>
                <a:latin typeface="Calibri" charset="0"/>
                <a:ea typeface="MS PGothic" charset="-128"/>
              </a:defRPr>
            </a:lvl3pPr>
            <a:lvl4pPr marL="1600200" indent="-228600">
              <a:spcBef>
                <a:spcPct val="30000"/>
              </a:spcBef>
              <a:defRPr sz="1200">
                <a:solidFill>
                  <a:schemeClr val="tx1"/>
                </a:solidFill>
                <a:latin typeface="Calibri" charset="0"/>
                <a:ea typeface="MS PGothic" charset="-128"/>
              </a:defRPr>
            </a:lvl4pPr>
            <a:lvl5pPr marL="2057400" indent="-228600">
              <a:spcBef>
                <a:spcPct val="30000"/>
              </a:spcBef>
              <a:defRPr sz="1200">
                <a:solidFill>
                  <a:schemeClr val="tx1"/>
                </a:solidFill>
                <a:latin typeface="Calibri" charset="0"/>
                <a:ea typeface="MS PGothic" charset="-128"/>
              </a:defRPr>
            </a:lvl5pPr>
            <a:lvl6pPr marL="2514600" indent="-228600" eaLnBrk="0" fontAlgn="base" hangingPunct="0">
              <a:spcBef>
                <a:spcPct val="30000"/>
              </a:spcBef>
              <a:spcAft>
                <a:spcPct val="0"/>
              </a:spcAft>
              <a:defRPr sz="1200">
                <a:solidFill>
                  <a:schemeClr val="tx1"/>
                </a:solidFill>
                <a:latin typeface="Calibri" charset="0"/>
                <a:ea typeface="MS PGothic" charset="-128"/>
              </a:defRPr>
            </a:lvl6pPr>
            <a:lvl7pPr marL="2971800" indent="-228600" eaLnBrk="0" fontAlgn="base" hangingPunct="0">
              <a:spcBef>
                <a:spcPct val="30000"/>
              </a:spcBef>
              <a:spcAft>
                <a:spcPct val="0"/>
              </a:spcAft>
              <a:defRPr sz="1200">
                <a:solidFill>
                  <a:schemeClr val="tx1"/>
                </a:solidFill>
                <a:latin typeface="Calibri" charset="0"/>
                <a:ea typeface="MS PGothic" charset="-128"/>
              </a:defRPr>
            </a:lvl7pPr>
            <a:lvl8pPr marL="3429000" indent="-228600" eaLnBrk="0" fontAlgn="base" hangingPunct="0">
              <a:spcBef>
                <a:spcPct val="30000"/>
              </a:spcBef>
              <a:spcAft>
                <a:spcPct val="0"/>
              </a:spcAft>
              <a:defRPr sz="1200">
                <a:solidFill>
                  <a:schemeClr val="tx1"/>
                </a:solidFill>
                <a:latin typeface="Calibri" charset="0"/>
                <a:ea typeface="MS PGothic" charset="-128"/>
              </a:defRPr>
            </a:lvl8pPr>
            <a:lvl9pPr marL="3886200" indent="-228600" eaLnBrk="0" fontAlgn="base" hangingPunct="0">
              <a:spcBef>
                <a:spcPct val="30000"/>
              </a:spcBef>
              <a:spcAft>
                <a:spcPct val="0"/>
              </a:spcAft>
              <a:defRPr sz="1200">
                <a:solidFill>
                  <a:schemeClr val="tx1"/>
                </a:solidFill>
                <a:latin typeface="Calibri" charset="0"/>
                <a:ea typeface="MS PGothic" charset="-128"/>
              </a:defRPr>
            </a:lvl9pPr>
          </a:lstStyle>
          <a:p>
            <a:pPr>
              <a:spcBef>
                <a:spcPct val="0"/>
              </a:spcBef>
            </a:pPr>
            <a:fld id="{3DE3F54F-1ED6-C04D-ADB2-E905B07F48F4}" type="slidenum">
              <a:rPr lang="en-US" altLang="en-US">
                <a:latin typeface="Arial" charset="0"/>
              </a:rPr>
              <a:pPr>
                <a:spcBef>
                  <a:spcPct val="0"/>
                </a:spcBef>
              </a:pPr>
              <a:t>70</a:t>
            </a:fld>
            <a:endParaRPr lang="en-US" altLang="en-US">
              <a:latin typeface="Arial" charset="0"/>
            </a:endParaRPr>
          </a:p>
        </p:txBody>
      </p:sp>
      <p:sp>
        <p:nvSpPr>
          <p:cNvPr id="7987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79875"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endParaRPr lang="en-US" altLang="en-US">
              <a:ea typeface="MS PGothic"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charset="0"/>
                <a:ea typeface="MS PGothic" charset="-128"/>
              </a:defRPr>
            </a:lvl1pPr>
            <a:lvl2pPr marL="742950" indent="-285750">
              <a:spcBef>
                <a:spcPct val="30000"/>
              </a:spcBef>
              <a:defRPr sz="1200">
                <a:solidFill>
                  <a:schemeClr val="tx1"/>
                </a:solidFill>
                <a:latin typeface="Calibri" charset="0"/>
                <a:ea typeface="MS PGothic" charset="-128"/>
              </a:defRPr>
            </a:lvl2pPr>
            <a:lvl3pPr marL="1143000" indent="-228600">
              <a:spcBef>
                <a:spcPct val="30000"/>
              </a:spcBef>
              <a:defRPr sz="1200">
                <a:solidFill>
                  <a:schemeClr val="tx1"/>
                </a:solidFill>
                <a:latin typeface="Calibri" charset="0"/>
                <a:ea typeface="MS PGothic" charset="-128"/>
              </a:defRPr>
            </a:lvl3pPr>
            <a:lvl4pPr marL="1600200" indent="-228600">
              <a:spcBef>
                <a:spcPct val="30000"/>
              </a:spcBef>
              <a:defRPr sz="1200">
                <a:solidFill>
                  <a:schemeClr val="tx1"/>
                </a:solidFill>
                <a:latin typeface="Calibri" charset="0"/>
                <a:ea typeface="MS PGothic" charset="-128"/>
              </a:defRPr>
            </a:lvl4pPr>
            <a:lvl5pPr marL="2057400" indent="-228600">
              <a:spcBef>
                <a:spcPct val="30000"/>
              </a:spcBef>
              <a:defRPr sz="1200">
                <a:solidFill>
                  <a:schemeClr val="tx1"/>
                </a:solidFill>
                <a:latin typeface="Calibri" charset="0"/>
                <a:ea typeface="MS PGothic" charset="-128"/>
              </a:defRPr>
            </a:lvl5pPr>
            <a:lvl6pPr marL="2514600" indent="-228600" eaLnBrk="0" fontAlgn="base" hangingPunct="0">
              <a:spcBef>
                <a:spcPct val="30000"/>
              </a:spcBef>
              <a:spcAft>
                <a:spcPct val="0"/>
              </a:spcAft>
              <a:defRPr sz="1200">
                <a:solidFill>
                  <a:schemeClr val="tx1"/>
                </a:solidFill>
                <a:latin typeface="Calibri" charset="0"/>
                <a:ea typeface="MS PGothic" charset="-128"/>
              </a:defRPr>
            </a:lvl6pPr>
            <a:lvl7pPr marL="2971800" indent="-228600" eaLnBrk="0" fontAlgn="base" hangingPunct="0">
              <a:spcBef>
                <a:spcPct val="30000"/>
              </a:spcBef>
              <a:spcAft>
                <a:spcPct val="0"/>
              </a:spcAft>
              <a:defRPr sz="1200">
                <a:solidFill>
                  <a:schemeClr val="tx1"/>
                </a:solidFill>
                <a:latin typeface="Calibri" charset="0"/>
                <a:ea typeface="MS PGothic" charset="-128"/>
              </a:defRPr>
            </a:lvl7pPr>
            <a:lvl8pPr marL="3429000" indent="-228600" eaLnBrk="0" fontAlgn="base" hangingPunct="0">
              <a:spcBef>
                <a:spcPct val="30000"/>
              </a:spcBef>
              <a:spcAft>
                <a:spcPct val="0"/>
              </a:spcAft>
              <a:defRPr sz="1200">
                <a:solidFill>
                  <a:schemeClr val="tx1"/>
                </a:solidFill>
                <a:latin typeface="Calibri" charset="0"/>
                <a:ea typeface="MS PGothic" charset="-128"/>
              </a:defRPr>
            </a:lvl8pPr>
            <a:lvl9pPr marL="3886200" indent="-228600" eaLnBrk="0" fontAlgn="base" hangingPunct="0">
              <a:spcBef>
                <a:spcPct val="30000"/>
              </a:spcBef>
              <a:spcAft>
                <a:spcPct val="0"/>
              </a:spcAft>
              <a:defRPr sz="1200">
                <a:solidFill>
                  <a:schemeClr val="tx1"/>
                </a:solidFill>
                <a:latin typeface="Calibri" charset="0"/>
                <a:ea typeface="MS PGothic" charset="-128"/>
              </a:defRPr>
            </a:lvl9pPr>
          </a:lstStyle>
          <a:p>
            <a:pPr>
              <a:spcBef>
                <a:spcPct val="0"/>
              </a:spcBef>
            </a:pPr>
            <a:fld id="{FBD427BF-2A82-4941-8144-0DF002839287}" type="slidenum">
              <a:rPr lang="en-US" altLang="en-US">
                <a:latin typeface="Arial" charset="0"/>
              </a:rPr>
              <a:pPr>
                <a:spcBef>
                  <a:spcPct val="0"/>
                </a:spcBef>
              </a:pPr>
              <a:t>71</a:t>
            </a:fld>
            <a:endParaRPr lang="en-US" altLang="en-US">
              <a:latin typeface="Arial" charset="0"/>
            </a:endParaRPr>
          </a:p>
        </p:txBody>
      </p:sp>
      <p:sp>
        <p:nvSpPr>
          <p:cNvPr id="8192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81923"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endParaRPr lang="en-US" altLang="en-US">
              <a:ea typeface="MS PGothic"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1.xml"/><Relationship Id="rId1" Type="http://schemas.openxmlformats.org/officeDocument/2006/relationships/themeOverride" Target="../theme/themeOverride1.xml"/><Relationship Id="rId4" Type="http://schemas.openxmlformats.org/officeDocument/2006/relationships/image" Target="../media/image7.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1.xml"/><Relationship Id="rId1" Type="http://schemas.openxmlformats.org/officeDocument/2006/relationships/themeOverride" Target="../theme/themeOverride2.xml"/><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 name="Picture 3" descr="paperBackingColor.jpg"/>
          <p:cNvPicPr>
            <a:picLocks noChangeAspect="1"/>
          </p:cNvPicPr>
          <p:nvPr/>
        </p:nvPicPr>
        <p:blipFill>
          <a:blip r:embed="rId4"/>
          <a:srcRect l="469" t="13915"/>
          <a:stretch>
            <a:fillRect/>
          </a:stretch>
        </p:blipFill>
        <p:spPr>
          <a:xfrm>
            <a:off x="1613903" y="699248"/>
            <a:ext cx="5916194" cy="3837694"/>
          </a:xfrm>
          <a:prstGeom prst="rect">
            <a:avLst/>
          </a:prstGeom>
          <a:solidFill>
            <a:srgbClr val="FFFFFF">
              <a:shade val="85000"/>
            </a:srgbClr>
          </a:solidFill>
          <a:ln w="22225" cap="sq">
            <a:solidFill>
              <a:srgbClr val="FDFDFD"/>
            </a:solidFill>
            <a:miter lim="800000"/>
          </a:ln>
          <a:effectLst>
            <a:outerShdw blurRad="57150" dist="37500" dir="7560000" sy="98000" kx="80000" ky="63000" algn="tl" rotWithShape="0">
              <a:srgbClr val="000000">
                <a:alpha val="20000"/>
              </a:srgbClr>
            </a:outerShdw>
          </a:effectLst>
          <a:scene3d>
            <a:camera prst="orthographicFront"/>
            <a:lightRig rig="twoPt" dir="t">
              <a:rot lat="0" lon="0" rev="7200000"/>
            </a:lightRig>
          </a:scene3d>
          <a:sp3d prstMaterial="matte">
            <a:bevelT w="22860" h="12700"/>
            <a:contourClr>
              <a:srgbClr val="FFFFFF"/>
            </a:contourClr>
          </a:sp3d>
        </p:spPr>
      </p:pic>
      <p:sp>
        <p:nvSpPr>
          <p:cNvPr id="2" name="Title 1"/>
          <p:cNvSpPr>
            <a:spLocks noGrp="1"/>
          </p:cNvSpPr>
          <p:nvPr>
            <p:ph type="ctrTitle"/>
          </p:nvPr>
        </p:nvSpPr>
        <p:spPr>
          <a:xfrm>
            <a:off x="1709569" y="1143000"/>
            <a:ext cx="5724862" cy="1846961"/>
          </a:xfrm>
        </p:spPr>
        <p:txBody>
          <a:bodyPr rtlCol="0" anchor="b">
            <a:noAutofit/>
          </a:bodyPr>
          <a:lstStyle>
            <a:lvl1pPr algn="ctr" defTabSz="914400" rtl="0" eaLnBrk="1" latinLnBrk="0" hangingPunct="1">
              <a:spcBef>
                <a:spcPct val="0"/>
              </a:spcBef>
              <a:buNone/>
              <a:defRPr sz="6000" kern="1200">
                <a:solidFill>
                  <a:schemeClr val="bg2">
                    <a:lumMod val="75000"/>
                  </a:schemeClr>
                </a:solidFill>
                <a:effectLst>
                  <a:outerShdw blurRad="50800" dist="38100" dir="2700000" algn="tl" rotWithShape="0">
                    <a:prstClr val="black">
                      <a:alpha val="40000"/>
                    </a:prstClr>
                  </a:outerShdw>
                </a:effectLst>
                <a:latin typeface="+mj-lt"/>
                <a:ea typeface="+mj-ea"/>
                <a:cs typeface="+mj-cs"/>
              </a:defRPr>
            </a:lvl1pPr>
          </a:lstStyle>
          <a:p>
            <a:r>
              <a:rPr lang="en-US"/>
              <a:t>Click to edit Master title style</a:t>
            </a:r>
            <a:endParaRPr/>
          </a:p>
        </p:txBody>
      </p:sp>
      <p:sp>
        <p:nvSpPr>
          <p:cNvPr id="3" name="Subtitle 2"/>
          <p:cNvSpPr>
            <a:spLocks noGrp="1"/>
          </p:cNvSpPr>
          <p:nvPr>
            <p:ph type="subTitle" idx="1"/>
          </p:nvPr>
        </p:nvSpPr>
        <p:spPr>
          <a:xfrm>
            <a:off x="1709569" y="2994212"/>
            <a:ext cx="5724862" cy="1007200"/>
          </a:xfrm>
        </p:spPr>
        <p:txBody>
          <a:bodyPr rtlCol="0">
            <a:normAutofit/>
          </a:bodyPr>
          <a:lstStyle>
            <a:lvl1pPr marL="0" indent="0" algn="ctr" defTabSz="914400" rtl="0" eaLnBrk="1" latinLnBrk="0" hangingPunct="1">
              <a:spcBef>
                <a:spcPts val="0"/>
              </a:spcBef>
              <a:buSzPct val="90000"/>
              <a:buFont typeface="Wingdings" pitchFamily="2" charset="2"/>
              <a:buNone/>
              <a:defRPr sz="2000" kern="1200">
                <a:solidFill>
                  <a:schemeClr val="bg2">
                    <a:lumMod val="75000"/>
                  </a:schemeClr>
                </a:solidFill>
                <a:effectLst>
                  <a:outerShdw blurRad="50800" dist="38100" dir="2700000" algn="tl" rotWithShape="0">
                    <a:prstClr val="black">
                      <a:alpha val="40000"/>
                    </a:prstClr>
                  </a:outerShdw>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5" name="Date Placeholder 3"/>
          <p:cNvSpPr>
            <a:spLocks noGrp="1"/>
          </p:cNvSpPr>
          <p:nvPr>
            <p:ph type="dt" sz="half" idx="10"/>
          </p:nvPr>
        </p:nvSpPr>
        <p:spPr/>
        <p:txBody>
          <a:bodyPr/>
          <a:lstStyle>
            <a:lvl1pPr>
              <a:defRPr>
                <a:solidFill>
                  <a:srgbClr val="FFFFFF"/>
                </a:solidFill>
              </a:defRPr>
            </a:lvl1pPr>
          </a:lstStyle>
          <a:p>
            <a:pPr>
              <a:defRPr/>
            </a:pPr>
            <a:fld id="{2BF1CE9A-B0E9-9747-B371-CC75A8E8747E}" type="datetimeFigureOut">
              <a:rPr lang="en-US" altLang="en-US"/>
              <a:pPr>
                <a:defRPr/>
              </a:pPr>
              <a:t>1/3/23</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solidFill>
                  <a:srgbClr val="FFFFFF"/>
                </a:solidFill>
              </a:defRPr>
            </a:lvl1pPr>
          </a:lstStyle>
          <a:p>
            <a:pPr>
              <a:defRPr/>
            </a:pPr>
            <a:fld id="{2F5EB4AD-D81B-444B-BA63-121C3A3564A4}" type="slidenum">
              <a:rPr lang="en-US" altLang="en-US"/>
              <a:pPr>
                <a:defRPr/>
              </a:pPr>
              <a:t>‹#›</a:t>
            </a:fld>
            <a:endParaRPr lang="en-US" altLang="en-US"/>
          </a:p>
        </p:txBody>
      </p:sp>
    </p:spTree>
    <p:extLst>
      <p:ext uri="{BB962C8B-B14F-4D97-AF65-F5344CB8AC3E}">
        <p14:creationId xmlns:p14="http://schemas.microsoft.com/office/powerpoint/2010/main" val="1665235582"/>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Date Placeholder 3"/>
          <p:cNvSpPr>
            <a:spLocks noGrp="1"/>
          </p:cNvSpPr>
          <p:nvPr>
            <p:ph type="dt" sz="half" idx="10"/>
          </p:nvPr>
        </p:nvSpPr>
        <p:spPr/>
        <p:txBody>
          <a:bodyPr/>
          <a:lstStyle>
            <a:lvl1pPr>
              <a:defRPr/>
            </a:lvl1pPr>
          </a:lstStyle>
          <a:p>
            <a:pPr>
              <a:defRPr/>
            </a:pPr>
            <a:fld id="{918252E9-CD99-AF47-93CC-D4A87608B731}" type="datetimeFigureOut">
              <a:rPr lang="en-US" altLang="en-US"/>
              <a:pPr>
                <a:defRPr/>
              </a:pPr>
              <a:t>1/3/23</a:t>
            </a:fld>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1A390F81-1661-AA49-B2F4-C83FDE0E7231}" type="slidenum">
              <a:rPr lang="en-US" altLang="en-US"/>
              <a:pPr>
                <a:defRPr/>
              </a:pPr>
              <a:t>‹#›</a:t>
            </a:fld>
            <a:endParaRPr lang="en-US" altLang="en-US"/>
          </a:p>
        </p:txBody>
      </p:sp>
    </p:spTree>
    <p:extLst>
      <p:ext uri="{BB962C8B-B14F-4D97-AF65-F5344CB8AC3E}">
        <p14:creationId xmlns:p14="http://schemas.microsoft.com/office/powerpoint/2010/main" val="16561945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F3527FB-CC6D-124D-BCB3-EFFE47C585BC}" type="datetimeFigureOut">
              <a:rPr lang="en-US" altLang="en-US"/>
              <a:pPr>
                <a:defRPr/>
              </a:pPr>
              <a:t>1/3/23</a:t>
            </a:fld>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B2FE1158-9872-C040-BB95-EAA561FFF583}" type="slidenum">
              <a:rPr lang="en-US" altLang="en-US"/>
              <a:pPr>
                <a:defRPr/>
              </a:pPr>
              <a:t>‹#›</a:t>
            </a:fld>
            <a:endParaRPr lang="en-US" altLang="en-US"/>
          </a:p>
        </p:txBody>
      </p:sp>
    </p:spTree>
    <p:extLst>
      <p:ext uri="{BB962C8B-B14F-4D97-AF65-F5344CB8AC3E}">
        <p14:creationId xmlns:p14="http://schemas.microsoft.com/office/powerpoint/2010/main" val="21256144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10363" y="1143000"/>
            <a:ext cx="3807662" cy="1341344"/>
          </a:xfrm>
        </p:spPr>
        <p:txBody>
          <a:bodyPr anchor="b"/>
          <a:lstStyle>
            <a:lvl1pPr algn="ctr">
              <a:defRPr sz="4400" b="0"/>
            </a:lvl1pPr>
          </a:lstStyle>
          <a:p>
            <a:r>
              <a:rPr lang="en-US"/>
              <a:t>Click to edit Master title style</a:t>
            </a:r>
            <a:endParaRPr/>
          </a:p>
        </p:txBody>
      </p:sp>
      <p:sp>
        <p:nvSpPr>
          <p:cNvPr id="3" name="Content Placeholder 2"/>
          <p:cNvSpPr>
            <a:spLocks noGrp="1"/>
          </p:cNvSpPr>
          <p:nvPr>
            <p:ph idx="1"/>
          </p:nvPr>
        </p:nvSpPr>
        <p:spPr>
          <a:xfrm>
            <a:off x="4648199" y="605118"/>
            <a:ext cx="3776472" cy="5565495"/>
          </a:xfrm>
        </p:spPr>
        <p:txBody>
          <a:bodyPr>
            <a:normAutofit/>
          </a:bodyPr>
          <a:lstStyle>
            <a:lvl1pPr>
              <a:defRPr sz="2400"/>
            </a:lvl1pPr>
            <a:lvl2pPr>
              <a:defRPr sz="2200"/>
            </a:lvl2pPr>
            <a:lvl3pPr>
              <a:defRPr sz="2000"/>
            </a:lvl3pPr>
            <a:lvl4pPr>
              <a:defRPr sz="1800"/>
            </a:lvl4pPr>
            <a:lvl5pPr>
              <a:defRPr sz="1800"/>
            </a:lvl5pPr>
            <a:lvl6pPr>
              <a:defRPr sz="2000"/>
            </a:lvl6pPr>
            <a:lvl7pPr marL="2290763" indent="-344488">
              <a:defRPr sz="2000"/>
            </a:lvl7pPr>
            <a:lvl8pPr marL="2290763" indent="-344488">
              <a:defRPr sz="2000"/>
            </a:lvl8pPr>
            <a:lvl9pPr marL="2290763" indent="-344488">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Text Placeholder 3"/>
          <p:cNvSpPr>
            <a:spLocks noGrp="1"/>
          </p:cNvSpPr>
          <p:nvPr>
            <p:ph type="body" sz="half" idx="2"/>
          </p:nvPr>
        </p:nvSpPr>
        <p:spPr>
          <a:xfrm>
            <a:off x="710363" y="2618815"/>
            <a:ext cx="3807662" cy="3133164"/>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47CD6D4-039E-A742-8765-B92802222FF8}" type="datetimeFigureOut">
              <a:rPr lang="en-US" altLang="en-US"/>
              <a:pPr>
                <a:defRPr/>
              </a:pPr>
              <a:t>1/3/23</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5EE4D02-EA0A-8C40-8983-519533F0E779}" type="slidenum">
              <a:rPr lang="en-US" altLang="en-US"/>
              <a:pPr>
                <a:defRPr/>
              </a:pPr>
              <a:t>‹#›</a:t>
            </a:fld>
            <a:endParaRPr lang="en-US" altLang="en-US"/>
          </a:p>
        </p:txBody>
      </p:sp>
    </p:spTree>
    <p:extLst>
      <p:ext uri="{BB962C8B-B14F-4D97-AF65-F5344CB8AC3E}">
        <p14:creationId xmlns:p14="http://schemas.microsoft.com/office/powerpoint/2010/main" val="18110386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pic>
        <p:nvPicPr>
          <p:cNvPr id="5" name="Picture 6" descr="pictureCaptionBacking.png"/>
          <p:cNvPicPr>
            <a:picLocks noChangeAspect="1"/>
          </p:cNvPicPr>
          <p:nvPr/>
        </p:nvPicPr>
        <p:blipFill>
          <a:blip r:embed="rId2">
            <a:extLst>
              <a:ext uri="{28A0092B-C50C-407E-A947-70E740481C1C}">
                <a14:useLocalDpi xmlns:a14="http://schemas.microsoft.com/office/drawing/2010/main" val="0"/>
              </a:ext>
            </a:extLst>
          </a:blip>
          <a:srcRect l="52272" t="8888" r="5151" b="16566"/>
          <a:stretch>
            <a:fillRect/>
          </a:stretch>
        </p:blipFill>
        <p:spPr bwMode="auto">
          <a:xfrm>
            <a:off x="4594225" y="663575"/>
            <a:ext cx="3892550" cy="511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p:cNvSpPr>
            <a:spLocks noGrp="1"/>
          </p:cNvSpPr>
          <p:nvPr>
            <p:ph type="title"/>
          </p:nvPr>
        </p:nvSpPr>
        <p:spPr>
          <a:xfrm>
            <a:off x="725487" y="1143000"/>
            <a:ext cx="3792537" cy="1341344"/>
          </a:xfrm>
        </p:spPr>
        <p:txBody>
          <a:bodyPr anchor="b"/>
          <a:lstStyle>
            <a:lvl1pPr algn="ctr">
              <a:defRPr sz="4400" b="0"/>
            </a:lvl1pPr>
          </a:lstStyle>
          <a:p>
            <a:r>
              <a:rPr lang="en-US"/>
              <a:t>Click to edit Master title style</a:t>
            </a:r>
            <a:endParaRPr/>
          </a:p>
        </p:txBody>
      </p:sp>
      <p:sp>
        <p:nvSpPr>
          <p:cNvPr id="12" name="Text Placeholder 3"/>
          <p:cNvSpPr>
            <a:spLocks noGrp="1"/>
          </p:cNvSpPr>
          <p:nvPr>
            <p:ph type="body" sz="half" idx="2"/>
          </p:nvPr>
        </p:nvSpPr>
        <p:spPr>
          <a:xfrm>
            <a:off x="725487" y="2618815"/>
            <a:ext cx="3792537" cy="3133164"/>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4829938" y="864971"/>
            <a:ext cx="3422075" cy="470916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endParaRPr noProof="0"/>
          </a:p>
        </p:txBody>
      </p:sp>
      <p:sp>
        <p:nvSpPr>
          <p:cNvPr id="6" name="Date Placeholder 4"/>
          <p:cNvSpPr>
            <a:spLocks noGrp="1"/>
          </p:cNvSpPr>
          <p:nvPr>
            <p:ph type="dt" sz="half" idx="10"/>
          </p:nvPr>
        </p:nvSpPr>
        <p:spPr/>
        <p:txBody>
          <a:bodyPr/>
          <a:lstStyle>
            <a:lvl1pPr>
              <a:defRPr/>
            </a:lvl1pPr>
          </a:lstStyle>
          <a:p>
            <a:pPr>
              <a:defRPr/>
            </a:pPr>
            <a:fld id="{29CB0A39-31DD-DB4C-BF09-8EA187C47578}" type="datetimeFigureOut">
              <a:rPr lang="en-US" altLang="en-US"/>
              <a:pPr>
                <a:defRPr/>
              </a:pPr>
              <a:t>1/3/23</a:t>
            </a:fld>
            <a:endParaRPr lang="en-US" alt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pPr>
              <a:defRPr/>
            </a:pPr>
            <a:fld id="{F2DB8BEE-DB22-654B-9398-12601B69EEB9}" type="slidenum">
              <a:rPr lang="en-US" altLang="en-US"/>
              <a:pPr>
                <a:defRPr/>
              </a:pPr>
              <a:t>‹#›</a:t>
            </a:fld>
            <a:endParaRPr lang="en-US" altLang="en-US"/>
          </a:p>
        </p:txBody>
      </p:sp>
    </p:spTree>
    <p:extLst>
      <p:ext uri="{BB962C8B-B14F-4D97-AF65-F5344CB8AC3E}">
        <p14:creationId xmlns:p14="http://schemas.microsoft.com/office/powerpoint/2010/main" val="10044718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725487" y="462896"/>
            <a:ext cx="7718425" cy="828021"/>
          </a:xfrm>
        </p:spPr>
        <p:txBody>
          <a:bodyPr/>
          <a:lstStyle/>
          <a:p>
            <a:r>
              <a:rPr lang="en-US"/>
              <a:t>Click to edit Master title style</a:t>
            </a:r>
            <a:endParaRPr/>
          </a:p>
        </p:txBody>
      </p:sp>
      <p:sp>
        <p:nvSpPr>
          <p:cNvPr id="3" name="Vertical Text Placeholder 2"/>
          <p:cNvSpPr>
            <a:spLocks noGrp="1"/>
          </p:cNvSpPr>
          <p:nvPr>
            <p:ph type="body" orient="vert" idx="1"/>
          </p:nvPr>
        </p:nvSpPr>
        <p:spPr>
          <a:xfrm>
            <a:off x="725489" y="1598613"/>
            <a:ext cx="7718424" cy="4572000"/>
          </a:xfrm>
        </p:spPr>
        <p:txBody>
          <a:bodyPr vert="eaVert"/>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lvl1pPr>
              <a:defRPr/>
            </a:lvl1pPr>
          </a:lstStyle>
          <a:p>
            <a:pPr>
              <a:defRPr/>
            </a:pPr>
            <a:fld id="{40B79C55-7E3C-9B4E-8635-56DFA4CB4280}" type="datetimeFigureOut">
              <a:rPr lang="en-US" altLang="en-US"/>
              <a:pPr>
                <a:defRPr/>
              </a:pPr>
              <a:t>1/3/23</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813997B-27AF-0348-8F86-E2192EF25412}" type="slidenum">
              <a:rPr lang="en-US" altLang="en-US"/>
              <a:pPr>
                <a:defRPr/>
              </a:pPr>
              <a:t>‹#›</a:t>
            </a:fld>
            <a:endParaRPr lang="en-US" altLang="en-US"/>
          </a:p>
        </p:txBody>
      </p:sp>
    </p:spTree>
    <p:extLst>
      <p:ext uri="{BB962C8B-B14F-4D97-AF65-F5344CB8AC3E}">
        <p14:creationId xmlns:p14="http://schemas.microsoft.com/office/powerpoint/2010/main" val="18412649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0" y="685801"/>
            <a:ext cx="1066800" cy="5484812"/>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725488" y="685757"/>
            <a:ext cx="6437312" cy="5482221"/>
          </a:xfrm>
        </p:spPr>
        <p:txBody>
          <a:bodyPr vert="eaVert"/>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lvl1pPr>
              <a:defRPr/>
            </a:lvl1pPr>
          </a:lstStyle>
          <a:p>
            <a:pPr>
              <a:defRPr/>
            </a:pPr>
            <a:fld id="{6704EC7B-4695-0844-952D-8C6C73A4C946}" type="datetimeFigureOut">
              <a:rPr lang="en-US" altLang="en-US"/>
              <a:pPr>
                <a:defRPr/>
              </a:pPr>
              <a:t>1/3/23</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C6F7B85-B642-3A41-A549-615673C7DB18}" type="slidenum">
              <a:rPr lang="en-US" altLang="en-US"/>
              <a:pPr>
                <a:defRPr/>
              </a:pPr>
              <a:t>‹#›</a:t>
            </a:fld>
            <a:endParaRPr lang="en-US" altLang="en-US"/>
          </a:p>
        </p:txBody>
      </p:sp>
    </p:spTree>
    <p:extLst>
      <p:ext uri="{BB962C8B-B14F-4D97-AF65-F5344CB8AC3E}">
        <p14:creationId xmlns:p14="http://schemas.microsoft.com/office/powerpoint/2010/main" val="901283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lvl1pPr>
              <a:defRPr/>
            </a:lvl1pPr>
          </a:lstStyle>
          <a:p>
            <a:pPr>
              <a:defRPr/>
            </a:pPr>
            <a:fld id="{D3242FE5-ED6B-964B-BA81-AAE0CE246AAF}" type="datetimeFigureOut">
              <a:rPr lang="en-US" altLang="en-US"/>
              <a:pPr>
                <a:defRPr/>
              </a:pPr>
              <a:t>1/3/23</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A56040A-93CC-4A44-AF33-BE2DD46A6182}" type="slidenum">
              <a:rPr lang="en-US" altLang="en-US"/>
              <a:pPr>
                <a:defRPr/>
              </a:pPr>
              <a:t>‹#›</a:t>
            </a:fld>
            <a:endParaRPr lang="en-US" altLang="en-US"/>
          </a:p>
        </p:txBody>
      </p:sp>
    </p:spTree>
    <p:extLst>
      <p:ext uri="{BB962C8B-B14F-4D97-AF65-F5344CB8AC3E}">
        <p14:creationId xmlns:p14="http://schemas.microsoft.com/office/powerpoint/2010/main" val="7946717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5" name="Picture 6" descr="titlePhotoBacking-r.png"/>
          <p:cNvPicPr>
            <a:picLocks noChangeAspect="1"/>
          </p:cNvPicPr>
          <p:nvPr/>
        </p:nvPicPr>
        <p:blipFill>
          <a:blip r:embed="rId4">
            <a:extLst>
              <a:ext uri="{28A0092B-C50C-407E-A947-70E740481C1C}">
                <a14:useLocalDpi xmlns:a14="http://schemas.microsoft.com/office/drawing/2010/main" val="0"/>
              </a:ext>
            </a:extLst>
          </a:blip>
          <a:srcRect l="17352" t="9412" r="17500" b="32353"/>
          <a:stretch>
            <a:fillRect/>
          </a:stretch>
        </p:blipFill>
        <p:spPr bwMode="auto">
          <a:xfrm>
            <a:off x="1587500" y="646113"/>
            <a:ext cx="5956300" cy="399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524435" y="4953000"/>
            <a:ext cx="8095130" cy="857250"/>
          </a:xfrm>
        </p:spPr>
        <p:txBody>
          <a:bodyPr anchor="b">
            <a:noAutofit/>
          </a:bodyPr>
          <a:lstStyle>
            <a:lvl1pPr>
              <a:defRPr sz="5400">
                <a:solidFill>
                  <a:schemeClr val="tx2"/>
                </a:solidFill>
                <a:effectLst>
                  <a:outerShdw blurRad="50800" dist="38100" dir="2700000" algn="tl" rotWithShape="0">
                    <a:prstClr val="black">
                      <a:alpha val="40000"/>
                    </a:prstClr>
                  </a:outerShdw>
                </a:effectLst>
              </a:defRPr>
            </a:lvl1pPr>
          </a:lstStyle>
          <a:p>
            <a:r>
              <a:rPr lang="en-US"/>
              <a:t>Click to edit Master title style</a:t>
            </a:r>
            <a:endParaRPr/>
          </a:p>
        </p:txBody>
      </p:sp>
      <p:sp>
        <p:nvSpPr>
          <p:cNvPr id="3" name="Subtitle 2"/>
          <p:cNvSpPr>
            <a:spLocks noGrp="1"/>
          </p:cNvSpPr>
          <p:nvPr>
            <p:ph type="subTitle" idx="1"/>
          </p:nvPr>
        </p:nvSpPr>
        <p:spPr>
          <a:xfrm>
            <a:off x="524435" y="5791200"/>
            <a:ext cx="8095130" cy="507200"/>
          </a:xfrm>
        </p:spPr>
        <p:txBody>
          <a:bodyPr>
            <a:normAutofit/>
          </a:bodyPr>
          <a:lstStyle>
            <a:lvl1pPr marL="0" indent="0" algn="ctr">
              <a:spcBef>
                <a:spcPts val="0"/>
              </a:spcBef>
              <a:buNone/>
              <a:defRPr sz="1800">
                <a:solidFill>
                  <a:schemeClr val="tx2"/>
                </a:solidFill>
                <a:effectLst>
                  <a:outerShdw blurRad="50800" dist="38100" dir="2700000" algn="tl" rotWithShape="0">
                    <a:prstClr val="black">
                      <a:alpha val="40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11" name="Picture Placeholder 10"/>
          <p:cNvSpPr>
            <a:spLocks noGrp="1"/>
          </p:cNvSpPr>
          <p:nvPr>
            <p:ph type="pic" sz="quarter" idx="13"/>
          </p:nvPr>
        </p:nvSpPr>
        <p:spPr>
          <a:xfrm>
            <a:off x="1764792" y="804672"/>
            <a:ext cx="5638800" cy="3657600"/>
          </a:xfrm>
        </p:spPr>
        <p:txBody>
          <a:bodyPr rtlCol="0">
            <a:normAutofit/>
          </a:bodyPr>
          <a:lstStyle>
            <a:lvl1pPr>
              <a:buNone/>
              <a:defRPr>
                <a:solidFill>
                  <a:schemeClr val="bg2"/>
                </a:solidFill>
              </a:defRPr>
            </a:lvl1pPr>
          </a:lstStyle>
          <a:p>
            <a:pPr lvl="0"/>
            <a:r>
              <a:rPr lang="en-US" noProof="0"/>
              <a:t>Drag picture to placeholder or click icon to add</a:t>
            </a:r>
            <a:endParaRPr noProof="0"/>
          </a:p>
        </p:txBody>
      </p:sp>
      <p:sp>
        <p:nvSpPr>
          <p:cNvPr id="6" name="Date Placeholder 3"/>
          <p:cNvSpPr>
            <a:spLocks noGrp="1"/>
          </p:cNvSpPr>
          <p:nvPr>
            <p:ph type="dt" sz="half" idx="14"/>
          </p:nvPr>
        </p:nvSpPr>
        <p:spPr>
          <a:xfrm>
            <a:off x="457200" y="6324600"/>
            <a:ext cx="2133600" cy="273050"/>
          </a:xfrm>
        </p:spPr>
        <p:txBody>
          <a:bodyPr/>
          <a:lstStyle>
            <a:lvl1pPr algn="r">
              <a:defRPr>
                <a:solidFill>
                  <a:srgbClr val="C3C586"/>
                </a:solidFill>
              </a:defRPr>
            </a:lvl1pPr>
          </a:lstStyle>
          <a:p>
            <a:pPr>
              <a:defRPr/>
            </a:pPr>
            <a:fld id="{027516AB-90CA-784D-8C16-9C40F6102E6A}" type="datetimeFigureOut">
              <a:rPr lang="en-US" altLang="en-US"/>
              <a:pPr>
                <a:defRPr/>
              </a:pPr>
              <a:t>1/3/23</a:t>
            </a:fld>
            <a:endParaRPr lang="en-US" altLang="en-US" sz="1200">
              <a:solidFill>
                <a:srgbClr val="535F38"/>
              </a:solidFill>
            </a:endParaRPr>
          </a:p>
        </p:txBody>
      </p:sp>
      <p:sp>
        <p:nvSpPr>
          <p:cNvPr id="7" name="Footer Placeholder 4"/>
          <p:cNvSpPr>
            <a:spLocks noGrp="1"/>
          </p:cNvSpPr>
          <p:nvPr>
            <p:ph type="ftr" sz="quarter" idx="15"/>
          </p:nvPr>
        </p:nvSpPr>
        <p:spPr>
          <a:xfrm>
            <a:off x="3124200" y="6324600"/>
            <a:ext cx="2895600" cy="273050"/>
          </a:xfrm>
        </p:spPr>
        <p:txBody>
          <a:bodyPr/>
          <a:lstStyle>
            <a:lvl1pPr>
              <a:defRPr sz="1200">
                <a:solidFill>
                  <a:schemeClr val="bg2">
                    <a:shade val="50000"/>
                  </a:schemeClr>
                </a:solidFill>
              </a:defRPr>
            </a:lvl1pPr>
          </a:lstStyle>
          <a:p>
            <a:pPr>
              <a:defRPr/>
            </a:pPr>
            <a:endParaRPr lang="en-US"/>
          </a:p>
        </p:txBody>
      </p:sp>
      <p:sp>
        <p:nvSpPr>
          <p:cNvPr id="8" name="Slide Number Placeholder 5"/>
          <p:cNvSpPr>
            <a:spLocks noGrp="1"/>
          </p:cNvSpPr>
          <p:nvPr>
            <p:ph type="sldNum" sz="quarter" idx="16"/>
          </p:nvPr>
        </p:nvSpPr>
        <p:spPr>
          <a:xfrm>
            <a:off x="6553200" y="6324600"/>
            <a:ext cx="2133600" cy="273050"/>
          </a:xfrm>
        </p:spPr>
        <p:txBody>
          <a:bodyPr/>
          <a:lstStyle>
            <a:lvl1pPr algn="ctr">
              <a:defRPr>
                <a:solidFill>
                  <a:srgbClr val="C3C586"/>
                </a:solidFill>
              </a:defRPr>
            </a:lvl1pPr>
          </a:lstStyle>
          <a:p>
            <a:pPr>
              <a:defRPr/>
            </a:pPr>
            <a:fld id="{AECF89F9-4A4E-5E42-B306-D9EE52A4F2C3}" type="slidenum">
              <a:rPr lang="en-US" altLang="en-US"/>
              <a:pPr>
                <a:defRPr/>
              </a:pPr>
              <a:t>‹#›</a:t>
            </a:fld>
            <a:endParaRPr lang="en-US" altLang="en-US" sz="1200">
              <a:solidFill>
                <a:srgbClr val="535F38"/>
              </a:solidFill>
            </a:endParaRPr>
          </a:p>
        </p:txBody>
      </p:sp>
    </p:spTree>
    <p:extLst>
      <p:ext uri="{BB962C8B-B14F-4D97-AF65-F5344CB8AC3E}">
        <p14:creationId xmlns:p14="http://schemas.microsoft.com/office/powerpoint/2010/main" val="1607538970"/>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0818" y="2514600"/>
            <a:ext cx="8162365" cy="914400"/>
          </a:xfrm>
        </p:spPr>
        <p:txBody>
          <a:bodyPr anchor="b"/>
          <a:lstStyle>
            <a:lvl1pPr algn="ctr">
              <a:defRPr sz="5400" b="0" cap="none" baseline="0">
                <a:solidFill>
                  <a:schemeClr val="tx2"/>
                </a:solidFill>
                <a:effectLst>
                  <a:outerShdw blurRad="50800" dist="38100" dir="2700000" algn="tl" rotWithShape="0">
                    <a:prstClr val="black">
                      <a:alpha val="40000"/>
                    </a:prstClr>
                  </a:outerShdw>
                </a:effectLst>
              </a:defRPr>
            </a:lvl1pPr>
          </a:lstStyle>
          <a:p>
            <a:r>
              <a:rPr lang="en-US"/>
              <a:t>Click to edit Master title style</a:t>
            </a:r>
            <a:endParaRPr/>
          </a:p>
        </p:txBody>
      </p:sp>
      <p:sp>
        <p:nvSpPr>
          <p:cNvPr id="3" name="Text Placeholder 2"/>
          <p:cNvSpPr>
            <a:spLocks noGrp="1"/>
          </p:cNvSpPr>
          <p:nvPr>
            <p:ph type="body" idx="1"/>
          </p:nvPr>
        </p:nvSpPr>
        <p:spPr>
          <a:xfrm>
            <a:off x="490818" y="3429000"/>
            <a:ext cx="8162365" cy="701000"/>
          </a:xfrm>
        </p:spPr>
        <p:txBody>
          <a:bodyPr>
            <a:normAutofit/>
          </a:bodyPr>
          <a:lstStyle>
            <a:lvl1pPr marL="0" indent="0" algn="ctr">
              <a:spcBef>
                <a:spcPts val="0"/>
              </a:spcBef>
              <a:buNone/>
              <a:defRPr sz="1800">
                <a:solidFill>
                  <a:schemeClr val="tx2"/>
                </a:solidFill>
                <a:effectLst>
                  <a:outerShdw blurRad="50800" dist="38100" dir="2700000" algn="tl" rotWithShape="0">
                    <a:prstClr val="black">
                      <a:alpha val="40000"/>
                    </a:prstClr>
                  </a:outerShdw>
                </a:effectLs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rgbClr val="C3C586"/>
                </a:solidFill>
                <a:latin typeface="Calisto MT" charset="0"/>
              </a:defRPr>
            </a:lvl1pPr>
          </a:lstStyle>
          <a:p>
            <a:pPr>
              <a:defRPr/>
            </a:pPr>
            <a:fld id="{F7AEC2CC-4AB2-B245-B432-CDEA2A0D8861}" type="datetimeFigureOut">
              <a:rPr lang="en-US" altLang="en-US"/>
              <a:pPr>
                <a:defRPr/>
              </a:pPr>
              <a:t>1/3/23</a:t>
            </a:fld>
            <a:endParaRPr lang="en-US" altLang="en-US"/>
          </a:p>
        </p:txBody>
      </p:sp>
      <p:sp>
        <p:nvSpPr>
          <p:cNvPr id="5" name="Footer Placeholder 4"/>
          <p:cNvSpPr>
            <a:spLocks noGrp="1"/>
          </p:cNvSpPr>
          <p:nvPr>
            <p:ph type="ftr" sz="quarter" idx="11"/>
          </p:nvPr>
        </p:nvSpPr>
        <p:spPr/>
        <p:txBody>
          <a:bodyPr/>
          <a:lstStyle>
            <a:lvl1pPr marL="0" algn="ctr" defTabSz="914400" rtl="0" eaLnBrk="1" latinLnBrk="0" hangingPunct="1">
              <a:defRPr sz="1400" kern="1200">
                <a:solidFill>
                  <a:schemeClr val="tx2">
                    <a:lumMod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12"/>
          </p:nvPr>
        </p:nvSpPr>
        <p:spPr/>
        <p:txBody>
          <a:bodyPr/>
          <a:lstStyle>
            <a:lvl1pPr>
              <a:defRPr>
                <a:solidFill>
                  <a:srgbClr val="C3C586"/>
                </a:solidFill>
                <a:latin typeface="Calisto MT" charset="0"/>
              </a:defRPr>
            </a:lvl1pPr>
          </a:lstStyle>
          <a:p>
            <a:pPr>
              <a:defRPr/>
            </a:pPr>
            <a:fld id="{8EFB0635-82C9-EA49-8D1C-CFA5B3183041}" type="slidenum">
              <a:rPr lang="en-US" altLang="en-US"/>
              <a:pPr>
                <a:defRPr/>
              </a:pPr>
              <a:t>‹#›</a:t>
            </a:fld>
            <a:endParaRPr lang="en-US" altLang="en-US"/>
          </a:p>
        </p:txBody>
      </p:sp>
    </p:spTree>
    <p:extLst>
      <p:ext uri="{BB962C8B-B14F-4D97-AF65-F5344CB8AC3E}">
        <p14:creationId xmlns:p14="http://schemas.microsoft.com/office/powerpoint/2010/main" val="415705883"/>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723900" y="1586753"/>
            <a:ext cx="3776472" cy="4583860"/>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Content Placeholder 3"/>
          <p:cNvSpPr>
            <a:spLocks noGrp="1"/>
          </p:cNvSpPr>
          <p:nvPr>
            <p:ph sz="half" idx="2"/>
          </p:nvPr>
        </p:nvSpPr>
        <p:spPr>
          <a:xfrm>
            <a:off x="4648200" y="1586753"/>
            <a:ext cx="3776472" cy="4583860"/>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5" name="Date Placeholder 3"/>
          <p:cNvSpPr>
            <a:spLocks noGrp="1"/>
          </p:cNvSpPr>
          <p:nvPr>
            <p:ph type="dt" sz="half" idx="10"/>
          </p:nvPr>
        </p:nvSpPr>
        <p:spPr/>
        <p:txBody>
          <a:bodyPr/>
          <a:lstStyle>
            <a:lvl1pPr>
              <a:defRPr/>
            </a:lvl1pPr>
          </a:lstStyle>
          <a:p>
            <a:pPr>
              <a:defRPr/>
            </a:pPr>
            <a:fld id="{03CAB9F0-B5E8-D642-A2C4-D025C5E1282C}" type="datetimeFigureOut">
              <a:rPr lang="en-US" altLang="en-US"/>
              <a:pPr>
                <a:defRPr/>
              </a:pPr>
              <a:t>1/3/23</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C62D9EB-8E01-6048-A89B-DA9D505F63AB}" type="slidenum">
              <a:rPr lang="en-US" altLang="en-US"/>
              <a:pPr>
                <a:defRPr/>
              </a:pPr>
              <a:t>‹#›</a:t>
            </a:fld>
            <a:endParaRPr lang="en-US" altLang="en-US"/>
          </a:p>
        </p:txBody>
      </p:sp>
    </p:spTree>
    <p:extLst>
      <p:ext uri="{BB962C8B-B14F-4D97-AF65-F5344CB8AC3E}">
        <p14:creationId xmlns:p14="http://schemas.microsoft.com/office/powerpoint/2010/main" val="8467637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723900" y="1598613"/>
            <a:ext cx="3773488" cy="427877"/>
          </a:xfrm>
        </p:spPr>
        <p:txBody>
          <a:bodyPr anchor="b">
            <a:normAutofit/>
          </a:bodyPr>
          <a:lstStyle>
            <a:lvl1pPr marL="0" indent="0" algn="ctr">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723900" y="2174875"/>
            <a:ext cx="3773488" cy="3997325"/>
          </a:xfrm>
        </p:spPr>
        <p:txBody>
          <a:bodyPr/>
          <a:lstStyle>
            <a:lvl1pPr>
              <a:defRPr sz="2400"/>
            </a:lvl1pPr>
            <a:lvl2pPr>
              <a:defRPr sz="2200"/>
            </a:lvl2pPr>
            <a:lvl3pPr>
              <a:defRPr sz="2000"/>
            </a:lvl3pPr>
            <a:lvl4pPr>
              <a:defRPr sz="1800"/>
            </a:lvl4pPr>
            <a:lvl5pPr>
              <a:defRPr sz="1800"/>
            </a:lvl5pPr>
            <a:lvl6pPr>
              <a:defRPr sz="1600"/>
            </a:lvl6pPr>
            <a:lvl7pPr marL="2290763" indent="-344488">
              <a:defRPr sz="1600"/>
            </a:lvl7pPr>
            <a:lvl8pPr marL="2290763" indent="-344488">
              <a:defRPr sz="1600"/>
            </a:lvl8pPr>
            <a:lvl9pPr marL="2290763" indent="-344488">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5" name="Text Placeholder 4"/>
          <p:cNvSpPr>
            <a:spLocks noGrp="1"/>
          </p:cNvSpPr>
          <p:nvPr>
            <p:ph type="body" sz="quarter" idx="3"/>
          </p:nvPr>
        </p:nvSpPr>
        <p:spPr>
          <a:xfrm>
            <a:off x="4645026" y="1598613"/>
            <a:ext cx="3776472" cy="427877"/>
          </a:xfrm>
        </p:spPr>
        <p:txBody>
          <a:bodyPr anchor="b">
            <a:normAutofit/>
          </a:bodyPr>
          <a:lstStyle>
            <a:lvl1pPr marL="0" indent="0" algn="ctr">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3776472" cy="3997325"/>
          </a:xfrm>
        </p:spPr>
        <p:txBody>
          <a:bodyPr/>
          <a:lstStyle>
            <a:lvl1pPr>
              <a:defRPr sz="2400"/>
            </a:lvl1pPr>
            <a:lvl2pPr>
              <a:defRPr sz="2200"/>
            </a:lvl2pPr>
            <a:lvl3pPr>
              <a:defRPr sz="2000"/>
            </a:lvl3pPr>
            <a:lvl4pPr>
              <a:defRPr sz="1800"/>
            </a:lvl4pPr>
            <a:lvl5pPr>
              <a:defRPr sz="1800"/>
            </a:lvl5pPr>
            <a:lvl6pPr>
              <a:defRPr sz="1600"/>
            </a:lvl6pPr>
            <a:lvl7pPr marL="2290763" indent="-344488">
              <a:defRPr sz="1600"/>
            </a:lvl7pPr>
            <a:lvl8pPr marL="2290763" indent="-344488">
              <a:defRPr sz="1600"/>
            </a:lvl8pPr>
            <a:lvl9pPr marL="2290763" indent="-344488">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7" name="Date Placeholder 3"/>
          <p:cNvSpPr>
            <a:spLocks noGrp="1"/>
          </p:cNvSpPr>
          <p:nvPr>
            <p:ph type="dt" sz="half" idx="10"/>
          </p:nvPr>
        </p:nvSpPr>
        <p:spPr/>
        <p:txBody>
          <a:bodyPr/>
          <a:lstStyle>
            <a:lvl1pPr>
              <a:defRPr/>
            </a:lvl1pPr>
          </a:lstStyle>
          <a:p>
            <a:pPr>
              <a:defRPr/>
            </a:pPr>
            <a:fld id="{69E05959-0CDE-CD44-9D87-6023F089C1DF}" type="datetimeFigureOut">
              <a:rPr lang="en-US" altLang="en-US"/>
              <a:pPr>
                <a:defRPr/>
              </a:pPr>
              <a:t>1/3/23</a:t>
            </a:fld>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53A084FE-CB56-E847-94C0-F401DD476B7B}" type="slidenum">
              <a:rPr lang="en-US" altLang="en-US"/>
              <a:pPr>
                <a:defRPr/>
              </a:pPr>
              <a:t>‹#›</a:t>
            </a:fld>
            <a:endParaRPr lang="en-US" altLang="en-US"/>
          </a:p>
        </p:txBody>
      </p:sp>
    </p:spTree>
    <p:extLst>
      <p:ext uri="{BB962C8B-B14F-4D97-AF65-F5344CB8AC3E}">
        <p14:creationId xmlns:p14="http://schemas.microsoft.com/office/powerpoint/2010/main" val="1839318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723900" y="1586753"/>
            <a:ext cx="7707406" cy="2231136"/>
          </a:xfrm>
        </p:spPr>
        <p:txBody>
          <a:bodyPr>
            <a:normAutofit/>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8" name="Content Placeholder 2"/>
          <p:cNvSpPr>
            <a:spLocks noGrp="1"/>
          </p:cNvSpPr>
          <p:nvPr>
            <p:ph sz="half" idx="13"/>
          </p:nvPr>
        </p:nvSpPr>
        <p:spPr>
          <a:xfrm>
            <a:off x="723900" y="3914170"/>
            <a:ext cx="7707406" cy="2231136"/>
          </a:xfrm>
        </p:spPr>
        <p:txBody>
          <a:bodyPr>
            <a:normAutofit/>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5" name="Date Placeholder 3"/>
          <p:cNvSpPr>
            <a:spLocks noGrp="1"/>
          </p:cNvSpPr>
          <p:nvPr>
            <p:ph type="dt" sz="half" idx="14"/>
          </p:nvPr>
        </p:nvSpPr>
        <p:spPr/>
        <p:txBody>
          <a:bodyPr/>
          <a:lstStyle>
            <a:lvl1pPr>
              <a:defRPr/>
            </a:lvl1pPr>
          </a:lstStyle>
          <a:p>
            <a:pPr>
              <a:defRPr/>
            </a:pPr>
            <a:fld id="{0C901095-4CB5-4440-A1DF-15479862DF89}" type="datetimeFigureOut">
              <a:rPr lang="en-US" altLang="en-US"/>
              <a:pPr>
                <a:defRPr/>
              </a:pPr>
              <a:t>1/3/23</a:t>
            </a:fld>
            <a:endParaRPr lang="en-US" altLang="en-US"/>
          </a:p>
        </p:txBody>
      </p:sp>
      <p:sp>
        <p:nvSpPr>
          <p:cNvPr id="6" name="Footer Placeholder 4"/>
          <p:cNvSpPr>
            <a:spLocks noGrp="1"/>
          </p:cNvSpPr>
          <p:nvPr>
            <p:ph type="ftr" sz="quarter" idx="15"/>
          </p:nvPr>
        </p:nvSpPr>
        <p:spPr/>
        <p:txBody>
          <a:bodyPr/>
          <a:lstStyle>
            <a:lvl1pPr>
              <a:defRPr/>
            </a:lvl1pPr>
          </a:lstStyle>
          <a:p>
            <a:pPr>
              <a:defRPr/>
            </a:pPr>
            <a:endParaRPr lang="en-US"/>
          </a:p>
        </p:txBody>
      </p:sp>
      <p:sp>
        <p:nvSpPr>
          <p:cNvPr id="7" name="Slide Number Placeholder 5"/>
          <p:cNvSpPr>
            <a:spLocks noGrp="1"/>
          </p:cNvSpPr>
          <p:nvPr>
            <p:ph type="sldNum" sz="quarter" idx="16"/>
          </p:nvPr>
        </p:nvSpPr>
        <p:spPr/>
        <p:txBody>
          <a:bodyPr/>
          <a:lstStyle>
            <a:lvl1pPr>
              <a:defRPr/>
            </a:lvl1pPr>
          </a:lstStyle>
          <a:p>
            <a:pPr>
              <a:defRPr/>
            </a:pPr>
            <a:fld id="{48338B79-F064-5C4C-A554-9E2D8E8AAB3B}" type="slidenum">
              <a:rPr lang="en-US" altLang="en-US"/>
              <a:pPr>
                <a:defRPr/>
              </a:pPr>
              <a:t>‹#›</a:t>
            </a:fld>
            <a:endParaRPr lang="en-US" altLang="en-US"/>
          </a:p>
        </p:txBody>
      </p:sp>
    </p:spTree>
    <p:extLst>
      <p:ext uri="{BB962C8B-B14F-4D97-AF65-F5344CB8AC3E}">
        <p14:creationId xmlns:p14="http://schemas.microsoft.com/office/powerpoint/2010/main" val="11138366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723900" y="1586753"/>
            <a:ext cx="3776472" cy="4583860"/>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8" name="Content Placeholder 3"/>
          <p:cNvSpPr>
            <a:spLocks noGrp="1"/>
          </p:cNvSpPr>
          <p:nvPr>
            <p:ph sz="half" idx="2"/>
          </p:nvPr>
        </p:nvSpPr>
        <p:spPr>
          <a:xfrm>
            <a:off x="4648200" y="1586753"/>
            <a:ext cx="3776472" cy="2232212"/>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9" name="Content Placeholder 3"/>
          <p:cNvSpPr>
            <a:spLocks noGrp="1"/>
          </p:cNvSpPr>
          <p:nvPr>
            <p:ph sz="half" idx="14"/>
          </p:nvPr>
        </p:nvSpPr>
        <p:spPr>
          <a:xfrm>
            <a:off x="4648200" y="3913094"/>
            <a:ext cx="3776472" cy="2232212"/>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6" name="Date Placeholder 3"/>
          <p:cNvSpPr>
            <a:spLocks noGrp="1"/>
          </p:cNvSpPr>
          <p:nvPr>
            <p:ph type="dt" sz="half" idx="15"/>
          </p:nvPr>
        </p:nvSpPr>
        <p:spPr/>
        <p:txBody>
          <a:bodyPr/>
          <a:lstStyle>
            <a:lvl1pPr>
              <a:defRPr/>
            </a:lvl1pPr>
          </a:lstStyle>
          <a:p>
            <a:pPr>
              <a:defRPr/>
            </a:pPr>
            <a:fld id="{2CCE06B3-DBAC-4141-81B8-77702639F79B}" type="datetimeFigureOut">
              <a:rPr lang="en-US" altLang="en-US"/>
              <a:pPr>
                <a:defRPr/>
              </a:pPr>
              <a:t>1/3/23</a:t>
            </a:fld>
            <a:endParaRPr lang="en-US" altLang="en-US"/>
          </a:p>
        </p:txBody>
      </p:sp>
      <p:sp>
        <p:nvSpPr>
          <p:cNvPr id="7" name="Footer Placeholder 4"/>
          <p:cNvSpPr>
            <a:spLocks noGrp="1"/>
          </p:cNvSpPr>
          <p:nvPr>
            <p:ph type="ftr" sz="quarter" idx="16"/>
          </p:nvPr>
        </p:nvSpPr>
        <p:spPr/>
        <p:txBody>
          <a:bodyPr/>
          <a:lstStyle>
            <a:lvl1pPr>
              <a:defRPr/>
            </a:lvl1pPr>
          </a:lstStyle>
          <a:p>
            <a:pPr>
              <a:defRPr/>
            </a:pPr>
            <a:endParaRPr lang="en-US"/>
          </a:p>
        </p:txBody>
      </p:sp>
      <p:sp>
        <p:nvSpPr>
          <p:cNvPr id="10" name="Slide Number Placeholder 5"/>
          <p:cNvSpPr>
            <a:spLocks noGrp="1"/>
          </p:cNvSpPr>
          <p:nvPr>
            <p:ph type="sldNum" sz="quarter" idx="17"/>
          </p:nvPr>
        </p:nvSpPr>
        <p:spPr/>
        <p:txBody>
          <a:bodyPr/>
          <a:lstStyle>
            <a:lvl1pPr>
              <a:defRPr/>
            </a:lvl1pPr>
          </a:lstStyle>
          <a:p>
            <a:pPr>
              <a:defRPr/>
            </a:pPr>
            <a:fld id="{1468ACB2-BCCA-FC48-9A2D-746CB5CE14EA}" type="slidenum">
              <a:rPr lang="en-US" altLang="en-US"/>
              <a:pPr>
                <a:defRPr/>
              </a:pPr>
              <a:t>‹#›</a:t>
            </a:fld>
            <a:endParaRPr lang="en-US" altLang="en-US"/>
          </a:p>
        </p:txBody>
      </p:sp>
    </p:spTree>
    <p:extLst>
      <p:ext uri="{BB962C8B-B14F-4D97-AF65-F5344CB8AC3E}">
        <p14:creationId xmlns:p14="http://schemas.microsoft.com/office/powerpoint/2010/main" val="6368021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6" name="Content Placeholder 2"/>
          <p:cNvSpPr>
            <a:spLocks noGrp="1"/>
          </p:cNvSpPr>
          <p:nvPr>
            <p:ph sz="half" idx="1"/>
          </p:nvPr>
        </p:nvSpPr>
        <p:spPr>
          <a:xfrm>
            <a:off x="723900" y="1586753"/>
            <a:ext cx="3776472" cy="2232212"/>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7" name="Content Placeholder 3"/>
          <p:cNvSpPr>
            <a:spLocks noGrp="1"/>
          </p:cNvSpPr>
          <p:nvPr>
            <p:ph sz="half" idx="2"/>
          </p:nvPr>
        </p:nvSpPr>
        <p:spPr>
          <a:xfrm>
            <a:off x="4648200" y="1586753"/>
            <a:ext cx="3776472" cy="2232212"/>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8" name="Content Placeholder 2"/>
          <p:cNvSpPr>
            <a:spLocks noGrp="1"/>
          </p:cNvSpPr>
          <p:nvPr>
            <p:ph sz="half" idx="13"/>
          </p:nvPr>
        </p:nvSpPr>
        <p:spPr>
          <a:xfrm>
            <a:off x="723900" y="3913094"/>
            <a:ext cx="3776472" cy="2232212"/>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9" name="Content Placeholder 3"/>
          <p:cNvSpPr>
            <a:spLocks noGrp="1"/>
          </p:cNvSpPr>
          <p:nvPr>
            <p:ph sz="half" idx="14"/>
          </p:nvPr>
        </p:nvSpPr>
        <p:spPr>
          <a:xfrm>
            <a:off x="4648200" y="3913094"/>
            <a:ext cx="3776472" cy="2232212"/>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10" name="Date Placeholder 3"/>
          <p:cNvSpPr>
            <a:spLocks noGrp="1"/>
          </p:cNvSpPr>
          <p:nvPr>
            <p:ph type="dt" sz="half" idx="15"/>
          </p:nvPr>
        </p:nvSpPr>
        <p:spPr/>
        <p:txBody>
          <a:bodyPr/>
          <a:lstStyle>
            <a:lvl1pPr>
              <a:defRPr/>
            </a:lvl1pPr>
          </a:lstStyle>
          <a:p>
            <a:pPr>
              <a:defRPr/>
            </a:pPr>
            <a:fld id="{ABC06588-113E-1040-89FF-0E0543A5030D}" type="datetimeFigureOut">
              <a:rPr lang="en-US" altLang="en-US"/>
              <a:pPr>
                <a:defRPr/>
              </a:pPr>
              <a:t>1/3/23</a:t>
            </a:fld>
            <a:endParaRPr lang="en-US" altLang="en-US"/>
          </a:p>
        </p:txBody>
      </p:sp>
      <p:sp>
        <p:nvSpPr>
          <p:cNvPr id="11" name="Footer Placeholder 4"/>
          <p:cNvSpPr>
            <a:spLocks noGrp="1"/>
          </p:cNvSpPr>
          <p:nvPr>
            <p:ph type="ftr" sz="quarter" idx="16"/>
          </p:nvPr>
        </p:nvSpPr>
        <p:spPr/>
        <p:txBody>
          <a:bodyPr/>
          <a:lstStyle>
            <a:lvl1pPr>
              <a:defRPr/>
            </a:lvl1pPr>
          </a:lstStyle>
          <a:p>
            <a:pPr>
              <a:defRPr/>
            </a:pPr>
            <a:endParaRPr lang="en-US"/>
          </a:p>
        </p:txBody>
      </p:sp>
      <p:sp>
        <p:nvSpPr>
          <p:cNvPr id="12" name="Slide Number Placeholder 5"/>
          <p:cNvSpPr>
            <a:spLocks noGrp="1"/>
          </p:cNvSpPr>
          <p:nvPr>
            <p:ph type="sldNum" sz="quarter" idx="17"/>
          </p:nvPr>
        </p:nvSpPr>
        <p:spPr/>
        <p:txBody>
          <a:bodyPr/>
          <a:lstStyle>
            <a:lvl1pPr>
              <a:defRPr/>
            </a:lvl1pPr>
          </a:lstStyle>
          <a:p>
            <a:pPr>
              <a:defRPr/>
            </a:pPr>
            <a:fld id="{00546D61-B760-FC49-B474-8D38F7788FDB}" type="slidenum">
              <a:rPr lang="en-US" altLang="en-US"/>
              <a:pPr>
                <a:defRPr/>
              </a:pPr>
              <a:t>‹#›</a:t>
            </a:fld>
            <a:endParaRPr lang="en-US" altLang="en-US"/>
          </a:p>
        </p:txBody>
      </p:sp>
    </p:spTree>
    <p:extLst>
      <p:ext uri="{BB962C8B-B14F-4D97-AF65-F5344CB8AC3E}">
        <p14:creationId xmlns:p14="http://schemas.microsoft.com/office/powerpoint/2010/main" val="18220161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5.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725488" y="314325"/>
            <a:ext cx="76930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ltLang="en-US"/>
              <a:t>Click to edit title style</a:t>
            </a:r>
          </a:p>
        </p:txBody>
      </p:sp>
      <p:sp>
        <p:nvSpPr>
          <p:cNvPr id="1027" name="Text Placeholder 2"/>
          <p:cNvSpPr>
            <a:spLocks noGrp="1"/>
          </p:cNvSpPr>
          <p:nvPr>
            <p:ph type="body" idx="1"/>
          </p:nvPr>
        </p:nvSpPr>
        <p:spPr bwMode="auto">
          <a:xfrm>
            <a:off x="725488" y="1587500"/>
            <a:ext cx="7693025"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400">
                <a:solidFill>
                  <a:srgbClr val="595959"/>
                </a:solidFill>
              </a:defRPr>
            </a:lvl1pPr>
          </a:lstStyle>
          <a:p>
            <a:pPr>
              <a:defRPr/>
            </a:pPr>
            <a:fld id="{5639B149-92A4-134E-BDE0-BF549D4C8383}" type="datetimeFigureOut">
              <a:rPr lang="en-US" altLang="en-US"/>
              <a:pPr>
                <a:defRPr/>
              </a:pPr>
              <a:t>1/3/23</a:t>
            </a:fld>
            <a:endParaRPr lang="en-US"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hangingPunct="1">
              <a:defRPr sz="1400">
                <a:solidFill>
                  <a:schemeClr val="tx1">
                    <a:lumMod val="65000"/>
                    <a:lumOff val="35000"/>
                  </a:schemeClr>
                </a:solidFill>
                <a:latin typeface="Arial" charset="0"/>
                <a:ea typeface="ヒラギノ角ゴ ProN W3" charset="0"/>
                <a:cs typeface="ヒラギノ角ゴ ProN W3" charset="0"/>
                <a:sym typeface="Arial"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400">
                <a:solidFill>
                  <a:srgbClr val="595959"/>
                </a:solidFill>
              </a:defRPr>
            </a:lvl1pPr>
          </a:lstStyle>
          <a:p>
            <a:pPr>
              <a:defRPr/>
            </a:pPr>
            <a:fld id="{C5D05E39-8BFA-764D-A09D-B30DDD08960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364" r:id="rId1"/>
    <p:sldLayoutId id="2147484353" r:id="rId2"/>
    <p:sldLayoutId id="2147484365" r:id="rId3"/>
    <p:sldLayoutId id="2147484366" r:id="rId4"/>
    <p:sldLayoutId id="2147484354" r:id="rId5"/>
    <p:sldLayoutId id="2147484355" r:id="rId6"/>
    <p:sldLayoutId id="2147484356" r:id="rId7"/>
    <p:sldLayoutId id="2147484357" r:id="rId8"/>
    <p:sldLayoutId id="2147484358" r:id="rId9"/>
    <p:sldLayoutId id="2147484359" r:id="rId10"/>
    <p:sldLayoutId id="2147484360" r:id="rId11"/>
    <p:sldLayoutId id="2147484361" r:id="rId12"/>
    <p:sldLayoutId id="2147484367" r:id="rId13"/>
    <p:sldLayoutId id="2147484362" r:id="rId14"/>
    <p:sldLayoutId id="2147484363" r:id="rId15"/>
  </p:sldLayoutIdLst>
  <p:txStyles>
    <p:titleStyle>
      <a:lvl1pPr algn="ctr" rtl="0" eaLnBrk="0" fontAlgn="base" hangingPunct="0">
        <a:spcBef>
          <a:spcPct val="0"/>
        </a:spcBef>
        <a:spcAft>
          <a:spcPct val="0"/>
        </a:spcAft>
        <a:defRPr sz="5400" kern="1200">
          <a:solidFill>
            <a:srgbClr val="262626"/>
          </a:solidFill>
          <a:latin typeface="+mj-lt"/>
          <a:ea typeface="MS PGothic" pitchFamily="34" charset="-128"/>
          <a:cs typeface="MS PGothic" charset="0"/>
        </a:defRPr>
      </a:lvl1pPr>
      <a:lvl2pPr algn="ctr" rtl="0" eaLnBrk="0" fontAlgn="base" hangingPunct="0">
        <a:spcBef>
          <a:spcPct val="0"/>
        </a:spcBef>
        <a:spcAft>
          <a:spcPct val="0"/>
        </a:spcAft>
        <a:defRPr sz="5400">
          <a:solidFill>
            <a:srgbClr val="262626"/>
          </a:solidFill>
          <a:latin typeface="Calisto MT" pitchFamily="18" charset="0"/>
          <a:ea typeface="MS PGothic" pitchFamily="34" charset="-128"/>
          <a:cs typeface="MS PGothic" charset="0"/>
        </a:defRPr>
      </a:lvl2pPr>
      <a:lvl3pPr algn="ctr" rtl="0" eaLnBrk="0" fontAlgn="base" hangingPunct="0">
        <a:spcBef>
          <a:spcPct val="0"/>
        </a:spcBef>
        <a:spcAft>
          <a:spcPct val="0"/>
        </a:spcAft>
        <a:defRPr sz="5400">
          <a:solidFill>
            <a:srgbClr val="262626"/>
          </a:solidFill>
          <a:latin typeface="Calisto MT" pitchFamily="18" charset="0"/>
          <a:ea typeface="MS PGothic" pitchFamily="34" charset="-128"/>
          <a:cs typeface="MS PGothic" charset="0"/>
        </a:defRPr>
      </a:lvl3pPr>
      <a:lvl4pPr algn="ctr" rtl="0" eaLnBrk="0" fontAlgn="base" hangingPunct="0">
        <a:spcBef>
          <a:spcPct val="0"/>
        </a:spcBef>
        <a:spcAft>
          <a:spcPct val="0"/>
        </a:spcAft>
        <a:defRPr sz="5400">
          <a:solidFill>
            <a:srgbClr val="262626"/>
          </a:solidFill>
          <a:latin typeface="Calisto MT" pitchFamily="18" charset="0"/>
          <a:ea typeface="MS PGothic" pitchFamily="34" charset="-128"/>
          <a:cs typeface="MS PGothic" charset="0"/>
        </a:defRPr>
      </a:lvl4pPr>
      <a:lvl5pPr algn="ctr" rtl="0" eaLnBrk="0" fontAlgn="base" hangingPunct="0">
        <a:spcBef>
          <a:spcPct val="0"/>
        </a:spcBef>
        <a:spcAft>
          <a:spcPct val="0"/>
        </a:spcAft>
        <a:defRPr sz="5400">
          <a:solidFill>
            <a:srgbClr val="262626"/>
          </a:solidFill>
          <a:latin typeface="Calisto MT" pitchFamily="18" charset="0"/>
          <a:ea typeface="MS PGothic" pitchFamily="34" charset="-128"/>
          <a:cs typeface="MS PGothic" charset="0"/>
        </a:defRPr>
      </a:lvl5pPr>
      <a:lvl6pPr marL="457200" algn="ctr" rtl="0" fontAlgn="base">
        <a:spcBef>
          <a:spcPct val="0"/>
        </a:spcBef>
        <a:spcAft>
          <a:spcPct val="0"/>
        </a:spcAft>
        <a:defRPr sz="5400">
          <a:solidFill>
            <a:srgbClr val="262626"/>
          </a:solidFill>
          <a:latin typeface="Calisto MT" pitchFamily="18" charset="0"/>
          <a:ea typeface="MS PGothic" pitchFamily="34" charset="-128"/>
        </a:defRPr>
      </a:lvl6pPr>
      <a:lvl7pPr marL="914400" algn="ctr" rtl="0" fontAlgn="base">
        <a:spcBef>
          <a:spcPct val="0"/>
        </a:spcBef>
        <a:spcAft>
          <a:spcPct val="0"/>
        </a:spcAft>
        <a:defRPr sz="5400">
          <a:solidFill>
            <a:srgbClr val="262626"/>
          </a:solidFill>
          <a:latin typeface="Calisto MT" pitchFamily="18" charset="0"/>
          <a:ea typeface="MS PGothic" pitchFamily="34" charset="-128"/>
        </a:defRPr>
      </a:lvl7pPr>
      <a:lvl8pPr marL="1371600" algn="ctr" rtl="0" fontAlgn="base">
        <a:spcBef>
          <a:spcPct val="0"/>
        </a:spcBef>
        <a:spcAft>
          <a:spcPct val="0"/>
        </a:spcAft>
        <a:defRPr sz="5400">
          <a:solidFill>
            <a:srgbClr val="262626"/>
          </a:solidFill>
          <a:latin typeface="Calisto MT" pitchFamily="18" charset="0"/>
          <a:ea typeface="MS PGothic" pitchFamily="34" charset="-128"/>
        </a:defRPr>
      </a:lvl8pPr>
      <a:lvl9pPr marL="1828800" algn="ctr" rtl="0" fontAlgn="base">
        <a:spcBef>
          <a:spcPct val="0"/>
        </a:spcBef>
        <a:spcAft>
          <a:spcPct val="0"/>
        </a:spcAft>
        <a:defRPr sz="5400">
          <a:solidFill>
            <a:srgbClr val="262626"/>
          </a:solidFill>
          <a:latin typeface="Calisto MT" pitchFamily="18" charset="0"/>
          <a:ea typeface="MS PGothic" pitchFamily="34" charset="-128"/>
        </a:defRPr>
      </a:lvl9pPr>
    </p:titleStyle>
    <p:bodyStyle>
      <a:lvl1pPr marL="457200" indent="-457200" algn="l" rtl="0" eaLnBrk="0" fontAlgn="base" hangingPunct="0">
        <a:spcBef>
          <a:spcPts val="2400"/>
        </a:spcBef>
        <a:spcAft>
          <a:spcPct val="0"/>
        </a:spcAft>
        <a:buSzPct val="90000"/>
        <a:buFont typeface="Wingdings" charset="2"/>
        <a:buChar char="v"/>
        <a:defRPr sz="2400" kern="1200">
          <a:solidFill>
            <a:srgbClr val="404040"/>
          </a:solidFill>
          <a:latin typeface="+mn-lt"/>
          <a:ea typeface="MS PGothic" pitchFamily="34" charset="-128"/>
          <a:cs typeface="MS PGothic" charset="0"/>
        </a:defRPr>
      </a:lvl1pPr>
      <a:lvl2pPr marL="914400" indent="-457200" algn="l" rtl="0" eaLnBrk="0" fontAlgn="base" hangingPunct="0">
        <a:spcBef>
          <a:spcPts val="1200"/>
        </a:spcBef>
        <a:spcAft>
          <a:spcPct val="0"/>
        </a:spcAft>
        <a:buClr>
          <a:srgbClr val="A6A6A6"/>
        </a:buClr>
        <a:buSzPct val="90000"/>
        <a:buFont typeface="Wingdings" charset="2"/>
        <a:buChar char="v"/>
        <a:defRPr sz="2200" kern="1200">
          <a:solidFill>
            <a:srgbClr val="404040"/>
          </a:solidFill>
          <a:latin typeface="+mn-lt"/>
          <a:ea typeface="MS PGothic" pitchFamily="34" charset="-128"/>
          <a:cs typeface="MS PGothic" charset="0"/>
        </a:defRPr>
      </a:lvl2pPr>
      <a:lvl3pPr marL="1263650" indent="-349250" algn="l" rtl="0" eaLnBrk="0" fontAlgn="base" hangingPunct="0">
        <a:spcBef>
          <a:spcPts val="1200"/>
        </a:spcBef>
        <a:spcAft>
          <a:spcPct val="0"/>
        </a:spcAft>
        <a:buSzPct val="90000"/>
        <a:buFont typeface="Wingdings" charset="2"/>
        <a:buChar char="v"/>
        <a:defRPr sz="2000" kern="1200">
          <a:solidFill>
            <a:srgbClr val="404040"/>
          </a:solidFill>
          <a:latin typeface="+mn-lt"/>
          <a:ea typeface="MS PGothic" pitchFamily="34" charset="-128"/>
          <a:cs typeface="MS PGothic" charset="0"/>
        </a:defRPr>
      </a:lvl3pPr>
      <a:lvl4pPr marL="1600200" indent="-336550" algn="l" rtl="0" eaLnBrk="0" fontAlgn="base" hangingPunct="0">
        <a:spcBef>
          <a:spcPts val="1200"/>
        </a:spcBef>
        <a:spcAft>
          <a:spcPct val="0"/>
        </a:spcAft>
        <a:buClr>
          <a:srgbClr val="A6A6A6"/>
        </a:buClr>
        <a:buSzPct val="90000"/>
        <a:buFont typeface="Wingdings" charset="2"/>
        <a:buChar char="v"/>
        <a:defRPr kern="1200">
          <a:solidFill>
            <a:srgbClr val="404040"/>
          </a:solidFill>
          <a:latin typeface="+mn-lt"/>
          <a:ea typeface="MS PGothic" pitchFamily="34" charset="-128"/>
          <a:cs typeface="MS PGothic" charset="0"/>
        </a:defRPr>
      </a:lvl4pPr>
      <a:lvl5pPr marL="1946275" indent="-346075" algn="l" rtl="0" eaLnBrk="0" fontAlgn="base" hangingPunct="0">
        <a:spcBef>
          <a:spcPts val="1200"/>
        </a:spcBef>
        <a:spcAft>
          <a:spcPct val="0"/>
        </a:spcAft>
        <a:buSzPct val="90000"/>
        <a:buFont typeface="Wingdings" charset="2"/>
        <a:buChar char="v"/>
        <a:defRPr kern="1200">
          <a:solidFill>
            <a:srgbClr val="404040"/>
          </a:solidFill>
          <a:latin typeface="+mn-lt"/>
          <a:ea typeface="MS PGothic" pitchFamily="34" charset="-128"/>
          <a:cs typeface="MS PGothic" charset="0"/>
        </a:defRPr>
      </a:lvl5pPr>
      <a:lvl6pPr marL="2290763" indent="-344488" algn="l" defTabSz="914400" rtl="0" eaLnBrk="1" latinLnBrk="0" hangingPunct="1">
        <a:spcBef>
          <a:spcPct val="20000"/>
        </a:spcBef>
        <a:buClr>
          <a:schemeClr val="bg1">
            <a:lumMod val="65000"/>
          </a:schemeClr>
        </a:buClr>
        <a:buSzPct val="90000"/>
        <a:buFont typeface="Wingdings" pitchFamily="2" charset="2"/>
        <a:buChar char="v"/>
        <a:defRPr lang="en-US" sz="1800" kern="1200" dirty="0" smtClean="0">
          <a:solidFill>
            <a:schemeClr val="tx1">
              <a:lumMod val="75000"/>
              <a:lumOff val="25000"/>
            </a:schemeClr>
          </a:solidFill>
          <a:latin typeface="+mn-lt"/>
          <a:ea typeface="+mn-ea"/>
          <a:cs typeface="+mn-cs"/>
        </a:defRPr>
      </a:lvl6pPr>
      <a:lvl7pPr marL="2625725" indent="-344488" algn="l" defTabSz="914400" rtl="0" eaLnBrk="1" latinLnBrk="0" hangingPunct="1">
        <a:spcBef>
          <a:spcPct val="20000"/>
        </a:spcBef>
        <a:buSzPct val="90000"/>
        <a:buFont typeface="Wingdings" pitchFamily="2" charset="2"/>
        <a:buChar char="v"/>
        <a:defRPr lang="en-US" sz="1800" kern="1200" dirty="0" smtClean="0">
          <a:solidFill>
            <a:schemeClr val="tx1">
              <a:lumMod val="75000"/>
              <a:lumOff val="25000"/>
            </a:schemeClr>
          </a:solidFill>
          <a:latin typeface="+mn-lt"/>
          <a:ea typeface="+mn-ea"/>
          <a:cs typeface="+mn-cs"/>
        </a:defRPr>
      </a:lvl7pPr>
      <a:lvl8pPr marL="2970213" indent="-344488" algn="l" defTabSz="914400" rtl="0" eaLnBrk="1" latinLnBrk="0" hangingPunct="1">
        <a:spcBef>
          <a:spcPct val="20000"/>
        </a:spcBef>
        <a:buClr>
          <a:schemeClr val="bg1">
            <a:lumMod val="65000"/>
          </a:schemeClr>
        </a:buClr>
        <a:buSzPct val="90000"/>
        <a:buFont typeface="Wingdings" pitchFamily="2" charset="2"/>
        <a:buChar char="v"/>
        <a:defRPr lang="en-US" sz="1800" kern="1200" dirty="0" smtClean="0">
          <a:solidFill>
            <a:schemeClr val="tx1">
              <a:lumMod val="75000"/>
              <a:lumOff val="25000"/>
            </a:schemeClr>
          </a:solidFill>
          <a:latin typeface="+mn-lt"/>
          <a:ea typeface="+mn-ea"/>
          <a:cs typeface="+mn-cs"/>
        </a:defRPr>
      </a:lvl8pPr>
      <a:lvl9pPr marL="3313113" indent="-344488" algn="l" defTabSz="914400" rtl="0" eaLnBrk="1" latinLnBrk="0" hangingPunct="1">
        <a:spcBef>
          <a:spcPct val="20000"/>
        </a:spcBef>
        <a:buSzPct val="90000"/>
        <a:buFont typeface="Wingdings" pitchFamily="2" charset="2"/>
        <a:buChar char="v"/>
        <a:defRPr lang="en-US" sz="1800" kern="1200" dirty="0">
          <a:solidFill>
            <a:schemeClr val="tx1">
              <a:lumMod val="75000"/>
              <a:lumOff val="2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1.xml"/><Relationship Id="rId1" Type="http://schemas.openxmlformats.org/officeDocument/2006/relationships/tags" Target="../tags/tag1.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1.xml"/><Relationship Id="rId1" Type="http://schemas.openxmlformats.org/officeDocument/2006/relationships/tags" Target="../tags/tag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1.xml"/></Relationships>
</file>

<file path=ppt/slides/_rels/slide87.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1.xml"/></Relationships>
</file>

<file path=ppt/slides/_rels/slide88.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Grp="1" noChangeArrowheads="1"/>
          </p:cNvSpPr>
          <p:nvPr>
            <p:ph type="title"/>
          </p:nvPr>
        </p:nvSpPr>
        <p:spPr>
          <a:xfrm>
            <a:off x="685800" y="1844675"/>
            <a:ext cx="7772400" cy="2041525"/>
          </a:xfrm>
        </p:spPr>
        <p:txBody>
          <a:bodyPr lIns="25400" tIns="25400" rIns="5078" bIns="25400"/>
          <a:lstStyle/>
          <a:p>
            <a:pPr eaLnBrk="1" hangingPunct="1"/>
            <a:r>
              <a:rPr lang="en-US" altLang="en-US">
                <a:ea typeface="MS PGothic" charset="-128"/>
              </a:rPr>
              <a:t>AIRWAY MANAGEMENT</a:t>
            </a:r>
          </a:p>
        </p:txBody>
      </p:sp>
      <p:sp>
        <p:nvSpPr>
          <p:cNvPr id="18434" name="Rectangle 2"/>
          <p:cNvSpPr>
            <a:spLocks noGrp="1" noChangeArrowheads="1"/>
          </p:cNvSpPr>
          <p:nvPr>
            <p:ph idx="1"/>
          </p:nvPr>
        </p:nvSpPr>
        <p:spPr>
          <a:xfrm>
            <a:off x="1371600" y="3886200"/>
            <a:ext cx="6400800" cy="2971800"/>
          </a:xfrm>
        </p:spPr>
        <p:txBody>
          <a:bodyPr lIns="25400" tIns="25400" rIns="5078" bIns="25400"/>
          <a:lstStyle/>
          <a:p>
            <a:pPr marL="39688" indent="0" algn="ctr" eaLnBrk="1" hangingPunct="1">
              <a:buFont typeface="Arial" charset="0"/>
              <a:buNone/>
            </a:pPr>
            <a:r>
              <a:rPr lang="en-US" altLang="en-US">
                <a:ea typeface="MS PGothic" charset="-128"/>
              </a:rPr>
              <a:t>DAN MUSE, MD</a:t>
            </a:r>
          </a:p>
        </p:txBody>
      </p:sp>
    </p:spTree>
    <p:extLst>
      <p:ext uri="{BB962C8B-B14F-4D97-AF65-F5344CB8AC3E}">
        <p14:creationId xmlns:p14="http://schemas.microsoft.com/office/powerpoint/2010/main" val="3501573148"/>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Grp="1" noChangeArrowheads="1"/>
          </p:cNvSpPr>
          <p:nvPr>
            <p:ph type="title"/>
          </p:nvPr>
        </p:nvSpPr>
        <p:spPr/>
        <p:txBody>
          <a:bodyPr lIns="25400" tIns="25400" rIns="5078" bIns="25400"/>
          <a:lstStyle/>
          <a:p>
            <a:pPr eaLnBrk="1" hangingPunct="1"/>
            <a:r>
              <a:rPr lang="en-US" altLang="en-US" sz="4000">
                <a:latin typeface="Arial Bold" charset="0"/>
                <a:ea typeface="MS PGothic" charset="-128"/>
                <a:sym typeface="Arial Bold" charset="0"/>
              </a:rPr>
              <a:t>PULSE OXYMETRY</a:t>
            </a:r>
            <a:br>
              <a:rPr lang="en-US" altLang="en-US" sz="4000">
                <a:latin typeface="Arial Bold" charset="0"/>
                <a:ea typeface="ヒラギノ角ゴ ProN W6" charset="-128"/>
                <a:sym typeface="Arial Bold" charset="0"/>
              </a:rPr>
            </a:br>
            <a:endParaRPr lang="en-US" altLang="en-US" sz="4000">
              <a:ea typeface="MS PGothic" charset="-128"/>
            </a:endParaRPr>
          </a:p>
        </p:txBody>
      </p:sp>
      <p:sp>
        <p:nvSpPr>
          <p:cNvPr id="25602" name="Rectangle 2"/>
          <p:cNvSpPr>
            <a:spLocks noGrp="1" noChangeArrowheads="1"/>
          </p:cNvSpPr>
          <p:nvPr>
            <p:ph idx="1"/>
          </p:nvPr>
        </p:nvSpPr>
        <p:spPr/>
        <p:txBody>
          <a:bodyPr lIns="25400" tIns="25400" rIns="5078" bIns="25400"/>
          <a:lstStyle/>
          <a:p>
            <a:pPr eaLnBrk="1" hangingPunct="1"/>
            <a:r>
              <a:rPr lang="en-US" altLang="en-US" sz="2800">
                <a:ea typeface="MS PGothic" charset="-128"/>
              </a:rPr>
              <a:t>Measures the percentage of the bodies hemoglobin that is saturated with oxygen.</a:t>
            </a:r>
          </a:p>
          <a:p>
            <a:pPr eaLnBrk="1" hangingPunct="1"/>
            <a:r>
              <a:rPr lang="en-US" altLang="en-US" sz="2800">
                <a:ea typeface="MS PGothic" charset="-128"/>
              </a:rPr>
              <a:t>There is no substantial difference in hemoglobin saturation from 90% and above</a:t>
            </a:r>
          </a:p>
          <a:p>
            <a:pPr eaLnBrk="1" hangingPunct="1"/>
            <a:r>
              <a:rPr lang="en-US" altLang="en-US" sz="2800">
                <a:ea typeface="MS PGothic" charset="-128"/>
              </a:rPr>
              <a:t>Saturations below 90% substantially increase the degree of hypoxia</a:t>
            </a: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Grp="1" noChangeArrowheads="1"/>
          </p:cNvSpPr>
          <p:nvPr>
            <p:ph type="title"/>
          </p:nvPr>
        </p:nvSpPr>
        <p:spPr/>
        <p:txBody>
          <a:bodyPr lIns="25400" tIns="25400" rIns="5078" bIns="25400"/>
          <a:lstStyle/>
          <a:p>
            <a:pPr eaLnBrk="1" hangingPunct="1"/>
            <a:r>
              <a:rPr lang="en-US" altLang="en-US" sz="4000">
                <a:ea typeface="MS PGothic" charset="-128"/>
              </a:rPr>
              <a:t>OXYHEMOGLOBIN DISSOCIATION CURVE</a:t>
            </a:r>
          </a:p>
        </p:txBody>
      </p:sp>
      <p:pic>
        <p:nvPicPr>
          <p:cNvPr id="26626"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133600"/>
            <a:ext cx="36576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7"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133600"/>
            <a:ext cx="41148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p:cNvCxnSpPr/>
          <p:nvPr/>
        </p:nvCxnSpPr>
        <p:spPr>
          <a:xfrm flipV="1">
            <a:off x="2362200" y="2819400"/>
            <a:ext cx="0" cy="2286000"/>
          </a:xfrm>
          <a:prstGeom prst="line">
            <a:avLst/>
          </a:prstGeom>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flipH="1">
            <a:off x="990600" y="2743200"/>
            <a:ext cx="137160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1981200" y="3124200"/>
            <a:ext cx="0" cy="19812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990600" y="3124200"/>
            <a:ext cx="91440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flipV="1">
            <a:off x="3276600" y="2590800"/>
            <a:ext cx="0" cy="2590800"/>
          </a:xfrm>
          <a:prstGeom prst="line">
            <a:avLst/>
          </a:prstGeom>
          <a:ln>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H="1">
            <a:off x="990600" y="2590800"/>
            <a:ext cx="2286000" cy="0"/>
          </a:xfrm>
          <a:prstGeom prst="line">
            <a:avLst/>
          </a:prstGeom>
          <a:ln>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V="1">
            <a:off x="2895600" y="2743200"/>
            <a:ext cx="0" cy="2286000"/>
          </a:xfrm>
          <a:prstGeom prst="line">
            <a:avLst/>
          </a:prstGeom>
          <a:ln>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990600" y="2667000"/>
            <a:ext cx="1752600" cy="0"/>
          </a:xfrm>
          <a:prstGeom prst="line">
            <a:avLst/>
          </a:prstGeom>
          <a:ln>
            <a:solidFill>
              <a:schemeClr val="accent5">
                <a:lumMod val="60000"/>
                <a:lumOff val="40000"/>
              </a:schemeClr>
            </a:solidFill>
          </a:ln>
        </p:spPr>
        <p:style>
          <a:lnRef idx="2">
            <a:schemeClr val="accent1"/>
          </a:lnRef>
          <a:fillRef idx="0">
            <a:schemeClr val="accent1"/>
          </a:fillRef>
          <a:effectRef idx="1">
            <a:schemeClr val="accent1"/>
          </a:effectRef>
          <a:fontRef idx="minor">
            <a:schemeClr val="tx1"/>
          </a:fontRef>
        </p:style>
      </p:cxn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Grp="1" noChangeArrowheads="1"/>
          </p:cNvSpPr>
          <p:nvPr>
            <p:ph type="title"/>
          </p:nvPr>
        </p:nvSpPr>
        <p:spPr/>
        <p:txBody>
          <a:bodyPr lIns="25400" tIns="25400" rIns="5078" bIns="25400"/>
          <a:lstStyle/>
          <a:p>
            <a:pPr eaLnBrk="1" hangingPunct="1"/>
            <a:r>
              <a:rPr lang="en-US" altLang="en-US" sz="4000">
                <a:latin typeface="Arial Bold" charset="0"/>
                <a:ea typeface="MS PGothic" charset="-128"/>
                <a:sym typeface="Arial Bold" charset="0"/>
              </a:rPr>
              <a:t>END TIDAL CO2</a:t>
            </a:r>
            <a:br>
              <a:rPr lang="en-US" altLang="en-US" sz="4000">
                <a:latin typeface="Arial Bold" charset="0"/>
                <a:ea typeface="ヒラギノ角ゴ ProN W6" charset="-128"/>
                <a:sym typeface="Arial Bold" charset="0"/>
              </a:rPr>
            </a:br>
            <a:endParaRPr lang="en-US" altLang="en-US" sz="4000">
              <a:ea typeface="MS PGothic" charset="-128"/>
            </a:endParaRPr>
          </a:p>
        </p:txBody>
      </p:sp>
      <p:sp>
        <p:nvSpPr>
          <p:cNvPr id="27650" name="Rectangle 2"/>
          <p:cNvSpPr>
            <a:spLocks noGrp="1" noChangeArrowheads="1"/>
          </p:cNvSpPr>
          <p:nvPr>
            <p:ph idx="1"/>
          </p:nvPr>
        </p:nvSpPr>
        <p:spPr/>
        <p:txBody>
          <a:bodyPr lIns="25400" tIns="25400" rIns="5078" bIns="25400"/>
          <a:lstStyle/>
          <a:p>
            <a:pPr marL="0" indent="0" eaLnBrk="1" hangingPunct="1">
              <a:buNone/>
            </a:pPr>
            <a:r>
              <a:rPr lang="en-US" altLang="en-US" b="1" dirty="0">
                <a:solidFill>
                  <a:srgbClr val="FF0000"/>
                </a:solidFill>
                <a:ea typeface="MS PGothic" charset="-128"/>
              </a:rPr>
              <a:t>MEASUREMENT OCCURS AT THE MEDULLA </a:t>
            </a:r>
          </a:p>
          <a:p>
            <a:pPr eaLnBrk="1" hangingPunct="1"/>
            <a:r>
              <a:rPr lang="en-US" altLang="en-US" dirty="0">
                <a:ea typeface="MS PGothic" charset="-128"/>
              </a:rPr>
              <a:t>Measures the level of carbon dioxide that is exhaled.</a:t>
            </a:r>
          </a:p>
          <a:p>
            <a:pPr eaLnBrk="1" hangingPunct="1"/>
            <a:r>
              <a:rPr lang="en-US" altLang="en-US" dirty="0">
                <a:ea typeface="MS PGothic" charset="-128"/>
              </a:rPr>
              <a:t>Indicates how the patient is ventilating.</a:t>
            </a:r>
          </a:p>
          <a:p>
            <a:pPr eaLnBrk="1" hangingPunct="1"/>
            <a:r>
              <a:rPr lang="en-US" altLang="en-US" dirty="0">
                <a:ea typeface="MS PGothic" charset="-128"/>
              </a:rPr>
              <a:t>Indicator of cellular metabolism</a:t>
            </a: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Grp="1" noChangeArrowheads="1"/>
          </p:cNvSpPr>
          <p:nvPr>
            <p:ph type="ctrTitle"/>
          </p:nvPr>
        </p:nvSpPr>
        <p:spPr>
          <a:xfrm>
            <a:off x="524435" y="4953000"/>
            <a:ext cx="8095130" cy="857250"/>
          </a:xfrm>
        </p:spPr>
        <p:txBody>
          <a:bodyPr wrap="square" lIns="25400" tIns="25400" rIns="5078" bIns="25400" anchor="b">
            <a:normAutofit/>
          </a:bodyPr>
          <a:lstStyle/>
          <a:p>
            <a:pPr eaLnBrk="1" hangingPunct="1">
              <a:lnSpc>
                <a:spcPct val="90000"/>
              </a:lnSpc>
            </a:pPr>
            <a:r>
              <a:rPr lang="en-US" altLang="en-US" sz="2600"/>
              <a:t>END TIDAL CO2</a:t>
            </a:r>
            <a:br>
              <a:rPr lang="en-US" altLang="en-US" sz="2600"/>
            </a:br>
            <a:endParaRPr lang="en-US" altLang="en-US" sz="2600"/>
          </a:p>
        </p:txBody>
      </p:sp>
      <p:sp>
        <p:nvSpPr>
          <p:cNvPr id="27654" name="Subtitle 2">
            <a:extLst>
              <a:ext uri="{FF2B5EF4-FFF2-40B4-BE49-F238E27FC236}">
                <a16:creationId xmlns:a16="http://schemas.microsoft.com/office/drawing/2014/main" id="{47D48BC6-7D43-81D7-FB99-402FD40C65C5}"/>
              </a:ext>
            </a:extLst>
          </p:cNvPr>
          <p:cNvSpPr>
            <a:spLocks noGrp="1"/>
          </p:cNvSpPr>
          <p:nvPr>
            <p:ph type="subTitle" idx="1"/>
          </p:nvPr>
        </p:nvSpPr>
        <p:spPr>
          <a:xfrm>
            <a:off x="524435" y="5791200"/>
            <a:ext cx="8095130" cy="507200"/>
          </a:xfrm>
        </p:spPr>
        <p:txBody>
          <a:bodyPr/>
          <a:lstStyle/>
          <a:p>
            <a:endParaRPr lang="en-US"/>
          </a:p>
        </p:txBody>
      </p:sp>
      <p:pic>
        <p:nvPicPr>
          <p:cNvPr id="2" name="Waterboy - Medulla Oblongata.mp4">
            <a:hlinkClick r:id="" action="ppaction://media"/>
          </p:cNvPr>
          <p:cNvPicPr>
            <a:picLocks noGrp="1" noChangeAspect="1"/>
          </p:cNvPicPr>
          <p:nvPr>
            <p:ph type="pic" sz="quarter" idx="13"/>
            <a:videoFile r:link="rId2"/>
            <p:extLst>
              <p:ext uri="{DAA4B4D4-6D71-4841-9C94-3DE7FCFB9230}">
                <p14:media xmlns:p14="http://schemas.microsoft.com/office/powerpoint/2010/main" r:embed="rId1"/>
              </p:ext>
            </p:extLst>
          </p:nvPr>
        </p:nvPicPr>
        <p:blipFill>
          <a:blip r:embed="rId4"/>
          <a:stretch>
            <a:fillRect/>
          </a:stretch>
        </p:blipFill>
        <p:spPr>
          <a:xfrm>
            <a:off x="1764792" y="1089851"/>
            <a:ext cx="5638800" cy="3087242"/>
          </a:xfrm>
          <a:noFill/>
        </p:spPr>
      </p:pic>
    </p:spTree>
    <p:extLst>
      <p:ext uri="{BB962C8B-B14F-4D97-AF65-F5344CB8AC3E}">
        <p14:creationId xmlns:p14="http://schemas.microsoft.com/office/powerpoint/2010/main" val="790106163"/>
      </p:ext>
    </p:extLst>
  </p:cSld>
  <p:clrMapOvr>
    <a:masterClrMapping/>
  </p:clrMapOvr>
  <p:transition spd="slow"/>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Title 1"/>
          <p:cNvSpPr>
            <a:spLocks noGrp="1"/>
          </p:cNvSpPr>
          <p:nvPr>
            <p:ph type="title"/>
          </p:nvPr>
        </p:nvSpPr>
        <p:spPr/>
        <p:txBody>
          <a:bodyPr/>
          <a:lstStyle/>
          <a:p>
            <a:r>
              <a:rPr lang="en-US" altLang="x-none">
                <a:ea typeface="MS PGothic" charset="-128"/>
              </a:rPr>
              <a:t>CAPNOGRAPHY</a:t>
            </a:r>
          </a:p>
        </p:txBody>
      </p:sp>
      <p:pic>
        <p:nvPicPr>
          <p:cNvPr id="122882" name="Picture 3" descr="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166938"/>
            <a:ext cx="3124200" cy="263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883" name="TextBox 4"/>
          <p:cNvSpPr txBox="1">
            <a:spLocks noChangeArrowheads="1"/>
          </p:cNvSpPr>
          <p:nvPr/>
        </p:nvSpPr>
        <p:spPr bwMode="auto">
          <a:xfrm>
            <a:off x="4419600" y="2166938"/>
            <a:ext cx="4267200"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rgbClr val="000000"/>
                </a:solidFill>
                <a:latin typeface="Arial" charset="0"/>
                <a:ea typeface="ヒラギノ角ゴ ProN W3" charset="-128"/>
                <a:sym typeface="Arial" charset="0"/>
              </a:defRPr>
            </a:lvl1pPr>
            <a:lvl2pPr marL="742950" indent="-285750">
              <a:defRPr sz="1200">
                <a:solidFill>
                  <a:srgbClr val="000000"/>
                </a:solidFill>
                <a:latin typeface="Arial" charset="0"/>
                <a:ea typeface="ヒラギノ角ゴ ProN W3" charset="-128"/>
                <a:sym typeface="Arial" charset="0"/>
              </a:defRPr>
            </a:lvl2pPr>
            <a:lvl3pPr marL="1143000" indent="-228600">
              <a:defRPr sz="1200">
                <a:solidFill>
                  <a:srgbClr val="000000"/>
                </a:solidFill>
                <a:latin typeface="Arial" charset="0"/>
                <a:ea typeface="ヒラギノ角ゴ ProN W3" charset="-128"/>
                <a:sym typeface="Arial" charset="0"/>
              </a:defRPr>
            </a:lvl3pPr>
            <a:lvl4pPr marL="1600200" indent="-228600">
              <a:defRPr sz="1200">
                <a:solidFill>
                  <a:srgbClr val="000000"/>
                </a:solidFill>
                <a:latin typeface="Arial" charset="0"/>
                <a:ea typeface="ヒラギノ角ゴ ProN W3" charset="-128"/>
                <a:sym typeface="Arial" charset="0"/>
              </a:defRPr>
            </a:lvl4pPr>
            <a:lvl5pPr marL="2057400" indent="-228600">
              <a:defRPr sz="1200">
                <a:solidFill>
                  <a:srgbClr val="000000"/>
                </a:solidFill>
                <a:latin typeface="Arial" charset="0"/>
                <a:ea typeface="ヒラギノ角ゴ ProN W3" charset="-128"/>
                <a:sym typeface="Arial" charset="0"/>
              </a:defRPr>
            </a:lvl5pPr>
            <a:lvl6pPr marL="25146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6pPr>
            <a:lvl7pPr marL="29718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7pPr>
            <a:lvl8pPr marL="34290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8pPr>
            <a:lvl9pPr marL="38862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9pPr>
          </a:lstStyle>
          <a:p>
            <a:r>
              <a:rPr lang="en-US" altLang="x-none"/>
              <a:t>●Phase 1 (dead space ventilation, A-B) represents the beginning of exhalation where the dead space is cleared from the upper airway.</a:t>
            </a:r>
          </a:p>
          <a:p>
            <a:r>
              <a:rPr lang="en-US" altLang="x-none"/>
              <a:t>●Phase 2 (ascending phase, B-C) represents the rapid rise in carbon dioxide (CO</a:t>
            </a:r>
            <a:r>
              <a:rPr lang="en-US" altLang="x-none" baseline="-25000"/>
              <a:t>2</a:t>
            </a:r>
            <a:r>
              <a:rPr lang="en-US" altLang="x-none"/>
              <a:t>) concentration in the breath stream as the CO</a:t>
            </a:r>
            <a:r>
              <a:rPr lang="en-US" altLang="x-none" baseline="-25000"/>
              <a:t>2</a:t>
            </a:r>
            <a:r>
              <a:rPr lang="en-US" altLang="x-none"/>
              <a:t> from the alveoli reaches the upper airway.</a:t>
            </a:r>
          </a:p>
          <a:p>
            <a:r>
              <a:rPr lang="en-US" altLang="x-none"/>
              <a:t>●Phase 3 (alveolar plateau, C-D) represents the CO</a:t>
            </a:r>
            <a:r>
              <a:rPr lang="en-US" altLang="x-none" baseline="-25000"/>
              <a:t>2</a:t>
            </a:r>
            <a:r>
              <a:rPr lang="en-US" altLang="x-none"/>
              <a:t> concentration reaching a uniform level in the entire breath stream from alveolus to nose. Point D, occurring at the end of the alveolar plateau, represents the maximum CO</a:t>
            </a:r>
            <a:r>
              <a:rPr lang="en-US" altLang="x-none" baseline="-25000"/>
              <a:t>2</a:t>
            </a:r>
            <a:r>
              <a:rPr lang="en-US" altLang="x-none"/>
              <a:t> concentration at the end of the tidal breath and is appropriately named the end-tidal CO</a:t>
            </a:r>
            <a:r>
              <a:rPr lang="en-US" altLang="x-none" baseline="-25000"/>
              <a:t>2</a:t>
            </a:r>
            <a:r>
              <a:rPr lang="en-US" altLang="x-none"/>
              <a:t> (EtCO</a:t>
            </a:r>
            <a:r>
              <a:rPr lang="en-US" altLang="x-none" baseline="-25000"/>
              <a:t>2</a:t>
            </a:r>
            <a:r>
              <a:rPr lang="en-US" altLang="x-none"/>
              <a:t>). This is the number that appears on the monitor display.</a:t>
            </a:r>
          </a:p>
          <a:p>
            <a:r>
              <a:rPr lang="en-US" altLang="x-none"/>
              <a:t>●Phase 4 (D-E) represents the inspiratory cycle.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Title 1"/>
          <p:cNvSpPr>
            <a:spLocks noGrp="1"/>
          </p:cNvSpPr>
          <p:nvPr>
            <p:ph type="title"/>
          </p:nvPr>
        </p:nvSpPr>
        <p:spPr/>
        <p:txBody>
          <a:bodyPr/>
          <a:lstStyle/>
          <a:p>
            <a:r>
              <a:rPr lang="en-US" altLang="x-none">
                <a:ea typeface="MS PGothic" charset="-128"/>
              </a:rPr>
              <a:t>CAPNOGRAPHY</a:t>
            </a:r>
          </a:p>
        </p:txBody>
      </p:sp>
      <p:pic>
        <p:nvPicPr>
          <p:cNvPr id="123906" name="Picture 5" descr="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5488" y="1457325"/>
            <a:ext cx="5141912" cy="227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907" name="TextBox 2"/>
          <p:cNvSpPr txBox="1">
            <a:spLocks noChangeArrowheads="1"/>
          </p:cNvSpPr>
          <p:nvPr/>
        </p:nvSpPr>
        <p:spPr bwMode="auto">
          <a:xfrm>
            <a:off x="2819400" y="3962400"/>
            <a:ext cx="60198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defRPr sz="1200">
                <a:solidFill>
                  <a:srgbClr val="000000"/>
                </a:solidFill>
                <a:latin typeface="Arial" charset="0"/>
                <a:ea typeface="ヒラギノ角ゴ ProN W3" charset="-128"/>
                <a:sym typeface="Arial" charset="0"/>
              </a:defRPr>
            </a:lvl1pPr>
            <a:lvl2pPr marL="742950" indent="-285750">
              <a:defRPr sz="1200">
                <a:solidFill>
                  <a:srgbClr val="000000"/>
                </a:solidFill>
                <a:latin typeface="Arial" charset="0"/>
                <a:ea typeface="ヒラギノ角ゴ ProN W3" charset="-128"/>
                <a:sym typeface="Arial" charset="0"/>
              </a:defRPr>
            </a:lvl2pPr>
            <a:lvl3pPr marL="1143000" indent="-228600">
              <a:defRPr sz="1200">
                <a:solidFill>
                  <a:srgbClr val="000000"/>
                </a:solidFill>
                <a:latin typeface="Arial" charset="0"/>
                <a:ea typeface="ヒラギノ角ゴ ProN W3" charset="-128"/>
                <a:sym typeface="Arial" charset="0"/>
              </a:defRPr>
            </a:lvl3pPr>
            <a:lvl4pPr marL="1600200" indent="-228600">
              <a:defRPr sz="1200">
                <a:solidFill>
                  <a:srgbClr val="000000"/>
                </a:solidFill>
                <a:latin typeface="Arial" charset="0"/>
                <a:ea typeface="ヒラギノ角ゴ ProN W3" charset="-128"/>
                <a:sym typeface="Arial" charset="0"/>
              </a:defRPr>
            </a:lvl4pPr>
            <a:lvl5pPr marL="2057400" indent="-228600">
              <a:defRPr sz="1200">
                <a:solidFill>
                  <a:srgbClr val="000000"/>
                </a:solidFill>
                <a:latin typeface="Arial" charset="0"/>
                <a:ea typeface="ヒラギノ角ゴ ProN W3" charset="-128"/>
                <a:sym typeface="Arial" charset="0"/>
              </a:defRPr>
            </a:lvl5pPr>
            <a:lvl6pPr marL="25146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6pPr>
            <a:lvl7pPr marL="29718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7pPr>
            <a:lvl8pPr marL="34290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8pPr>
            <a:lvl9pPr marL="38862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9pPr>
          </a:lstStyle>
          <a:p>
            <a:pPr>
              <a:buFont typeface="Arial" charset="0"/>
              <a:buChar char="•"/>
            </a:pPr>
            <a:r>
              <a:rPr lang="en-US" altLang="x-none"/>
              <a:t>In cases of COPD, the waveform has a sloping, or "shark fin”  upstroke.  CO</a:t>
            </a:r>
            <a:r>
              <a:rPr lang="en-US" altLang="x-none" baseline="-25000"/>
              <a:t>2</a:t>
            </a:r>
            <a:r>
              <a:rPr lang="en-US" altLang="x-none"/>
              <a:t> waveform in obstructive lung disease</a:t>
            </a:r>
          </a:p>
          <a:p>
            <a:pPr>
              <a:buFont typeface="Arial" charset="0"/>
              <a:buChar char="•"/>
            </a:pPr>
            <a:r>
              <a:rPr lang="en-US" altLang="x-none"/>
              <a:t>Phase 2 is gradually increasing since the patient’s restrictive lung disease doesn’t allow for a rapid rise of expelled CO2</a:t>
            </a:r>
          </a:p>
        </p:txBody>
      </p:sp>
      <p:sp>
        <p:nvSpPr>
          <p:cNvPr id="6" name="TextBox 5"/>
          <p:cNvSpPr txBox="1"/>
          <p:nvPr/>
        </p:nvSpPr>
        <p:spPr>
          <a:xfrm>
            <a:off x="5943600" y="2133600"/>
            <a:ext cx="1752600" cy="369332"/>
          </a:xfrm>
          <a:prstGeom prst="rect">
            <a:avLst/>
          </a:prstGeom>
          <a:noFill/>
        </p:spPr>
        <p:txBody>
          <a:bodyPr wrap="square" rtlCol="0">
            <a:spAutoFit/>
          </a:bodyPr>
          <a:lstStyle/>
          <a:p>
            <a:r>
              <a:rPr lang="en-US" sz="1800" dirty="0"/>
              <a:t>NORMAL</a:t>
            </a:r>
          </a:p>
        </p:txBody>
      </p:sp>
      <p:sp>
        <p:nvSpPr>
          <p:cNvPr id="7" name="TextBox 6"/>
          <p:cNvSpPr txBox="1"/>
          <p:nvPr/>
        </p:nvSpPr>
        <p:spPr>
          <a:xfrm>
            <a:off x="6096000" y="3276600"/>
            <a:ext cx="1003915" cy="369332"/>
          </a:xfrm>
          <a:prstGeom prst="rect">
            <a:avLst/>
          </a:prstGeom>
          <a:noFill/>
        </p:spPr>
        <p:txBody>
          <a:bodyPr wrap="square" rtlCol="0">
            <a:spAutoFit/>
          </a:bodyPr>
          <a:lstStyle/>
          <a:p>
            <a:r>
              <a:rPr lang="en-US" sz="1800" dirty="0"/>
              <a:t>COPD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p:txBody>
          <a:bodyPr/>
          <a:lstStyle/>
          <a:p>
            <a:r>
              <a:rPr lang="en-US" altLang="x-none" sz="4000">
                <a:ea typeface="MS PGothic" charset="-128"/>
              </a:rPr>
              <a:t>ESOPHAGEAL INTUBATION</a:t>
            </a:r>
          </a:p>
        </p:txBody>
      </p:sp>
      <p:sp>
        <p:nvSpPr>
          <p:cNvPr id="28674" name="AutoShape 2" descr="mage-5.png"/>
          <p:cNvSpPr>
            <a:spLocks noChangeAspect="1" noChangeArrowheads="1"/>
          </p:cNvSpPr>
          <p:nvPr/>
        </p:nvSpPr>
        <p:spPr bwMode="auto">
          <a:xfrm>
            <a:off x="2057400" y="2057400"/>
            <a:ext cx="25146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rgbClr val="000000"/>
                </a:solidFill>
                <a:latin typeface="Arial" charset="0"/>
                <a:ea typeface="ヒラギノ角ゴ ProN W3" charset="-128"/>
                <a:sym typeface="Arial" charset="0"/>
              </a:defRPr>
            </a:lvl1pPr>
            <a:lvl2pPr marL="742950" indent="-285750">
              <a:defRPr sz="1200">
                <a:solidFill>
                  <a:srgbClr val="000000"/>
                </a:solidFill>
                <a:latin typeface="Arial" charset="0"/>
                <a:ea typeface="ヒラギノ角ゴ ProN W3" charset="-128"/>
                <a:sym typeface="Arial" charset="0"/>
              </a:defRPr>
            </a:lvl2pPr>
            <a:lvl3pPr marL="1143000" indent="-228600">
              <a:defRPr sz="1200">
                <a:solidFill>
                  <a:srgbClr val="000000"/>
                </a:solidFill>
                <a:latin typeface="Arial" charset="0"/>
                <a:ea typeface="ヒラギノ角ゴ ProN W3" charset="-128"/>
                <a:sym typeface="Arial" charset="0"/>
              </a:defRPr>
            </a:lvl3pPr>
            <a:lvl4pPr marL="1600200" indent="-228600">
              <a:defRPr sz="1200">
                <a:solidFill>
                  <a:srgbClr val="000000"/>
                </a:solidFill>
                <a:latin typeface="Arial" charset="0"/>
                <a:ea typeface="ヒラギノ角ゴ ProN W3" charset="-128"/>
                <a:sym typeface="Arial" charset="0"/>
              </a:defRPr>
            </a:lvl4pPr>
            <a:lvl5pPr marL="2057400" indent="-228600">
              <a:defRPr sz="1200">
                <a:solidFill>
                  <a:srgbClr val="000000"/>
                </a:solidFill>
                <a:latin typeface="Arial" charset="0"/>
                <a:ea typeface="ヒラギノ角ゴ ProN W3" charset="-128"/>
                <a:sym typeface="Arial" charset="0"/>
              </a:defRPr>
            </a:lvl5pPr>
            <a:lvl6pPr marL="25146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6pPr>
            <a:lvl7pPr marL="29718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7pPr>
            <a:lvl8pPr marL="34290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8pPr>
            <a:lvl9pPr marL="38862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9pPr>
          </a:lstStyle>
          <a:p>
            <a:endParaRPr lang="x-none" altLang="x-none"/>
          </a:p>
        </p:txBody>
      </p:sp>
      <p:sp>
        <p:nvSpPr>
          <p:cNvPr id="28675" name="AutoShape 8" descr="mage-5.png"/>
          <p:cNvSpPr>
            <a:spLocks noChangeAspect="1" noChangeArrowheads="1"/>
          </p:cNvSpPr>
          <p:nvPr/>
        </p:nvSpPr>
        <p:spPr bwMode="auto">
          <a:xfrm>
            <a:off x="4495800" y="5105400"/>
            <a:ext cx="25908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rgbClr val="000000"/>
                </a:solidFill>
                <a:latin typeface="Arial" charset="0"/>
                <a:ea typeface="ヒラギノ角ゴ ProN W3" charset="-128"/>
                <a:sym typeface="Arial" charset="0"/>
              </a:defRPr>
            </a:lvl1pPr>
            <a:lvl2pPr marL="742950" indent="-285750">
              <a:defRPr sz="1200">
                <a:solidFill>
                  <a:srgbClr val="000000"/>
                </a:solidFill>
                <a:latin typeface="Arial" charset="0"/>
                <a:ea typeface="ヒラギノ角ゴ ProN W3" charset="-128"/>
                <a:sym typeface="Arial" charset="0"/>
              </a:defRPr>
            </a:lvl2pPr>
            <a:lvl3pPr marL="1143000" indent="-228600">
              <a:defRPr sz="1200">
                <a:solidFill>
                  <a:srgbClr val="000000"/>
                </a:solidFill>
                <a:latin typeface="Arial" charset="0"/>
                <a:ea typeface="ヒラギノ角ゴ ProN W3" charset="-128"/>
                <a:sym typeface="Arial" charset="0"/>
              </a:defRPr>
            </a:lvl3pPr>
            <a:lvl4pPr marL="1600200" indent="-228600">
              <a:defRPr sz="1200">
                <a:solidFill>
                  <a:srgbClr val="000000"/>
                </a:solidFill>
                <a:latin typeface="Arial" charset="0"/>
                <a:ea typeface="ヒラギノ角ゴ ProN W3" charset="-128"/>
                <a:sym typeface="Arial" charset="0"/>
              </a:defRPr>
            </a:lvl4pPr>
            <a:lvl5pPr marL="2057400" indent="-228600">
              <a:defRPr sz="1200">
                <a:solidFill>
                  <a:srgbClr val="000000"/>
                </a:solidFill>
                <a:latin typeface="Arial" charset="0"/>
                <a:ea typeface="ヒラギノ角ゴ ProN W3" charset="-128"/>
                <a:sym typeface="Arial" charset="0"/>
              </a:defRPr>
            </a:lvl5pPr>
            <a:lvl6pPr marL="25146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6pPr>
            <a:lvl7pPr marL="29718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7pPr>
            <a:lvl8pPr marL="34290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8pPr>
            <a:lvl9pPr marL="38862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9pPr>
          </a:lstStyle>
          <a:p>
            <a:endParaRPr lang="x-none" altLang="x-none"/>
          </a:p>
        </p:txBody>
      </p:sp>
      <p:pic>
        <p:nvPicPr>
          <p:cNvPr id="28676" name="Picture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990725"/>
            <a:ext cx="588803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TextBox 9"/>
          <p:cNvSpPr txBox="1">
            <a:spLocks noChangeArrowheads="1"/>
          </p:cNvSpPr>
          <p:nvPr/>
        </p:nvSpPr>
        <p:spPr bwMode="auto">
          <a:xfrm>
            <a:off x="1447800" y="3567113"/>
            <a:ext cx="58880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defRPr sz="1200">
                <a:solidFill>
                  <a:srgbClr val="000000"/>
                </a:solidFill>
                <a:latin typeface="Arial" charset="0"/>
                <a:ea typeface="ヒラギノ角ゴ ProN W3" charset="-128"/>
                <a:sym typeface="Arial" charset="0"/>
              </a:defRPr>
            </a:lvl1pPr>
            <a:lvl2pPr marL="742950" indent="-285750">
              <a:defRPr sz="1200">
                <a:solidFill>
                  <a:srgbClr val="000000"/>
                </a:solidFill>
                <a:latin typeface="Arial" charset="0"/>
                <a:ea typeface="ヒラギノ角ゴ ProN W3" charset="-128"/>
                <a:sym typeface="Arial" charset="0"/>
              </a:defRPr>
            </a:lvl2pPr>
            <a:lvl3pPr marL="1143000" indent="-228600">
              <a:defRPr sz="1200">
                <a:solidFill>
                  <a:srgbClr val="000000"/>
                </a:solidFill>
                <a:latin typeface="Arial" charset="0"/>
                <a:ea typeface="ヒラギノ角ゴ ProN W3" charset="-128"/>
                <a:sym typeface="Arial" charset="0"/>
              </a:defRPr>
            </a:lvl3pPr>
            <a:lvl4pPr marL="1600200" indent="-228600">
              <a:defRPr sz="1200">
                <a:solidFill>
                  <a:srgbClr val="000000"/>
                </a:solidFill>
                <a:latin typeface="Arial" charset="0"/>
                <a:ea typeface="ヒラギノ角ゴ ProN W3" charset="-128"/>
                <a:sym typeface="Arial" charset="0"/>
              </a:defRPr>
            </a:lvl4pPr>
            <a:lvl5pPr marL="2057400" indent="-228600">
              <a:defRPr sz="1200">
                <a:solidFill>
                  <a:srgbClr val="000000"/>
                </a:solidFill>
                <a:latin typeface="Arial" charset="0"/>
                <a:ea typeface="ヒラギノ角ゴ ProN W3" charset="-128"/>
                <a:sym typeface="Arial" charset="0"/>
              </a:defRPr>
            </a:lvl5pPr>
            <a:lvl6pPr marL="25146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6pPr>
            <a:lvl7pPr marL="29718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7pPr>
            <a:lvl8pPr marL="34290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8pPr>
            <a:lvl9pPr marL="38862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9pPr>
          </a:lstStyle>
          <a:p>
            <a:pPr>
              <a:buFont typeface="Arial" charset="0"/>
              <a:buChar char="•"/>
            </a:pPr>
            <a:r>
              <a:rPr lang="en-US" altLang="x-none"/>
              <a:t>May see some CO2 at first due to “gas” in stomach from Ambu ventilation or carbonated drinks</a:t>
            </a:r>
          </a:p>
          <a:p>
            <a:pPr>
              <a:buFont typeface="Arial" charset="0"/>
              <a:buChar char="•"/>
            </a:pPr>
            <a:r>
              <a:rPr lang="en-US" altLang="x-none"/>
              <a:t>Quickly drops to near zero</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Title 2"/>
          <p:cNvSpPr>
            <a:spLocks noGrp="1"/>
          </p:cNvSpPr>
          <p:nvPr>
            <p:ph type="title"/>
          </p:nvPr>
        </p:nvSpPr>
        <p:spPr/>
        <p:txBody>
          <a:bodyPr/>
          <a:lstStyle/>
          <a:p>
            <a:r>
              <a:rPr lang="en-US" altLang="x-none">
                <a:ea typeface="MS PGothic" charset="-128"/>
              </a:rPr>
              <a:t>DISLODGED TUBE</a:t>
            </a:r>
          </a:p>
        </p:txBody>
      </p:sp>
      <p:pic>
        <p:nvPicPr>
          <p:cNvPr id="124930"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905000"/>
            <a:ext cx="9144000" cy="222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931" name="TextBox 4"/>
          <p:cNvSpPr txBox="1">
            <a:spLocks noChangeArrowheads="1"/>
          </p:cNvSpPr>
          <p:nvPr/>
        </p:nvSpPr>
        <p:spPr bwMode="auto">
          <a:xfrm>
            <a:off x="2209800" y="4724400"/>
            <a:ext cx="54864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rgbClr val="000000"/>
                </a:solidFill>
                <a:latin typeface="Arial" charset="0"/>
                <a:ea typeface="ヒラギノ角ゴ ProN W3" charset="-128"/>
                <a:sym typeface="Arial" charset="0"/>
              </a:defRPr>
            </a:lvl1pPr>
            <a:lvl2pPr marL="742950" indent="-285750">
              <a:defRPr sz="1200">
                <a:solidFill>
                  <a:srgbClr val="000000"/>
                </a:solidFill>
                <a:latin typeface="Arial" charset="0"/>
                <a:ea typeface="ヒラギノ角ゴ ProN W3" charset="-128"/>
                <a:sym typeface="Arial" charset="0"/>
              </a:defRPr>
            </a:lvl2pPr>
            <a:lvl3pPr marL="1143000" indent="-228600">
              <a:defRPr sz="1200">
                <a:solidFill>
                  <a:srgbClr val="000000"/>
                </a:solidFill>
                <a:latin typeface="Arial" charset="0"/>
                <a:ea typeface="ヒラギノ角ゴ ProN W3" charset="-128"/>
                <a:sym typeface="Arial" charset="0"/>
              </a:defRPr>
            </a:lvl3pPr>
            <a:lvl4pPr marL="1600200" indent="-228600">
              <a:defRPr sz="1200">
                <a:solidFill>
                  <a:srgbClr val="000000"/>
                </a:solidFill>
                <a:latin typeface="Arial" charset="0"/>
                <a:ea typeface="ヒラギノ角ゴ ProN W3" charset="-128"/>
                <a:sym typeface="Arial" charset="0"/>
              </a:defRPr>
            </a:lvl4pPr>
            <a:lvl5pPr marL="2057400" indent="-228600">
              <a:defRPr sz="1200">
                <a:solidFill>
                  <a:srgbClr val="000000"/>
                </a:solidFill>
                <a:latin typeface="Arial" charset="0"/>
                <a:ea typeface="ヒラギノ角ゴ ProN W3" charset="-128"/>
                <a:sym typeface="Arial" charset="0"/>
              </a:defRPr>
            </a:lvl5pPr>
            <a:lvl6pPr marL="25146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6pPr>
            <a:lvl7pPr marL="29718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7pPr>
            <a:lvl8pPr marL="34290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8pPr>
            <a:lvl9pPr marL="38862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9pPr>
          </a:lstStyle>
          <a:p>
            <a:r>
              <a:rPr lang="en-US" altLang="x-none" sz="2400"/>
              <a:t>DOPES: Displacement, Obstruction, Pneumothorax, Equipment Failure, Stacked Breathing</a:t>
            </a:r>
          </a:p>
          <a:p>
            <a:endParaRPr lang="en-US" altLang="x-none"/>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Title 1"/>
          <p:cNvSpPr>
            <a:spLocks noGrp="1"/>
          </p:cNvSpPr>
          <p:nvPr>
            <p:ph type="title"/>
          </p:nvPr>
        </p:nvSpPr>
        <p:spPr/>
        <p:txBody>
          <a:bodyPr/>
          <a:lstStyle/>
          <a:p>
            <a:r>
              <a:rPr lang="en-US" altLang="x-none">
                <a:ea typeface="MS PGothic" charset="-128"/>
              </a:rPr>
              <a:t>HYPERCAPNIA</a:t>
            </a:r>
          </a:p>
        </p:txBody>
      </p:sp>
      <p:pic>
        <p:nvPicPr>
          <p:cNvPr id="125954"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905000"/>
            <a:ext cx="9144000" cy="219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725488" y="4876800"/>
            <a:ext cx="7885112" cy="1570038"/>
          </a:xfrm>
          <a:prstGeom prst="rect">
            <a:avLst/>
          </a:prstGeom>
          <a:noFill/>
        </p:spPr>
        <p:txBody>
          <a:bodyPr>
            <a:spAutoFit/>
          </a:bodyPr>
          <a:lstStyle/>
          <a:p>
            <a:pPr>
              <a:defRPr/>
            </a:pPr>
            <a:r>
              <a:rPr lang="en-US" sz="2400" dirty="0"/>
              <a:t>Note the increase of CO2 and incomplete exhalation.</a:t>
            </a:r>
          </a:p>
          <a:p>
            <a:pPr marL="342900" indent="-342900">
              <a:buFont typeface="Arial" charset="0"/>
              <a:buChar char="•"/>
              <a:defRPr/>
            </a:pPr>
            <a:r>
              <a:rPr lang="en-US" sz="2400" dirty="0"/>
              <a:t>End Tidal Plateau continues to increase</a:t>
            </a:r>
          </a:p>
          <a:p>
            <a:pPr marL="342900" indent="-342900">
              <a:buFont typeface="Arial" charset="0"/>
              <a:buChar char="•"/>
              <a:defRPr/>
            </a:pPr>
            <a:r>
              <a:rPr lang="en-US" sz="2400" dirty="0"/>
              <a:t>Does not return to zero during inhalation (phase 4)</a:t>
            </a:r>
          </a:p>
          <a:p>
            <a:pPr>
              <a:defRPr/>
            </a:pPr>
            <a:endParaRPr lang="en-US" sz="2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Title 1"/>
          <p:cNvSpPr>
            <a:spLocks noGrp="1"/>
          </p:cNvSpPr>
          <p:nvPr>
            <p:ph type="title"/>
          </p:nvPr>
        </p:nvSpPr>
        <p:spPr/>
        <p:txBody>
          <a:bodyPr/>
          <a:lstStyle/>
          <a:p>
            <a:r>
              <a:rPr lang="en-US" altLang="x-none">
                <a:ea typeface="MS PGothic" charset="-128"/>
              </a:rPr>
              <a:t>RESISTANCE</a:t>
            </a:r>
          </a:p>
        </p:txBody>
      </p:sp>
      <p:pic>
        <p:nvPicPr>
          <p:cNvPr id="126978"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200" y="1676400"/>
            <a:ext cx="9144000" cy="262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1447800" y="4953000"/>
            <a:ext cx="6324600" cy="1570038"/>
          </a:xfrm>
          <a:prstGeom prst="rect">
            <a:avLst/>
          </a:prstGeom>
          <a:noFill/>
        </p:spPr>
        <p:txBody>
          <a:bodyPr>
            <a:spAutoFit/>
          </a:bodyPr>
          <a:lstStyle/>
          <a:p>
            <a:pPr>
              <a:defRPr/>
            </a:pPr>
            <a:r>
              <a:rPr lang="en-US" sz="2400" dirty="0"/>
              <a:t>Increased resistance causes the ”shark fin”</a:t>
            </a:r>
          </a:p>
          <a:p>
            <a:pPr marL="342900" indent="-342900">
              <a:buFont typeface="Arial" charset="0"/>
              <a:buChar char="•"/>
              <a:defRPr/>
            </a:pPr>
            <a:r>
              <a:rPr lang="en-US" sz="2400" dirty="0"/>
              <a:t>COPD/Bronchospasm</a:t>
            </a:r>
          </a:p>
          <a:p>
            <a:pPr marL="342900" indent="-342900">
              <a:buFont typeface="Arial" charset="0"/>
              <a:buChar char="•"/>
              <a:defRPr/>
            </a:pPr>
            <a:r>
              <a:rPr lang="en-US" sz="2400" dirty="0"/>
              <a:t>Kinked tube</a:t>
            </a:r>
          </a:p>
          <a:p>
            <a:pPr marL="342900" indent="-342900">
              <a:buFont typeface="Arial" charset="0"/>
              <a:buChar char="•"/>
              <a:defRPr/>
            </a:pPr>
            <a:r>
              <a:rPr lang="en-US" sz="2400" dirty="0"/>
              <a:t>Foreign Body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Grp="1" noChangeArrowheads="1"/>
          </p:cNvSpPr>
          <p:nvPr>
            <p:ph type="title"/>
          </p:nvPr>
        </p:nvSpPr>
        <p:spPr>
          <a:xfrm>
            <a:off x="457200" y="2362200"/>
            <a:ext cx="8229600" cy="2286000"/>
          </a:xfrm>
        </p:spPr>
        <p:txBody>
          <a:bodyPr lIns="25400" tIns="25400" rIns="5078" bIns="25400"/>
          <a:lstStyle/>
          <a:p>
            <a:pPr eaLnBrk="1" hangingPunct="1"/>
            <a:r>
              <a:rPr lang="en-US" altLang="en-US" sz="4000">
                <a:ea typeface="MS PGothic" charset="-128"/>
              </a:rPr>
              <a:t>INFORMATION FOR THIS TOPIC WAS LARGELY OBTAINED FROM </a:t>
            </a:r>
            <a:br>
              <a:rPr lang="en-US" altLang="en-US" sz="4000">
                <a:ea typeface="MS PGothic" charset="-128"/>
              </a:rPr>
            </a:br>
            <a:r>
              <a:rPr lang="en-US" altLang="en-US" sz="4000">
                <a:ea typeface="MS PGothic" charset="-128"/>
              </a:rPr>
              <a:t>AIRWAYCAM.COM</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Title 1"/>
          <p:cNvSpPr>
            <a:spLocks noGrp="1"/>
          </p:cNvSpPr>
          <p:nvPr>
            <p:ph type="title"/>
          </p:nvPr>
        </p:nvSpPr>
        <p:spPr/>
        <p:txBody>
          <a:bodyPr/>
          <a:lstStyle/>
          <a:p>
            <a:r>
              <a:rPr lang="en-US" altLang="x-none">
                <a:ea typeface="MS PGothic" charset="-128"/>
              </a:rPr>
              <a:t>HYPERVENTILATION</a:t>
            </a:r>
          </a:p>
        </p:txBody>
      </p:sp>
      <p:pic>
        <p:nvPicPr>
          <p:cNvPr id="128002"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524000"/>
            <a:ext cx="9144000" cy="2335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457200" y="4648200"/>
            <a:ext cx="8382000" cy="1570038"/>
          </a:xfrm>
          <a:prstGeom prst="rect">
            <a:avLst/>
          </a:prstGeom>
          <a:noFill/>
        </p:spPr>
        <p:txBody>
          <a:bodyPr>
            <a:spAutoFit/>
          </a:bodyPr>
          <a:lstStyle/>
          <a:p>
            <a:pPr>
              <a:defRPr/>
            </a:pPr>
            <a:r>
              <a:rPr lang="en-US" sz="2400" dirty="0"/>
              <a:t>Breathing rate is going up and CO2 is going down due to increased respiratory rate</a:t>
            </a:r>
          </a:p>
          <a:p>
            <a:pPr marL="342900" indent="-342900">
              <a:buFont typeface="Arial" charset="0"/>
              <a:buChar char="•"/>
              <a:defRPr/>
            </a:pPr>
            <a:r>
              <a:rPr lang="en-US" sz="2400" dirty="0"/>
              <a:t>Early Asthma or COPD</a:t>
            </a:r>
          </a:p>
          <a:p>
            <a:pPr marL="342900" indent="-342900">
              <a:buFont typeface="Arial" charset="0"/>
              <a:buChar char="•"/>
              <a:defRPr/>
            </a:pPr>
            <a:r>
              <a:rPr lang="en-US" sz="2400" dirty="0"/>
              <a:t>Compensatory Acidosis: DKA, Overdose, Sepsis.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Title 1"/>
          <p:cNvSpPr>
            <a:spLocks noGrp="1"/>
          </p:cNvSpPr>
          <p:nvPr>
            <p:ph type="title"/>
          </p:nvPr>
        </p:nvSpPr>
        <p:spPr/>
        <p:txBody>
          <a:bodyPr/>
          <a:lstStyle/>
          <a:p>
            <a:r>
              <a:rPr lang="en-US" altLang="x-none">
                <a:ea typeface="MS PGothic" charset="-128"/>
              </a:rPr>
              <a:t>CPR</a:t>
            </a:r>
          </a:p>
        </p:txBody>
      </p:sp>
      <p:pic>
        <p:nvPicPr>
          <p:cNvPr id="129026"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925" y="1600200"/>
            <a:ext cx="9144000" cy="249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27" name="TextBox 3"/>
          <p:cNvSpPr txBox="1">
            <a:spLocks noChangeArrowheads="1"/>
          </p:cNvSpPr>
          <p:nvPr/>
        </p:nvSpPr>
        <p:spPr bwMode="auto">
          <a:xfrm>
            <a:off x="1066800" y="4695825"/>
            <a:ext cx="670560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rgbClr val="000000"/>
                </a:solidFill>
                <a:latin typeface="Arial" charset="0"/>
                <a:ea typeface="ヒラギノ角ゴ ProN W3" charset="-128"/>
                <a:sym typeface="Arial" charset="0"/>
              </a:defRPr>
            </a:lvl1pPr>
            <a:lvl2pPr marL="742950" indent="-285750">
              <a:defRPr sz="1200">
                <a:solidFill>
                  <a:srgbClr val="000000"/>
                </a:solidFill>
                <a:latin typeface="Arial" charset="0"/>
                <a:ea typeface="ヒラギノ角ゴ ProN W3" charset="-128"/>
                <a:sym typeface="Arial" charset="0"/>
              </a:defRPr>
            </a:lvl2pPr>
            <a:lvl3pPr marL="1143000" indent="-228600">
              <a:defRPr sz="1200">
                <a:solidFill>
                  <a:srgbClr val="000000"/>
                </a:solidFill>
                <a:latin typeface="Arial" charset="0"/>
                <a:ea typeface="ヒラギノ角ゴ ProN W3" charset="-128"/>
                <a:sym typeface="Arial" charset="0"/>
              </a:defRPr>
            </a:lvl3pPr>
            <a:lvl4pPr marL="1600200" indent="-228600">
              <a:defRPr sz="1200">
                <a:solidFill>
                  <a:srgbClr val="000000"/>
                </a:solidFill>
                <a:latin typeface="Arial" charset="0"/>
                <a:ea typeface="ヒラギノ角ゴ ProN W3" charset="-128"/>
                <a:sym typeface="Arial" charset="0"/>
              </a:defRPr>
            </a:lvl4pPr>
            <a:lvl5pPr marL="2057400" indent="-228600">
              <a:defRPr sz="1200">
                <a:solidFill>
                  <a:srgbClr val="000000"/>
                </a:solidFill>
                <a:latin typeface="Arial" charset="0"/>
                <a:ea typeface="ヒラギノ角ゴ ProN W3" charset="-128"/>
                <a:sym typeface="Arial" charset="0"/>
              </a:defRPr>
            </a:lvl5pPr>
            <a:lvl6pPr marL="25146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6pPr>
            <a:lvl7pPr marL="29718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7pPr>
            <a:lvl8pPr marL="34290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8pPr>
            <a:lvl9pPr marL="38862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9pPr>
          </a:lstStyle>
          <a:p>
            <a:r>
              <a:rPr lang="en-US" altLang="x-none" sz="2400"/>
              <a:t>End Tidal can reflect the quality of compressions.  Increase in End Tidal can reflect better compressions associated with improved tissue perfusion.</a:t>
            </a:r>
          </a:p>
        </p:txBody>
      </p:sp>
      <p:sp>
        <p:nvSpPr>
          <p:cNvPr id="129028" name="TextBox 4"/>
          <p:cNvSpPr txBox="1">
            <a:spLocks noChangeArrowheads="1"/>
          </p:cNvSpPr>
          <p:nvPr/>
        </p:nvSpPr>
        <p:spPr bwMode="auto">
          <a:xfrm>
            <a:off x="3124200" y="1828800"/>
            <a:ext cx="52943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rgbClr val="000000"/>
                </a:solidFill>
                <a:latin typeface="Arial" charset="0"/>
                <a:ea typeface="ヒラギノ角ゴ ProN W3" charset="-128"/>
                <a:sym typeface="Arial" charset="0"/>
              </a:defRPr>
            </a:lvl1pPr>
            <a:lvl2pPr marL="742950" indent="-285750">
              <a:defRPr sz="1200">
                <a:solidFill>
                  <a:srgbClr val="000000"/>
                </a:solidFill>
                <a:latin typeface="Arial" charset="0"/>
                <a:ea typeface="ヒラギノ角ゴ ProN W3" charset="-128"/>
                <a:sym typeface="Arial" charset="0"/>
              </a:defRPr>
            </a:lvl2pPr>
            <a:lvl3pPr marL="1143000" indent="-228600">
              <a:defRPr sz="1200">
                <a:solidFill>
                  <a:srgbClr val="000000"/>
                </a:solidFill>
                <a:latin typeface="Arial" charset="0"/>
                <a:ea typeface="ヒラギノ角ゴ ProN W3" charset="-128"/>
                <a:sym typeface="Arial" charset="0"/>
              </a:defRPr>
            </a:lvl3pPr>
            <a:lvl4pPr marL="1600200" indent="-228600">
              <a:defRPr sz="1200">
                <a:solidFill>
                  <a:srgbClr val="000000"/>
                </a:solidFill>
                <a:latin typeface="Arial" charset="0"/>
                <a:ea typeface="ヒラギノ角ゴ ProN W3" charset="-128"/>
                <a:sym typeface="Arial" charset="0"/>
              </a:defRPr>
            </a:lvl4pPr>
            <a:lvl5pPr marL="2057400" indent="-228600">
              <a:defRPr sz="1200">
                <a:solidFill>
                  <a:srgbClr val="000000"/>
                </a:solidFill>
                <a:latin typeface="Arial" charset="0"/>
                <a:ea typeface="ヒラギノ角ゴ ProN W3" charset="-128"/>
                <a:sym typeface="Arial" charset="0"/>
              </a:defRPr>
            </a:lvl5pPr>
            <a:lvl6pPr marL="25146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6pPr>
            <a:lvl7pPr marL="29718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7pPr>
            <a:lvl8pPr marL="34290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8pPr>
            <a:lvl9pPr marL="38862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9pPr>
          </a:lstStyle>
          <a:p>
            <a:r>
              <a:rPr lang="en-US" altLang="x-none" sz="1800" b="1">
                <a:solidFill>
                  <a:srgbClr val="FF0000"/>
                </a:solidFill>
              </a:rPr>
              <a:t>EtCO2 OF TEN OR LESS FOR 20 MINUTES CORRELATES WITH PATIENT DEMISE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Title 1"/>
          <p:cNvSpPr>
            <a:spLocks noGrp="1"/>
          </p:cNvSpPr>
          <p:nvPr>
            <p:ph type="title"/>
          </p:nvPr>
        </p:nvSpPr>
        <p:spPr/>
        <p:txBody>
          <a:bodyPr/>
          <a:lstStyle/>
          <a:p>
            <a:r>
              <a:rPr lang="en-US" altLang="x-none">
                <a:ea typeface="MS PGothic" charset="-128"/>
              </a:rPr>
              <a:t>ROSC</a:t>
            </a:r>
          </a:p>
        </p:txBody>
      </p:sp>
      <p:pic>
        <p:nvPicPr>
          <p:cNvPr id="130050"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200" y="1462088"/>
            <a:ext cx="9144000" cy="294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051" name="TextBox 3"/>
          <p:cNvSpPr txBox="1">
            <a:spLocks noChangeArrowheads="1"/>
          </p:cNvSpPr>
          <p:nvPr/>
        </p:nvSpPr>
        <p:spPr bwMode="auto">
          <a:xfrm>
            <a:off x="1371600" y="5105400"/>
            <a:ext cx="65532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rgbClr val="000000"/>
                </a:solidFill>
                <a:latin typeface="Arial" charset="0"/>
                <a:ea typeface="ヒラギノ角ゴ ProN W3" charset="-128"/>
                <a:sym typeface="Arial" charset="0"/>
              </a:defRPr>
            </a:lvl1pPr>
            <a:lvl2pPr marL="742950" indent="-285750">
              <a:defRPr sz="1200">
                <a:solidFill>
                  <a:srgbClr val="000000"/>
                </a:solidFill>
                <a:latin typeface="Arial" charset="0"/>
                <a:ea typeface="ヒラギノ角ゴ ProN W3" charset="-128"/>
                <a:sym typeface="Arial" charset="0"/>
              </a:defRPr>
            </a:lvl2pPr>
            <a:lvl3pPr marL="1143000" indent="-228600">
              <a:defRPr sz="1200">
                <a:solidFill>
                  <a:srgbClr val="000000"/>
                </a:solidFill>
                <a:latin typeface="Arial" charset="0"/>
                <a:ea typeface="ヒラギノ角ゴ ProN W3" charset="-128"/>
                <a:sym typeface="Arial" charset="0"/>
              </a:defRPr>
            </a:lvl3pPr>
            <a:lvl4pPr marL="1600200" indent="-228600">
              <a:defRPr sz="1200">
                <a:solidFill>
                  <a:srgbClr val="000000"/>
                </a:solidFill>
                <a:latin typeface="Arial" charset="0"/>
                <a:ea typeface="ヒラギノ角ゴ ProN W3" charset="-128"/>
                <a:sym typeface="Arial" charset="0"/>
              </a:defRPr>
            </a:lvl4pPr>
            <a:lvl5pPr marL="2057400" indent="-228600">
              <a:defRPr sz="1200">
                <a:solidFill>
                  <a:srgbClr val="000000"/>
                </a:solidFill>
                <a:latin typeface="Arial" charset="0"/>
                <a:ea typeface="ヒラギノ角ゴ ProN W3" charset="-128"/>
                <a:sym typeface="Arial" charset="0"/>
              </a:defRPr>
            </a:lvl5pPr>
            <a:lvl6pPr marL="25146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6pPr>
            <a:lvl7pPr marL="29718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7pPr>
            <a:lvl8pPr marL="34290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8pPr>
            <a:lvl9pPr marL="38862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9pPr>
          </a:lstStyle>
          <a:p>
            <a:r>
              <a:rPr lang="en-US" altLang="x-none" sz="2400"/>
              <a:t>SUDDEN INCREASE OF CO2 INDICATIVE OF ROSC DURING CPR</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Grp="1" noChangeArrowheads="1"/>
          </p:cNvSpPr>
          <p:nvPr>
            <p:ph type="title"/>
          </p:nvPr>
        </p:nvSpPr>
        <p:spPr/>
        <p:txBody>
          <a:bodyPr lIns="25400" tIns="25400" rIns="5078" bIns="25400"/>
          <a:lstStyle/>
          <a:p>
            <a:pPr eaLnBrk="1" hangingPunct="1"/>
            <a:r>
              <a:rPr lang="en-US" altLang="en-US" sz="4000">
                <a:latin typeface="Arial Bold" charset="0"/>
                <a:ea typeface="MS PGothic" charset="-128"/>
                <a:sym typeface="Arial Bold" charset="0"/>
              </a:rPr>
              <a:t>END TIDAL CO2</a:t>
            </a:r>
            <a:br>
              <a:rPr lang="en-US" altLang="en-US" sz="4000">
                <a:latin typeface="Arial Bold" charset="0"/>
                <a:ea typeface="ヒラギノ角ゴ ProN W6" charset="-128"/>
                <a:sym typeface="Arial Bold" charset="0"/>
              </a:rPr>
            </a:br>
            <a:endParaRPr lang="en-US" altLang="en-US" sz="4000">
              <a:ea typeface="MS PGothic" charset="-128"/>
            </a:endParaRPr>
          </a:p>
        </p:txBody>
      </p:sp>
      <p:sp>
        <p:nvSpPr>
          <p:cNvPr id="29698" name="Rectangle 2"/>
          <p:cNvSpPr>
            <a:spLocks noGrp="1" noChangeArrowheads="1"/>
          </p:cNvSpPr>
          <p:nvPr>
            <p:ph idx="1"/>
          </p:nvPr>
        </p:nvSpPr>
        <p:spPr/>
        <p:txBody>
          <a:bodyPr lIns="25400" tIns="25400" rIns="5078" bIns="25400"/>
          <a:lstStyle/>
          <a:p>
            <a:pPr eaLnBrk="1" hangingPunct="1"/>
            <a:r>
              <a:rPr lang="en-US" altLang="en-US">
                <a:ea typeface="MS PGothic" charset="-128"/>
              </a:rPr>
              <a:t>End tidal CO2 confirms tube placement since the lungs exchange CO2 and the esophagus does not.</a:t>
            </a:r>
          </a:p>
          <a:p>
            <a:pPr eaLnBrk="1" hangingPunct="1"/>
            <a:r>
              <a:rPr lang="en-US" altLang="en-US" b="1">
                <a:solidFill>
                  <a:srgbClr val="FF0000"/>
                </a:solidFill>
                <a:ea typeface="MS PGothic" charset="-128"/>
              </a:rPr>
              <a:t>VERY LOW OR LACK OF CO2 IN THE INTUBATED PATIENT INDICATES AN ESOPHAGEAL INTUBATION.</a:t>
            </a:r>
          </a:p>
          <a:p>
            <a:pPr eaLnBrk="1" hangingPunct="1"/>
            <a:r>
              <a:rPr lang="en-US" altLang="en-US">
                <a:ea typeface="MS PGothic" charset="-128"/>
              </a:rPr>
              <a:t>Normal values: 35-45</a:t>
            </a:r>
          </a:p>
          <a:p>
            <a:pPr eaLnBrk="1" hangingPunct="1"/>
            <a:r>
              <a:rPr lang="en-US" altLang="en-US">
                <a:ea typeface="MS PGothic" charset="-128"/>
              </a:rPr>
              <a:t>20 MINUTE OF CPR WITH EtCO2 LESS THEN 10 CORRELATES WITH PATIENT DEMISE.</a:t>
            </a:r>
          </a:p>
          <a:p>
            <a:pPr eaLnBrk="1" hangingPunct="1"/>
            <a:endParaRPr lang="en-US" altLang="en-US">
              <a:ea typeface="MS PGothic" charset="-128"/>
            </a:endParaRP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0538" y="2514600"/>
            <a:ext cx="8162925" cy="914400"/>
          </a:xfrm>
        </p:spPr>
        <p:txBody>
          <a:bodyPr/>
          <a:lstStyle/>
          <a:p>
            <a:pPr>
              <a:defRPr/>
            </a:pPr>
            <a:r>
              <a:rPr lang="en-US" dirty="0"/>
              <a:t>OXYGEN DELIVERY</a:t>
            </a:r>
          </a:p>
        </p:txBody>
      </p:sp>
      <p:sp>
        <p:nvSpPr>
          <p:cNvPr id="5" name="Text Placeholder 4"/>
          <p:cNvSpPr>
            <a:spLocks noGrp="1"/>
          </p:cNvSpPr>
          <p:nvPr>
            <p:ph type="body" idx="1"/>
          </p:nvPr>
        </p:nvSpPr>
        <p:spPr>
          <a:xfrm>
            <a:off x="490538" y="3429000"/>
            <a:ext cx="8162925" cy="701675"/>
          </a:xfrm>
        </p:spPr>
        <p:txBody>
          <a:bodyPr/>
          <a:lstStyle/>
          <a:p>
            <a:pPr>
              <a:defRPr/>
            </a:pPr>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Grp="1" noChangeArrowheads="1"/>
          </p:cNvSpPr>
          <p:nvPr>
            <p:ph type="title"/>
          </p:nvPr>
        </p:nvSpPr>
        <p:spPr/>
        <p:txBody>
          <a:bodyPr lIns="25400" tIns="25400" rIns="5078" bIns="25400"/>
          <a:lstStyle/>
          <a:p>
            <a:pPr eaLnBrk="1" hangingPunct="1"/>
            <a:r>
              <a:rPr lang="en-US" altLang="en-US">
                <a:ea typeface="MS PGothic" charset="-128"/>
              </a:rPr>
              <a:t>OXYGEN DELIVERY</a:t>
            </a:r>
          </a:p>
        </p:txBody>
      </p:sp>
      <p:sp>
        <p:nvSpPr>
          <p:cNvPr id="30722" name="Rectangle 2"/>
          <p:cNvSpPr>
            <a:spLocks noGrp="1" noChangeArrowheads="1"/>
          </p:cNvSpPr>
          <p:nvPr>
            <p:ph idx="1"/>
          </p:nvPr>
        </p:nvSpPr>
        <p:spPr/>
        <p:txBody>
          <a:bodyPr lIns="25400" tIns="25400" rIns="5078" bIns="25400"/>
          <a:lstStyle/>
          <a:p>
            <a:pPr algn="ctr" eaLnBrk="1" hangingPunct="1">
              <a:buFont typeface="Arial" charset="0"/>
              <a:buNone/>
            </a:pPr>
            <a:r>
              <a:rPr lang="en-US" altLang="en-US" sz="4000">
                <a:latin typeface="Arial Bold" charset="0"/>
                <a:ea typeface="MS PGothic" charset="-128"/>
                <a:sym typeface="Arial Bold" charset="0"/>
              </a:rPr>
              <a:t>NASAL CANULA</a:t>
            </a:r>
            <a:endParaRPr lang="en-US" altLang="en-US" sz="4000">
              <a:latin typeface="Arial Bold" charset="0"/>
              <a:ea typeface="ヒラギノ角ゴ ProN W6" charset="-128"/>
              <a:sym typeface="Arial Bold" charset="0"/>
            </a:endParaRPr>
          </a:p>
          <a:p>
            <a:pPr eaLnBrk="1" hangingPunct="1"/>
            <a:r>
              <a:rPr lang="en-US" altLang="en-US">
                <a:ea typeface="MS PGothic" charset="-128"/>
              </a:rPr>
              <a:t>Low flow delivery directly into the nose</a:t>
            </a:r>
          </a:p>
          <a:p>
            <a:pPr eaLnBrk="1" hangingPunct="1"/>
            <a:r>
              <a:rPr lang="en-US" altLang="en-US">
                <a:ea typeface="MS PGothic" charset="-128"/>
              </a:rPr>
              <a:t>No longer necessary for chest pain when the patient has no respiratory issues</a:t>
            </a:r>
          </a:p>
        </p:txBody>
      </p:sp>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Grp="1" noChangeArrowheads="1"/>
          </p:cNvSpPr>
          <p:nvPr>
            <p:ph type="title"/>
          </p:nvPr>
        </p:nvSpPr>
        <p:spPr>
          <a:xfrm>
            <a:off x="725488" y="314325"/>
            <a:ext cx="7693025" cy="1143000"/>
          </a:xfrm>
        </p:spPr>
        <p:txBody>
          <a:bodyPr wrap="square" lIns="25400" tIns="25400" rIns="5078" bIns="25400" anchor="ctr">
            <a:normAutofit/>
          </a:bodyPr>
          <a:lstStyle/>
          <a:p>
            <a:pPr eaLnBrk="1" hangingPunct="1"/>
            <a:r>
              <a:rPr lang="en-US" altLang="en-US"/>
              <a:t>OXYGEN DELIVERY</a:t>
            </a:r>
          </a:p>
        </p:txBody>
      </p:sp>
      <p:sp>
        <p:nvSpPr>
          <p:cNvPr id="31746" name="Rectangle 2"/>
          <p:cNvSpPr>
            <a:spLocks noGrp="1" noChangeArrowheads="1"/>
          </p:cNvSpPr>
          <p:nvPr>
            <p:ph sz="half" idx="1"/>
          </p:nvPr>
        </p:nvSpPr>
        <p:spPr>
          <a:xfrm>
            <a:off x="723900" y="1586753"/>
            <a:ext cx="3776472" cy="4583860"/>
          </a:xfrm>
        </p:spPr>
        <p:txBody>
          <a:bodyPr wrap="square" lIns="25400" tIns="25400" rIns="5078" bIns="25400" anchor="t">
            <a:normAutofit/>
          </a:bodyPr>
          <a:lstStyle/>
          <a:p>
            <a:pPr eaLnBrk="1" hangingPunct="1">
              <a:buFont typeface="Arial" charset="0"/>
              <a:buNone/>
            </a:pPr>
            <a:r>
              <a:rPr lang="en-US" altLang="en-US"/>
              <a:t>NON REBREATHER</a:t>
            </a:r>
          </a:p>
          <a:p>
            <a:pPr eaLnBrk="1" hangingPunct="1"/>
            <a:r>
              <a:rPr lang="en-US" altLang="en-US"/>
              <a:t>Provides high flow 100% oxygen</a:t>
            </a:r>
          </a:p>
          <a:p>
            <a:pPr eaLnBrk="1" hangingPunct="1"/>
            <a:r>
              <a:rPr lang="en-US" altLang="en-US"/>
              <a:t>Used in respiratory distress</a:t>
            </a:r>
          </a:p>
          <a:p>
            <a:pPr eaLnBrk="1" hangingPunct="1"/>
            <a:r>
              <a:rPr lang="en-US" altLang="en-US"/>
              <a:t>Has fenestrations so that the CO2 is disbursed</a:t>
            </a:r>
          </a:p>
        </p:txBody>
      </p:sp>
      <p:pic>
        <p:nvPicPr>
          <p:cNvPr id="2" name="Picture 1">
            <a:extLst>
              <a:ext uri="{FF2B5EF4-FFF2-40B4-BE49-F238E27FC236}">
                <a16:creationId xmlns:a16="http://schemas.microsoft.com/office/drawing/2014/main" id="{6683142B-13E5-3B10-1598-53F71B7E4D2B}"/>
              </a:ext>
            </a:extLst>
          </p:cNvPr>
          <p:cNvPicPr>
            <a:picLocks noChangeAspect="1"/>
          </p:cNvPicPr>
          <p:nvPr/>
        </p:nvPicPr>
        <p:blipFill rotWithShape="1">
          <a:blip r:embed="rId2"/>
          <a:srcRect l="16725" r="891" b="3"/>
          <a:stretch/>
        </p:blipFill>
        <p:spPr>
          <a:xfrm>
            <a:off x="4648200" y="1586753"/>
            <a:ext cx="3776472" cy="4583860"/>
          </a:xfrm>
          <a:prstGeom prst="rect">
            <a:avLst/>
          </a:prstGeom>
          <a:noFill/>
        </p:spPr>
      </p:pic>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Grp="1" noChangeArrowheads="1"/>
          </p:cNvSpPr>
          <p:nvPr>
            <p:ph type="title"/>
          </p:nvPr>
        </p:nvSpPr>
        <p:spPr/>
        <p:txBody>
          <a:bodyPr lIns="25400" tIns="25400" rIns="5078" bIns="25400"/>
          <a:lstStyle/>
          <a:p>
            <a:pPr eaLnBrk="1" hangingPunct="1"/>
            <a:r>
              <a:rPr lang="en-US" altLang="en-US">
                <a:ea typeface="MS PGothic" charset="-128"/>
              </a:rPr>
              <a:t>OXYGEN DELIVERY</a:t>
            </a:r>
          </a:p>
        </p:txBody>
      </p:sp>
      <p:sp>
        <p:nvSpPr>
          <p:cNvPr id="31746" name="Rectangle 2"/>
          <p:cNvSpPr>
            <a:spLocks noGrp="1" noChangeArrowheads="1"/>
          </p:cNvSpPr>
          <p:nvPr>
            <p:ph idx="1"/>
          </p:nvPr>
        </p:nvSpPr>
        <p:spPr/>
        <p:txBody>
          <a:bodyPr lIns="25400" tIns="25400" rIns="5078" bIns="25400"/>
          <a:lstStyle/>
          <a:p>
            <a:pPr algn="ctr" eaLnBrk="1" hangingPunct="1">
              <a:lnSpc>
                <a:spcPct val="80000"/>
              </a:lnSpc>
              <a:buFont typeface="Arial" charset="0"/>
              <a:buNone/>
            </a:pPr>
            <a:r>
              <a:rPr lang="en-US" altLang="en-US" sz="4000" dirty="0">
                <a:latin typeface="Arial Bold" charset="0"/>
                <a:ea typeface="MS PGothic" charset="-128"/>
                <a:sym typeface="Arial Bold" charset="0"/>
              </a:rPr>
              <a:t>VENTURI MASK</a:t>
            </a:r>
            <a:endParaRPr lang="en-US" altLang="en-US" sz="4000" dirty="0">
              <a:latin typeface="Arial Bold" charset="0"/>
              <a:ea typeface="ヒラギノ角ゴ ProN W6" charset="-128"/>
              <a:sym typeface="Arial Bold" charset="0"/>
            </a:endParaRPr>
          </a:p>
          <a:p>
            <a:pPr eaLnBrk="1" hangingPunct="1">
              <a:lnSpc>
                <a:spcPct val="80000"/>
              </a:lnSpc>
            </a:pPr>
            <a:r>
              <a:rPr lang="en-US" altLang="en-US" sz="2800" dirty="0">
                <a:ea typeface="MS PGothic" charset="-128"/>
              </a:rPr>
              <a:t>Provides a set percentage of oxygen.</a:t>
            </a:r>
          </a:p>
          <a:p>
            <a:pPr eaLnBrk="1" hangingPunct="1">
              <a:lnSpc>
                <a:spcPct val="80000"/>
              </a:lnSpc>
            </a:pPr>
            <a:r>
              <a:rPr lang="en-US" altLang="en-US" sz="2800" dirty="0">
                <a:ea typeface="MS PGothic" charset="-128"/>
              </a:rPr>
              <a:t>Amount is adjusted by changing the valve</a:t>
            </a:r>
          </a:p>
        </p:txBody>
      </p:sp>
      <p:pic>
        <p:nvPicPr>
          <p:cNvPr id="2" name="Picture 1">
            <a:extLst>
              <a:ext uri="{FF2B5EF4-FFF2-40B4-BE49-F238E27FC236}">
                <a16:creationId xmlns:a16="http://schemas.microsoft.com/office/drawing/2014/main" id="{71160004-BBA1-1702-C14E-847759B5859E}"/>
              </a:ext>
            </a:extLst>
          </p:cNvPr>
          <p:cNvPicPr>
            <a:picLocks noChangeAspect="1"/>
          </p:cNvPicPr>
          <p:nvPr/>
        </p:nvPicPr>
        <p:blipFill>
          <a:blip r:embed="rId2"/>
          <a:stretch>
            <a:fillRect/>
          </a:stretch>
        </p:blipFill>
        <p:spPr>
          <a:xfrm>
            <a:off x="4343400" y="3911600"/>
            <a:ext cx="3009900" cy="2247900"/>
          </a:xfrm>
          <a:prstGeom prst="rect">
            <a:avLst/>
          </a:prstGeom>
        </p:spPr>
      </p:pic>
      <p:pic>
        <p:nvPicPr>
          <p:cNvPr id="3" name="Picture 2">
            <a:extLst>
              <a:ext uri="{FF2B5EF4-FFF2-40B4-BE49-F238E27FC236}">
                <a16:creationId xmlns:a16="http://schemas.microsoft.com/office/drawing/2014/main" id="{BD680E8C-65F1-29A0-74E7-E0A406A6FC2F}"/>
              </a:ext>
            </a:extLst>
          </p:cNvPr>
          <p:cNvPicPr>
            <a:picLocks noChangeAspect="1"/>
          </p:cNvPicPr>
          <p:nvPr/>
        </p:nvPicPr>
        <p:blipFill>
          <a:blip r:embed="rId3"/>
          <a:stretch>
            <a:fillRect/>
          </a:stretch>
        </p:blipFill>
        <p:spPr>
          <a:xfrm>
            <a:off x="1086463" y="3581291"/>
            <a:ext cx="2037737" cy="2708384"/>
          </a:xfrm>
          <a:prstGeom prst="rect">
            <a:avLst/>
          </a:prstGeom>
        </p:spPr>
      </p:pic>
    </p:spTree>
    <p:extLst>
      <p:ext uri="{BB962C8B-B14F-4D97-AF65-F5344CB8AC3E}">
        <p14:creationId xmlns:p14="http://schemas.microsoft.com/office/powerpoint/2010/main" val="4152489183"/>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Grp="1" noChangeArrowheads="1"/>
          </p:cNvSpPr>
          <p:nvPr>
            <p:ph type="title"/>
          </p:nvPr>
        </p:nvSpPr>
        <p:spPr>
          <a:xfrm>
            <a:off x="725488" y="314325"/>
            <a:ext cx="7693025" cy="1143000"/>
          </a:xfrm>
        </p:spPr>
        <p:txBody>
          <a:bodyPr wrap="square" lIns="25400" tIns="25400" rIns="5078" bIns="25400" anchor="ctr">
            <a:normAutofit/>
          </a:bodyPr>
          <a:lstStyle/>
          <a:p>
            <a:pPr eaLnBrk="1" hangingPunct="1"/>
            <a:r>
              <a:rPr lang="en-US" altLang="en-US"/>
              <a:t>OXYGEN DELIVERY</a:t>
            </a:r>
          </a:p>
        </p:txBody>
      </p:sp>
      <p:sp>
        <p:nvSpPr>
          <p:cNvPr id="32770" name="Rectangle 2"/>
          <p:cNvSpPr>
            <a:spLocks noGrp="1" noChangeArrowheads="1"/>
          </p:cNvSpPr>
          <p:nvPr>
            <p:ph sz="half" idx="1"/>
          </p:nvPr>
        </p:nvSpPr>
        <p:spPr>
          <a:xfrm>
            <a:off x="723900" y="1586753"/>
            <a:ext cx="3776472" cy="4583860"/>
          </a:xfrm>
        </p:spPr>
        <p:txBody>
          <a:bodyPr wrap="square" lIns="25400" tIns="25400" rIns="5078" bIns="25400" anchor="t">
            <a:normAutofit/>
          </a:bodyPr>
          <a:lstStyle/>
          <a:p>
            <a:pPr eaLnBrk="1" hangingPunct="1">
              <a:lnSpc>
                <a:spcPct val="90000"/>
              </a:lnSpc>
              <a:buFont typeface="Arial" charset="0"/>
              <a:buNone/>
            </a:pPr>
            <a:r>
              <a:rPr lang="en-US" altLang="en-US"/>
              <a:t>CPAP</a:t>
            </a:r>
          </a:p>
          <a:p>
            <a:pPr eaLnBrk="1" hangingPunct="1">
              <a:lnSpc>
                <a:spcPct val="90000"/>
              </a:lnSpc>
            </a:pPr>
            <a:r>
              <a:rPr lang="en-US" altLang="en-US" u="sng"/>
              <a:t>C</a:t>
            </a:r>
            <a:r>
              <a:rPr lang="en-US" altLang="en-US"/>
              <a:t>ontinuous </a:t>
            </a:r>
            <a:r>
              <a:rPr lang="en-US" altLang="en-US" u="sng"/>
              <a:t>P</a:t>
            </a:r>
            <a:r>
              <a:rPr lang="en-US" altLang="en-US"/>
              <a:t>ositive </a:t>
            </a:r>
            <a:r>
              <a:rPr lang="en-US" altLang="en-US" u="sng"/>
              <a:t>A</a:t>
            </a:r>
            <a:r>
              <a:rPr lang="en-US" altLang="en-US"/>
              <a:t>irway </a:t>
            </a:r>
            <a:r>
              <a:rPr lang="en-US" altLang="en-US" u="sng"/>
              <a:t>P</a:t>
            </a:r>
            <a:r>
              <a:rPr lang="en-US" altLang="en-US"/>
              <a:t>ressure.</a:t>
            </a:r>
          </a:p>
          <a:p>
            <a:pPr eaLnBrk="1" hangingPunct="1">
              <a:lnSpc>
                <a:spcPct val="90000"/>
              </a:lnSpc>
            </a:pPr>
            <a:r>
              <a:rPr lang="en-US" altLang="en-US"/>
              <a:t>Mask creates a positive pressure gradient and keeps the lungs open. </a:t>
            </a:r>
          </a:p>
          <a:p>
            <a:pPr eaLnBrk="1" hangingPunct="1">
              <a:lnSpc>
                <a:spcPct val="90000"/>
              </a:lnSpc>
            </a:pPr>
            <a:r>
              <a:rPr lang="en-US" altLang="en-US"/>
              <a:t>Reduces the work of inhaling. </a:t>
            </a:r>
          </a:p>
          <a:p>
            <a:pPr eaLnBrk="1" hangingPunct="1">
              <a:lnSpc>
                <a:spcPct val="90000"/>
              </a:lnSpc>
            </a:pPr>
            <a:r>
              <a:rPr lang="en-US" altLang="en-US"/>
              <a:t>Allows for rest of the intercostal muscles.</a:t>
            </a:r>
          </a:p>
        </p:txBody>
      </p:sp>
      <p:pic>
        <p:nvPicPr>
          <p:cNvPr id="2" name="Picture 1">
            <a:extLst>
              <a:ext uri="{FF2B5EF4-FFF2-40B4-BE49-F238E27FC236}">
                <a16:creationId xmlns:a16="http://schemas.microsoft.com/office/drawing/2014/main" id="{A9CFD844-E0C3-4DB5-B9D5-0FC327C275FD}"/>
              </a:ext>
            </a:extLst>
          </p:cNvPr>
          <p:cNvPicPr>
            <a:picLocks noChangeAspect="1"/>
          </p:cNvPicPr>
          <p:nvPr/>
        </p:nvPicPr>
        <p:blipFill rotWithShape="1">
          <a:blip r:embed="rId2"/>
          <a:srcRect l="16685" r="28736" b="2"/>
          <a:stretch/>
        </p:blipFill>
        <p:spPr>
          <a:xfrm>
            <a:off x="4648200" y="1586753"/>
            <a:ext cx="3776472" cy="4583860"/>
          </a:xfrm>
          <a:prstGeom prst="rect">
            <a:avLst/>
          </a:prstGeom>
          <a:noFill/>
        </p:spPr>
      </p:pic>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a:xfrm>
            <a:off x="725488" y="314325"/>
            <a:ext cx="7693025" cy="1143000"/>
          </a:xfrm>
        </p:spPr>
        <p:txBody>
          <a:bodyPr wrap="square" anchor="ctr">
            <a:normAutofit/>
          </a:bodyPr>
          <a:lstStyle/>
          <a:p>
            <a:pPr eaLnBrk="1" hangingPunct="1"/>
            <a:r>
              <a:rPr lang="en-US" altLang="en-US"/>
              <a:t>BAG VALVE MASK</a:t>
            </a:r>
          </a:p>
        </p:txBody>
      </p:sp>
      <p:sp>
        <p:nvSpPr>
          <p:cNvPr id="3" name="Content Placeholder 2"/>
          <p:cNvSpPr>
            <a:spLocks noGrp="1"/>
          </p:cNvSpPr>
          <p:nvPr>
            <p:ph sz="half" idx="1"/>
          </p:nvPr>
        </p:nvSpPr>
        <p:spPr>
          <a:xfrm>
            <a:off x="723900" y="1586753"/>
            <a:ext cx="3776472" cy="4583860"/>
          </a:xfrm>
        </p:spPr>
        <p:txBody>
          <a:bodyPr wrap="square" rtlCol="0" anchor="t">
            <a:normAutofit/>
          </a:bodyPr>
          <a:lstStyle/>
          <a:p>
            <a:pPr marL="0" indent="0" eaLnBrk="1" fontAlgn="auto" hangingPunct="1">
              <a:lnSpc>
                <a:spcPct val="90000"/>
              </a:lnSpc>
              <a:spcAft>
                <a:spcPts val="0"/>
              </a:spcAft>
              <a:buFont typeface="Wingdings" pitchFamily="2" charset="2"/>
              <a:buNone/>
              <a:defRPr/>
            </a:pPr>
            <a:r>
              <a:rPr lang="en-US" sz="2000"/>
              <a:t>MASK VENTILATION 2 PERSON TECHNIQUE </a:t>
            </a:r>
          </a:p>
          <a:p>
            <a:pPr eaLnBrk="1" fontAlgn="auto" hangingPunct="1">
              <a:lnSpc>
                <a:spcPct val="90000"/>
              </a:lnSpc>
              <a:spcAft>
                <a:spcPts val="0"/>
              </a:spcAft>
              <a:buFont typeface="Wingdings" pitchFamily="2" charset="2"/>
              <a:buChar char="v"/>
              <a:defRPr/>
            </a:pPr>
            <a:r>
              <a:rPr lang="en-US" sz="2000"/>
              <a:t>Used to assist in breathing when the patient cannot breathe adequately on their own.</a:t>
            </a:r>
          </a:p>
          <a:p>
            <a:pPr eaLnBrk="1" fontAlgn="auto" hangingPunct="1">
              <a:lnSpc>
                <a:spcPct val="90000"/>
              </a:lnSpc>
              <a:spcAft>
                <a:spcPts val="0"/>
              </a:spcAft>
              <a:buFont typeface="Wingdings" pitchFamily="2" charset="2"/>
              <a:buChar char="v"/>
              <a:defRPr/>
            </a:pPr>
            <a:r>
              <a:rPr lang="en-US" sz="2000"/>
              <a:t>Can result in gastric distention, emesis and aspiration.</a:t>
            </a:r>
          </a:p>
          <a:p>
            <a:pPr eaLnBrk="1" fontAlgn="auto" hangingPunct="1">
              <a:lnSpc>
                <a:spcPct val="90000"/>
              </a:lnSpc>
              <a:spcAft>
                <a:spcPts val="0"/>
              </a:spcAft>
              <a:buFont typeface="Wingdings" pitchFamily="2" charset="2"/>
              <a:buChar char="v"/>
              <a:defRPr/>
            </a:pPr>
            <a:r>
              <a:rPr lang="en-US" sz="2000"/>
              <a:t>Provides adequate oxygenation and ventilation is a code.</a:t>
            </a:r>
          </a:p>
        </p:txBody>
      </p:sp>
      <p:pic>
        <p:nvPicPr>
          <p:cNvPr id="4" name="Content Placeholder 3" descr="images.jpeg">
            <a:extLst>
              <a:ext uri="{FF2B5EF4-FFF2-40B4-BE49-F238E27FC236}">
                <a16:creationId xmlns:a16="http://schemas.microsoft.com/office/drawing/2014/main" id="{AA201230-29A3-AA07-71C8-6BCCDD146F65}"/>
              </a:ext>
            </a:extLst>
          </p:cNvPr>
          <p:cNvPicPr>
            <a:picLocks noChangeAspect="1"/>
          </p:cNvPicPr>
          <p:nvPr/>
        </p:nvPicPr>
        <p:blipFill>
          <a:blip r:embed="rId2">
            <a:extLst>
              <a:ext uri="{28A0092B-C50C-407E-A947-70E740481C1C}">
                <a14:useLocalDpi xmlns:a14="http://schemas.microsoft.com/office/drawing/2010/main" val="0"/>
              </a:ext>
            </a:extLst>
          </a:blip>
          <a:srcRect l="-7735" r="-7735"/>
          <a:stretch>
            <a:fillRect/>
          </a:stretch>
        </p:blipFill>
        <p:spPr bwMode="auto">
          <a:xfrm>
            <a:off x="4314498" y="2362200"/>
            <a:ext cx="4075112" cy="2421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0538" y="1600200"/>
            <a:ext cx="8162925" cy="1828800"/>
          </a:xfrm>
        </p:spPr>
        <p:txBody>
          <a:bodyPr/>
          <a:lstStyle/>
          <a:p>
            <a:pPr>
              <a:defRPr/>
            </a:pPr>
            <a:r>
              <a:rPr lang="en-US"/>
              <a:t>OXYGENATION &amp; VENTILATION</a:t>
            </a:r>
          </a:p>
        </p:txBody>
      </p:sp>
      <p:sp>
        <p:nvSpPr>
          <p:cNvPr id="3" name="Text Placeholder 2"/>
          <p:cNvSpPr>
            <a:spLocks noGrp="1"/>
          </p:cNvSpPr>
          <p:nvPr>
            <p:ph type="body" idx="1"/>
          </p:nvPr>
        </p:nvSpPr>
        <p:spPr>
          <a:xfrm>
            <a:off x="490538" y="3429000"/>
            <a:ext cx="8162925" cy="701675"/>
          </a:xfrm>
        </p:spPr>
        <p:txBody>
          <a:bodyPr/>
          <a:lstStyle/>
          <a:p>
            <a:pPr>
              <a:defRPr/>
            </a:pPr>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Grp="1" noChangeArrowheads="1"/>
          </p:cNvSpPr>
          <p:nvPr>
            <p:ph type="title"/>
          </p:nvPr>
        </p:nvSpPr>
        <p:spPr>
          <a:xfrm>
            <a:off x="725488" y="314325"/>
            <a:ext cx="7693025" cy="1143000"/>
          </a:xfrm>
        </p:spPr>
        <p:txBody>
          <a:bodyPr wrap="square" lIns="25400" tIns="25400" rIns="5078" bIns="25400" anchor="ctr">
            <a:normAutofit/>
          </a:bodyPr>
          <a:lstStyle/>
          <a:p>
            <a:pPr eaLnBrk="1" hangingPunct="1"/>
            <a:r>
              <a:rPr lang="en-US" altLang="en-US"/>
              <a:t>BAG VALVE MASK</a:t>
            </a:r>
          </a:p>
        </p:txBody>
      </p:sp>
      <p:sp>
        <p:nvSpPr>
          <p:cNvPr id="35842" name="Rectangle 2"/>
          <p:cNvSpPr>
            <a:spLocks noGrp="1" noChangeArrowheads="1"/>
          </p:cNvSpPr>
          <p:nvPr>
            <p:ph sz="half" idx="1"/>
          </p:nvPr>
        </p:nvSpPr>
        <p:spPr>
          <a:xfrm>
            <a:off x="723900" y="1586753"/>
            <a:ext cx="3776472" cy="4583860"/>
          </a:xfrm>
        </p:spPr>
        <p:txBody>
          <a:bodyPr wrap="square" lIns="25400" tIns="25400" rIns="5078" bIns="25400" anchor="t">
            <a:normAutofit/>
          </a:bodyPr>
          <a:lstStyle/>
          <a:p>
            <a:pPr eaLnBrk="1" hangingPunct="1">
              <a:lnSpc>
                <a:spcPct val="90000"/>
              </a:lnSpc>
              <a:buFont typeface="Arial" charset="0"/>
              <a:buNone/>
            </a:pPr>
            <a:r>
              <a:rPr lang="en-US" altLang="en-US" sz="1900" dirty="0"/>
              <a:t>MASK VENTILATION 2 PERSON TECHNIQUE </a:t>
            </a:r>
          </a:p>
          <a:p>
            <a:pPr eaLnBrk="1" hangingPunct="1">
              <a:lnSpc>
                <a:spcPct val="90000"/>
              </a:lnSpc>
            </a:pPr>
            <a:r>
              <a:rPr lang="en-US" altLang="en-US" sz="1900" dirty="0"/>
              <a:t>Proper positioning – ear-to-sternal notch alignment, unless contraindicated by cervical spine immobilization.</a:t>
            </a:r>
          </a:p>
          <a:p>
            <a:pPr eaLnBrk="1" hangingPunct="1">
              <a:lnSpc>
                <a:spcPct val="90000"/>
              </a:lnSpc>
            </a:pPr>
            <a:r>
              <a:rPr lang="en-US" altLang="en-US" sz="1900" dirty="0"/>
              <a:t>Jaw thrust – lift up on mandible and submandibular tissues.</a:t>
            </a:r>
          </a:p>
          <a:p>
            <a:pPr eaLnBrk="1" hangingPunct="1">
              <a:lnSpc>
                <a:spcPct val="90000"/>
              </a:lnSpc>
            </a:pPr>
            <a:r>
              <a:rPr lang="en-US" altLang="en-US" sz="1900" dirty="0"/>
              <a:t> Fully insert oral and/or nasal airways. </a:t>
            </a:r>
          </a:p>
          <a:p>
            <a:pPr eaLnBrk="1" hangingPunct="1">
              <a:lnSpc>
                <a:spcPct val="90000"/>
              </a:lnSpc>
            </a:pPr>
            <a:r>
              <a:rPr lang="en-US" altLang="en-US" sz="1900" dirty="0"/>
              <a:t>Press mask down on the face and make a tight seal.</a:t>
            </a:r>
          </a:p>
        </p:txBody>
      </p:sp>
      <p:pic>
        <p:nvPicPr>
          <p:cNvPr id="2" name="Picture 1">
            <a:extLst>
              <a:ext uri="{FF2B5EF4-FFF2-40B4-BE49-F238E27FC236}">
                <a16:creationId xmlns:a16="http://schemas.microsoft.com/office/drawing/2014/main" id="{712A0F7A-7836-4125-E505-0CBD76E12DF2}"/>
              </a:ext>
            </a:extLst>
          </p:cNvPr>
          <p:cNvPicPr>
            <a:picLocks noChangeAspect="1"/>
          </p:cNvPicPr>
          <p:nvPr/>
        </p:nvPicPr>
        <p:blipFill rotWithShape="1">
          <a:blip r:embed="rId2"/>
          <a:srcRect l="2768" r="43886" b="-2"/>
          <a:stretch/>
        </p:blipFill>
        <p:spPr>
          <a:xfrm>
            <a:off x="4648200" y="1586753"/>
            <a:ext cx="3776472" cy="4583860"/>
          </a:xfrm>
          <a:prstGeom prst="rect">
            <a:avLst/>
          </a:prstGeom>
          <a:noFill/>
        </p:spPr>
      </p:pic>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a:xfrm>
            <a:off x="725488" y="314325"/>
            <a:ext cx="7693025" cy="1143000"/>
          </a:xfrm>
        </p:spPr>
        <p:txBody>
          <a:bodyPr wrap="square" anchor="ctr">
            <a:normAutofit/>
          </a:bodyPr>
          <a:lstStyle/>
          <a:p>
            <a:pPr eaLnBrk="1" hangingPunct="1"/>
            <a:r>
              <a:rPr lang="en-US" altLang="en-US"/>
              <a:t>BAG VALVE MASK</a:t>
            </a:r>
          </a:p>
        </p:txBody>
      </p:sp>
      <p:sp>
        <p:nvSpPr>
          <p:cNvPr id="3" name="Content Placeholder 2"/>
          <p:cNvSpPr>
            <a:spLocks noGrp="1"/>
          </p:cNvSpPr>
          <p:nvPr>
            <p:ph sz="half" idx="1"/>
          </p:nvPr>
        </p:nvSpPr>
        <p:spPr>
          <a:xfrm>
            <a:off x="723900" y="1586753"/>
            <a:ext cx="3776472" cy="4583860"/>
          </a:xfrm>
        </p:spPr>
        <p:txBody>
          <a:bodyPr wrap="square" rtlCol="0" anchor="t">
            <a:normAutofit/>
          </a:bodyPr>
          <a:lstStyle/>
          <a:p>
            <a:pPr eaLnBrk="1" fontAlgn="auto" hangingPunct="1">
              <a:lnSpc>
                <a:spcPct val="90000"/>
              </a:lnSpc>
              <a:spcAft>
                <a:spcPts val="0"/>
              </a:spcAft>
              <a:buFont typeface="Wingdings" pitchFamily="2" charset="2"/>
              <a:buChar char="v"/>
              <a:defRPr/>
            </a:pPr>
            <a:endParaRPr lang="en-US" sz="2000"/>
          </a:p>
          <a:p>
            <a:pPr marL="0" indent="0" eaLnBrk="1" fontAlgn="auto" hangingPunct="1">
              <a:lnSpc>
                <a:spcPct val="90000"/>
              </a:lnSpc>
              <a:spcAft>
                <a:spcPts val="0"/>
              </a:spcAft>
              <a:buFont typeface="Wingdings" pitchFamily="2" charset="2"/>
              <a:buNone/>
              <a:defRPr/>
            </a:pPr>
            <a:r>
              <a:rPr lang="en-US" sz="2000"/>
              <a:t>MASK VENTILATION 2 PERSON TECHNIQUE </a:t>
            </a:r>
          </a:p>
          <a:p>
            <a:pPr eaLnBrk="1" fontAlgn="auto" hangingPunct="1">
              <a:lnSpc>
                <a:spcPct val="90000"/>
              </a:lnSpc>
              <a:spcAft>
                <a:spcPts val="0"/>
              </a:spcAft>
              <a:buFont typeface="Wingdings" pitchFamily="2" charset="2"/>
              <a:buChar char="v"/>
              <a:defRPr/>
            </a:pPr>
            <a:r>
              <a:rPr lang="en-US" sz="2000"/>
              <a:t>Small, slow, easy squeeze of bag: 6-7 cc/kg, over 1-2 seconds, using low pressure. Rate should not exceed 12 breaths per minute in adults.</a:t>
            </a:r>
          </a:p>
          <a:p>
            <a:pPr eaLnBrk="1" fontAlgn="auto" hangingPunct="1">
              <a:lnSpc>
                <a:spcPct val="90000"/>
              </a:lnSpc>
              <a:spcAft>
                <a:spcPts val="0"/>
              </a:spcAft>
              <a:buFont typeface="Wingdings" pitchFamily="2" charset="2"/>
              <a:buChar char="v"/>
              <a:defRPr/>
            </a:pPr>
            <a:r>
              <a:rPr lang="en-US" sz="2000"/>
              <a:t>Over-ventilation, high volume, and high pressure increase regurgitation.</a:t>
            </a:r>
          </a:p>
          <a:p>
            <a:pPr eaLnBrk="1" fontAlgn="auto" hangingPunct="1">
              <a:lnSpc>
                <a:spcPct val="90000"/>
              </a:lnSpc>
              <a:spcAft>
                <a:spcPts val="0"/>
              </a:spcAft>
              <a:buFont typeface="Wingdings" pitchFamily="2" charset="2"/>
              <a:buChar char="v"/>
              <a:defRPr/>
            </a:pPr>
            <a:endParaRPr lang="en-US" sz="2000"/>
          </a:p>
        </p:txBody>
      </p:sp>
      <p:pic>
        <p:nvPicPr>
          <p:cNvPr id="2" name="Picture 2">
            <a:extLst>
              <a:ext uri="{FF2B5EF4-FFF2-40B4-BE49-F238E27FC236}">
                <a16:creationId xmlns:a16="http://schemas.microsoft.com/office/drawing/2014/main" id="{349008AE-B452-74FF-1942-4A79777DE970}"/>
              </a:ext>
            </a:extLst>
          </p:cNvPr>
          <p:cNvPicPr>
            <a:picLocks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648200" y="2231360"/>
            <a:ext cx="3776472" cy="329464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Grp="1" noChangeArrowheads="1"/>
          </p:cNvSpPr>
          <p:nvPr>
            <p:ph type="title"/>
          </p:nvPr>
        </p:nvSpPr>
        <p:spPr>
          <a:xfrm>
            <a:off x="490538" y="2514600"/>
            <a:ext cx="8162925" cy="914400"/>
          </a:xfrm>
        </p:spPr>
        <p:txBody>
          <a:bodyPr lIns="25400" tIns="25400" rIns="5078" bIns="25400"/>
          <a:lstStyle/>
          <a:p>
            <a:pPr eaLnBrk="1" hangingPunct="1">
              <a:defRPr/>
            </a:pPr>
            <a:r>
              <a:rPr lang="en-US" altLang="en-US">
                <a:ea typeface="MS PGothic" charset="-128"/>
              </a:rPr>
              <a:t>AIRWAY ANATOMY</a:t>
            </a:r>
          </a:p>
        </p:txBody>
      </p:sp>
      <p:sp>
        <p:nvSpPr>
          <p:cNvPr id="2" name="Text Placeholder 1"/>
          <p:cNvSpPr>
            <a:spLocks noGrp="1"/>
          </p:cNvSpPr>
          <p:nvPr>
            <p:ph type="body" idx="1"/>
          </p:nvPr>
        </p:nvSpPr>
        <p:spPr>
          <a:xfrm>
            <a:off x="490538" y="3429000"/>
            <a:ext cx="8162925" cy="701675"/>
          </a:xfrm>
        </p:spPr>
        <p:txBody>
          <a:bodyPr/>
          <a:lstStyle/>
          <a:p>
            <a:pPr>
              <a:defRPr/>
            </a:pPr>
            <a:endParaRPr lang="en-US"/>
          </a:p>
        </p:txBody>
      </p:sp>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Grp="1" noChangeArrowheads="1"/>
          </p:cNvSpPr>
          <p:nvPr>
            <p:ph type="ctrTitle"/>
          </p:nvPr>
        </p:nvSpPr>
        <p:spPr>
          <a:xfrm>
            <a:off x="524435" y="4953000"/>
            <a:ext cx="8095130" cy="857250"/>
          </a:xfrm>
        </p:spPr>
        <p:txBody>
          <a:bodyPr wrap="square" lIns="25400" tIns="25400" rIns="5078" bIns="25400" anchor="b">
            <a:normAutofit/>
          </a:bodyPr>
          <a:lstStyle/>
          <a:p>
            <a:pPr eaLnBrk="1" hangingPunct="1">
              <a:lnSpc>
                <a:spcPct val="90000"/>
              </a:lnSpc>
            </a:pPr>
            <a:r>
              <a:rPr lang="en-US" altLang="en-US" sz="4200"/>
              <a:t>ANATOMY OF THE AIRWAY</a:t>
            </a:r>
          </a:p>
        </p:txBody>
      </p:sp>
      <p:sp>
        <p:nvSpPr>
          <p:cNvPr id="39943" name="Subtitle 2">
            <a:extLst>
              <a:ext uri="{FF2B5EF4-FFF2-40B4-BE49-F238E27FC236}">
                <a16:creationId xmlns:a16="http://schemas.microsoft.com/office/drawing/2014/main" id="{41E084C3-D84B-34D7-072D-926EA0888B9B}"/>
              </a:ext>
            </a:extLst>
          </p:cNvPr>
          <p:cNvSpPr>
            <a:spLocks noGrp="1"/>
          </p:cNvSpPr>
          <p:nvPr>
            <p:ph type="subTitle" idx="1"/>
          </p:nvPr>
        </p:nvSpPr>
        <p:spPr>
          <a:xfrm>
            <a:off x="524435" y="5791200"/>
            <a:ext cx="8095130" cy="507200"/>
          </a:xfrm>
        </p:spPr>
        <p:txBody>
          <a:bodyPr/>
          <a:lstStyle/>
          <a:p>
            <a:endParaRPr lang="en-US"/>
          </a:p>
        </p:txBody>
      </p:sp>
      <p:pic>
        <p:nvPicPr>
          <p:cNvPr id="39938" name="Picture 2"/>
          <p:cNvPicPr>
            <a:picLocks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437018" y="804672"/>
            <a:ext cx="4294348" cy="36576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
          <p:cNvSpPr>
            <a:spLocks noGrp="1" noChangeArrowheads="1"/>
          </p:cNvSpPr>
          <p:nvPr>
            <p:ph type="title"/>
          </p:nvPr>
        </p:nvSpPr>
        <p:spPr/>
        <p:txBody>
          <a:bodyPr lIns="25400" tIns="25400" rIns="5078" bIns="25400"/>
          <a:lstStyle/>
          <a:p>
            <a:pPr eaLnBrk="1" hangingPunct="1"/>
            <a:r>
              <a:rPr lang="en-US" altLang="en-US">
                <a:ea typeface="MS PGothic" charset="-128"/>
              </a:rPr>
              <a:t>ANATOMY OF THE AIRWAY</a:t>
            </a:r>
          </a:p>
        </p:txBody>
      </p:sp>
      <p:sp>
        <p:nvSpPr>
          <p:cNvPr id="40962" name="Rectangle 2"/>
          <p:cNvSpPr>
            <a:spLocks noGrp="1" noChangeArrowheads="1"/>
          </p:cNvSpPr>
          <p:nvPr>
            <p:ph idx="1"/>
          </p:nvPr>
        </p:nvSpPr>
        <p:spPr>
          <a:xfrm>
            <a:off x="457200" y="1600200"/>
            <a:ext cx="4038600" cy="5257800"/>
          </a:xfrm>
        </p:spPr>
        <p:txBody>
          <a:bodyPr lIns="25400" tIns="25400" rIns="5078" bIns="25400"/>
          <a:lstStyle/>
          <a:p>
            <a:pPr eaLnBrk="1" hangingPunct="1"/>
            <a:r>
              <a:rPr lang="en-US" altLang="en-US" sz="2800">
                <a:ea typeface="MS PGothic" charset="-128"/>
              </a:rPr>
              <a:t>Epiglottis is the </a:t>
            </a:r>
            <a:r>
              <a:rPr lang="ja-JP" altLang="en-US" sz="2800">
                <a:latin typeface="Arial" charset="0"/>
                <a:ea typeface="MS PMincho" charset="-128"/>
              </a:rPr>
              <a:t>“</a:t>
            </a:r>
            <a:r>
              <a:rPr lang="en-US" altLang="ja-JP" sz="2800">
                <a:ea typeface="MS PGothic" charset="-128"/>
              </a:rPr>
              <a:t>beacon</a:t>
            </a:r>
            <a:r>
              <a:rPr lang="ja-JP" altLang="en-US" sz="2800">
                <a:latin typeface="Arial" charset="0"/>
                <a:ea typeface="MS PMincho" charset="-128"/>
              </a:rPr>
              <a:t>”</a:t>
            </a:r>
            <a:r>
              <a:rPr lang="en-US" altLang="ja-JP" sz="2800">
                <a:ea typeface="MS PGothic" charset="-128"/>
              </a:rPr>
              <a:t> to the vocal cords.</a:t>
            </a:r>
          </a:p>
          <a:p>
            <a:pPr eaLnBrk="1" hangingPunct="1"/>
            <a:r>
              <a:rPr lang="en-US" altLang="en-US" sz="2800">
                <a:ea typeface="MS PGothic" charset="-128"/>
              </a:rPr>
              <a:t>It is at the base of the tongue, connected to the tongue and at the midline of the airway.</a:t>
            </a:r>
          </a:p>
        </p:txBody>
      </p:sp>
      <p:pic>
        <p:nvPicPr>
          <p:cNvPr id="40963" name="Picture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1689100"/>
            <a:ext cx="4038600" cy="434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
          <p:cNvSpPr>
            <a:spLocks noGrp="1" noChangeArrowheads="1"/>
          </p:cNvSpPr>
          <p:nvPr>
            <p:ph type="title"/>
          </p:nvPr>
        </p:nvSpPr>
        <p:spPr>
          <a:xfrm>
            <a:off x="457200" y="0"/>
            <a:ext cx="8229600" cy="1692275"/>
          </a:xfrm>
        </p:spPr>
        <p:txBody>
          <a:bodyPr lIns="25400" tIns="25400" rIns="5078" bIns="25400"/>
          <a:lstStyle/>
          <a:p>
            <a:pPr eaLnBrk="1" hangingPunct="1"/>
            <a:r>
              <a:rPr lang="en-US" altLang="en-US">
                <a:ea typeface="MS PGothic" charset="-128"/>
              </a:rPr>
              <a:t>ANATOMY OF THE AIRWAY</a:t>
            </a:r>
          </a:p>
        </p:txBody>
      </p:sp>
      <p:sp>
        <p:nvSpPr>
          <p:cNvPr id="41986" name="Rectangle 3"/>
          <p:cNvSpPr>
            <a:spLocks noGrp="1" noChangeArrowheads="1"/>
          </p:cNvSpPr>
          <p:nvPr>
            <p:ph idx="1"/>
          </p:nvPr>
        </p:nvSpPr>
        <p:spPr>
          <a:xfrm>
            <a:off x="457200" y="5410200"/>
            <a:ext cx="8229600" cy="1447800"/>
          </a:xfrm>
        </p:spPr>
        <p:txBody>
          <a:bodyPr lIns="25400" tIns="25400" rIns="5078" bIns="25400"/>
          <a:lstStyle/>
          <a:p>
            <a:pPr algn="ctr" eaLnBrk="1" hangingPunct="1">
              <a:lnSpc>
                <a:spcPct val="80000"/>
              </a:lnSpc>
              <a:buFont typeface="Arial" charset="0"/>
              <a:buNone/>
            </a:pPr>
            <a:r>
              <a:rPr lang="en-US" altLang="en-US" b="1" i="1">
                <a:ea typeface="MS PGothic" charset="-128"/>
              </a:rPr>
              <a:t>Note the location of the esophagus behind the trachea</a:t>
            </a:r>
          </a:p>
        </p:txBody>
      </p:sp>
      <p:pic>
        <p:nvPicPr>
          <p:cNvPr id="41987"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519238"/>
            <a:ext cx="46482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1"/>
          <p:cNvSpPr>
            <a:spLocks noGrp="1" noChangeArrowheads="1"/>
          </p:cNvSpPr>
          <p:nvPr>
            <p:ph type="title"/>
          </p:nvPr>
        </p:nvSpPr>
        <p:spPr/>
        <p:txBody>
          <a:bodyPr lIns="25400" tIns="25400" rIns="5078" bIns="25400"/>
          <a:lstStyle/>
          <a:p>
            <a:pPr eaLnBrk="1" hangingPunct="1"/>
            <a:r>
              <a:rPr lang="en-US" altLang="en-US">
                <a:ea typeface="MS PGothic" charset="-128"/>
              </a:rPr>
              <a:t>ANATOMY OF THE AIRWAY</a:t>
            </a:r>
          </a:p>
        </p:txBody>
      </p:sp>
      <p:pic>
        <p:nvPicPr>
          <p:cNvPr id="44034"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3913" y="1600200"/>
            <a:ext cx="4954587"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15049E48-D830-1B56-1E85-B5942CEE0BA8}"/>
              </a:ext>
            </a:extLst>
          </p:cNvPr>
          <p:cNvSpPr txBox="1"/>
          <p:nvPr/>
        </p:nvSpPr>
        <p:spPr>
          <a:xfrm>
            <a:off x="2514600" y="2590800"/>
            <a:ext cx="713657" cy="276999"/>
          </a:xfrm>
          <a:prstGeom prst="rect">
            <a:avLst/>
          </a:prstGeom>
          <a:noFill/>
        </p:spPr>
        <p:txBody>
          <a:bodyPr wrap="none" rtlCol="0">
            <a:spAutoFit/>
          </a:bodyPr>
          <a:lstStyle/>
          <a:p>
            <a:r>
              <a:rPr lang="en-US" b="1" dirty="0">
                <a:solidFill>
                  <a:schemeClr val="bg1"/>
                </a:solidFill>
              </a:rPr>
              <a:t>UVULA</a:t>
            </a:r>
          </a:p>
        </p:txBody>
      </p:sp>
      <p:sp>
        <p:nvSpPr>
          <p:cNvPr id="3" name="TextBox 2">
            <a:extLst>
              <a:ext uri="{FF2B5EF4-FFF2-40B4-BE49-F238E27FC236}">
                <a16:creationId xmlns:a16="http://schemas.microsoft.com/office/drawing/2014/main" id="{8FA63BF4-117C-754B-E89F-4BE85B6076A4}"/>
              </a:ext>
            </a:extLst>
          </p:cNvPr>
          <p:cNvSpPr txBox="1"/>
          <p:nvPr/>
        </p:nvSpPr>
        <p:spPr>
          <a:xfrm>
            <a:off x="4191000" y="2743200"/>
            <a:ext cx="850361" cy="276999"/>
          </a:xfrm>
          <a:prstGeom prst="rect">
            <a:avLst/>
          </a:prstGeom>
          <a:noFill/>
        </p:spPr>
        <p:txBody>
          <a:bodyPr wrap="none" rtlCol="0">
            <a:spAutoFit/>
          </a:bodyPr>
          <a:lstStyle/>
          <a:p>
            <a:r>
              <a:rPr lang="en-US" b="1" dirty="0">
                <a:solidFill>
                  <a:schemeClr val="bg1"/>
                </a:solidFill>
              </a:rPr>
              <a:t>TONSILS</a:t>
            </a:r>
          </a:p>
        </p:txBody>
      </p:sp>
      <p:sp>
        <p:nvSpPr>
          <p:cNvPr id="4" name="TextBox 3">
            <a:extLst>
              <a:ext uri="{FF2B5EF4-FFF2-40B4-BE49-F238E27FC236}">
                <a16:creationId xmlns:a16="http://schemas.microsoft.com/office/drawing/2014/main" id="{213BA542-3263-CDFC-146E-020052294696}"/>
              </a:ext>
            </a:extLst>
          </p:cNvPr>
          <p:cNvSpPr txBox="1"/>
          <p:nvPr/>
        </p:nvSpPr>
        <p:spPr>
          <a:xfrm>
            <a:off x="5638801" y="2743200"/>
            <a:ext cx="1139682" cy="276999"/>
          </a:xfrm>
          <a:prstGeom prst="rect">
            <a:avLst/>
          </a:prstGeom>
          <a:noFill/>
        </p:spPr>
        <p:txBody>
          <a:bodyPr wrap="square" rtlCol="0">
            <a:spAutoFit/>
          </a:bodyPr>
          <a:lstStyle/>
          <a:p>
            <a:r>
              <a:rPr lang="en-US" b="1" dirty="0">
                <a:solidFill>
                  <a:schemeClr val="bg1"/>
                </a:solidFill>
              </a:rPr>
              <a:t>EPIGLOTTIS</a:t>
            </a:r>
          </a:p>
        </p:txBody>
      </p:sp>
      <p:sp>
        <p:nvSpPr>
          <p:cNvPr id="5" name="TextBox 4">
            <a:extLst>
              <a:ext uri="{FF2B5EF4-FFF2-40B4-BE49-F238E27FC236}">
                <a16:creationId xmlns:a16="http://schemas.microsoft.com/office/drawing/2014/main" id="{EB53672C-8DE3-D3D7-8ECF-1534CCA04519}"/>
              </a:ext>
            </a:extLst>
          </p:cNvPr>
          <p:cNvSpPr txBox="1"/>
          <p:nvPr/>
        </p:nvSpPr>
        <p:spPr>
          <a:xfrm>
            <a:off x="2285999" y="3429000"/>
            <a:ext cx="4492483" cy="276999"/>
          </a:xfrm>
          <a:prstGeom prst="rect">
            <a:avLst/>
          </a:prstGeom>
          <a:noFill/>
        </p:spPr>
        <p:txBody>
          <a:bodyPr wrap="square" rtlCol="0">
            <a:spAutoFit/>
          </a:bodyPr>
          <a:lstStyle/>
          <a:p>
            <a:r>
              <a:rPr lang="en-US" b="1" dirty="0">
                <a:solidFill>
                  <a:schemeClr val="bg1"/>
                </a:solidFill>
              </a:rPr>
              <a:t>MOVING BEYOND THE EPIGLOTTIS TO GLOTIC OPENING</a:t>
            </a:r>
          </a:p>
        </p:txBody>
      </p:sp>
      <p:sp>
        <p:nvSpPr>
          <p:cNvPr id="6" name="TextBox 5">
            <a:extLst>
              <a:ext uri="{FF2B5EF4-FFF2-40B4-BE49-F238E27FC236}">
                <a16:creationId xmlns:a16="http://schemas.microsoft.com/office/drawing/2014/main" id="{E80A5182-FEA4-801E-9539-2978D93C3498}"/>
              </a:ext>
            </a:extLst>
          </p:cNvPr>
          <p:cNvSpPr txBox="1"/>
          <p:nvPr/>
        </p:nvSpPr>
        <p:spPr>
          <a:xfrm>
            <a:off x="2438400" y="5486400"/>
            <a:ext cx="1623238" cy="461665"/>
          </a:xfrm>
          <a:prstGeom prst="rect">
            <a:avLst/>
          </a:prstGeom>
          <a:noFill/>
        </p:spPr>
        <p:txBody>
          <a:bodyPr wrap="square" rtlCol="0">
            <a:spAutoFit/>
          </a:bodyPr>
          <a:lstStyle/>
          <a:p>
            <a:r>
              <a:rPr lang="en-US" b="1" dirty="0">
                <a:solidFill>
                  <a:schemeClr val="bg1"/>
                </a:solidFill>
              </a:rPr>
              <a:t>VOCAL CORDS</a:t>
            </a:r>
          </a:p>
          <a:p>
            <a:r>
              <a:rPr lang="en-US" b="1" dirty="0">
                <a:solidFill>
                  <a:schemeClr val="bg1"/>
                </a:solidFill>
              </a:rPr>
              <a:t>OPEN</a:t>
            </a:r>
          </a:p>
        </p:txBody>
      </p:sp>
      <p:sp>
        <p:nvSpPr>
          <p:cNvPr id="7" name="TextBox 6">
            <a:extLst>
              <a:ext uri="{FF2B5EF4-FFF2-40B4-BE49-F238E27FC236}">
                <a16:creationId xmlns:a16="http://schemas.microsoft.com/office/drawing/2014/main" id="{24E7E16F-BEA2-FFCC-D5F7-D099684FF3A0}"/>
              </a:ext>
            </a:extLst>
          </p:cNvPr>
          <p:cNvSpPr txBox="1"/>
          <p:nvPr/>
        </p:nvSpPr>
        <p:spPr>
          <a:xfrm>
            <a:off x="4191000" y="5638800"/>
            <a:ext cx="825867" cy="276999"/>
          </a:xfrm>
          <a:prstGeom prst="rect">
            <a:avLst/>
          </a:prstGeom>
          <a:noFill/>
        </p:spPr>
        <p:txBody>
          <a:bodyPr wrap="none" rtlCol="0">
            <a:spAutoFit/>
          </a:bodyPr>
          <a:lstStyle/>
          <a:p>
            <a:r>
              <a:rPr lang="en-US" b="1" dirty="0">
                <a:solidFill>
                  <a:schemeClr val="bg1"/>
                </a:solidFill>
              </a:rPr>
              <a:t>CLOSED</a:t>
            </a:r>
          </a:p>
        </p:txBody>
      </p:sp>
      <p:sp>
        <p:nvSpPr>
          <p:cNvPr id="8" name="TextBox 7">
            <a:extLst>
              <a:ext uri="{FF2B5EF4-FFF2-40B4-BE49-F238E27FC236}">
                <a16:creationId xmlns:a16="http://schemas.microsoft.com/office/drawing/2014/main" id="{8A1146E0-15F2-960A-7BE3-C3E6948E5DEB}"/>
              </a:ext>
            </a:extLst>
          </p:cNvPr>
          <p:cNvSpPr txBox="1"/>
          <p:nvPr/>
        </p:nvSpPr>
        <p:spPr>
          <a:xfrm>
            <a:off x="5638801" y="5638800"/>
            <a:ext cx="1153586" cy="276999"/>
          </a:xfrm>
          <a:prstGeom prst="rect">
            <a:avLst/>
          </a:prstGeom>
          <a:noFill/>
        </p:spPr>
        <p:txBody>
          <a:bodyPr wrap="none" rtlCol="0">
            <a:spAutoFit/>
          </a:bodyPr>
          <a:lstStyle/>
          <a:p>
            <a:r>
              <a:rPr lang="en-US" b="1" dirty="0">
                <a:solidFill>
                  <a:schemeClr val="bg1"/>
                </a:solidFill>
              </a:rPr>
              <a:t>OPEN AGAIN</a:t>
            </a:r>
          </a:p>
        </p:txBody>
      </p:sp>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1"/>
          <p:cNvSpPr>
            <a:spLocks noGrp="1" noChangeArrowheads="1"/>
          </p:cNvSpPr>
          <p:nvPr>
            <p:ph type="title"/>
          </p:nvPr>
        </p:nvSpPr>
        <p:spPr>
          <a:xfrm>
            <a:off x="490538" y="2514600"/>
            <a:ext cx="8162925" cy="914400"/>
          </a:xfrm>
        </p:spPr>
        <p:txBody>
          <a:bodyPr lIns="25400" tIns="25400" rIns="5078" bIns="25400"/>
          <a:lstStyle/>
          <a:p>
            <a:pPr eaLnBrk="1" hangingPunct="1">
              <a:defRPr/>
            </a:pPr>
            <a:r>
              <a:rPr lang="en-US" altLang="en-US">
                <a:ea typeface="MS PGothic" charset="-128"/>
              </a:rPr>
              <a:t>INTUBATION</a:t>
            </a:r>
          </a:p>
        </p:txBody>
      </p:sp>
      <p:sp>
        <p:nvSpPr>
          <p:cNvPr id="2" name="Text Placeholder 1"/>
          <p:cNvSpPr>
            <a:spLocks noGrp="1"/>
          </p:cNvSpPr>
          <p:nvPr>
            <p:ph type="body" idx="1"/>
          </p:nvPr>
        </p:nvSpPr>
        <p:spPr>
          <a:xfrm>
            <a:off x="490538" y="3429000"/>
            <a:ext cx="8162925" cy="701675"/>
          </a:xfrm>
        </p:spPr>
        <p:txBody>
          <a:bodyPr/>
          <a:lstStyle/>
          <a:p>
            <a:pPr>
              <a:defRPr/>
            </a:pPr>
            <a:endParaRPr lang="en-US"/>
          </a:p>
        </p:txBody>
      </p:sp>
    </p:spTree>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Grp="1" noChangeArrowheads="1"/>
          </p:cNvSpPr>
          <p:nvPr>
            <p:ph type="title"/>
          </p:nvPr>
        </p:nvSpPr>
        <p:spPr/>
        <p:txBody>
          <a:bodyPr lIns="25400" tIns="25400" rIns="5078" bIns="25400"/>
          <a:lstStyle/>
          <a:p>
            <a:pPr eaLnBrk="1" hangingPunct="1"/>
            <a:r>
              <a:rPr lang="en-US" altLang="en-US">
                <a:ea typeface="MS PGothic" charset="-128"/>
              </a:rPr>
              <a:t>INTUBATION</a:t>
            </a:r>
          </a:p>
        </p:txBody>
      </p:sp>
      <p:sp>
        <p:nvSpPr>
          <p:cNvPr id="38914" name="Rectangle 2"/>
          <p:cNvSpPr>
            <a:spLocks noGrp="1" noChangeArrowheads="1"/>
          </p:cNvSpPr>
          <p:nvPr>
            <p:ph idx="1"/>
          </p:nvPr>
        </p:nvSpPr>
        <p:spPr/>
        <p:txBody>
          <a:bodyPr lIns="25400" tIns="25400" rIns="5078" bIns="25400" rtlCol="0">
            <a:normAutofit fontScale="92500" lnSpcReduction="20000"/>
          </a:bodyPr>
          <a:lstStyle/>
          <a:p>
            <a:pPr algn="ctr" eaLnBrk="1" fontAlgn="auto" hangingPunct="1">
              <a:spcAft>
                <a:spcPts val="0"/>
              </a:spcAft>
              <a:buFont typeface="Arial" charset="0"/>
              <a:buNone/>
              <a:defRPr/>
            </a:pPr>
            <a:r>
              <a:rPr lang="en-US" sz="2800" dirty="0">
                <a:solidFill>
                  <a:schemeClr val="tx1">
                    <a:lumMod val="75000"/>
                    <a:lumOff val="25000"/>
                  </a:schemeClr>
                </a:solidFill>
                <a:latin typeface="Arial Bold" charset="0"/>
                <a:ea typeface="+mn-ea"/>
                <a:cs typeface="Arial Bold" charset="0"/>
                <a:sym typeface="Arial Bold" charset="0"/>
              </a:rPr>
              <a:t>INDICATION</a:t>
            </a:r>
            <a:endParaRPr lang="en-US" sz="2800" dirty="0">
              <a:solidFill>
                <a:schemeClr val="tx1">
                  <a:lumMod val="75000"/>
                  <a:lumOff val="25000"/>
                </a:schemeClr>
              </a:solidFill>
              <a:latin typeface="Arial Bold" charset="0"/>
              <a:ea typeface="ヒラギノ角ゴ ProN W6" charset="0"/>
              <a:cs typeface="ヒラギノ角ゴ ProN W6" charset="0"/>
              <a:sym typeface="Arial Bold" charset="0"/>
            </a:endParaRPr>
          </a:p>
          <a:p>
            <a:pPr eaLnBrk="1" fontAlgn="auto" hangingPunct="1">
              <a:spcAft>
                <a:spcPts val="0"/>
              </a:spcAft>
              <a:buFont typeface="Wingdings" pitchFamily="2" charset="2"/>
              <a:buChar char="v"/>
              <a:defRPr/>
            </a:pPr>
            <a:r>
              <a:rPr lang="en-US" sz="2800" dirty="0">
                <a:solidFill>
                  <a:schemeClr val="tx1">
                    <a:lumMod val="75000"/>
                    <a:lumOff val="25000"/>
                  </a:schemeClr>
                </a:solidFill>
                <a:ea typeface="+mn-ea"/>
                <a:cs typeface="+mn-cs"/>
              </a:rPr>
              <a:t>CPR</a:t>
            </a:r>
          </a:p>
          <a:p>
            <a:pPr eaLnBrk="1" fontAlgn="auto" hangingPunct="1">
              <a:spcAft>
                <a:spcPts val="0"/>
              </a:spcAft>
              <a:buFont typeface="Wingdings" pitchFamily="2" charset="2"/>
              <a:buChar char="v"/>
              <a:defRPr/>
            </a:pPr>
            <a:r>
              <a:rPr lang="en-US" sz="2800" dirty="0">
                <a:solidFill>
                  <a:schemeClr val="tx1">
                    <a:lumMod val="75000"/>
                    <a:lumOff val="25000"/>
                  </a:schemeClr>
                </a:solidFill>
                <a:ea typeface="+mn-ea"/>
                <a:cs typeface="+mn-cs"/>
              </a:rPr>
              <a:t>Respiratory distress</a:t>
            </a:r>
          </a:p>
          <a:p>
            <a:pPr eaLnBrk="1" fontAlgn="auto" hangingPunct="1">
              <a:spcAft>
                <a:spcPts val="0"/>
              </a:spcAft>
              <a:buFont typeface="Wingdings" pitchFamily="2" charset="2"/>
              <a:buChar char="v"/>
              <a:defRPr/>
            </a:pPr>
            <a:r>
              <a:rPr lang="en-US" sz="2800" dirty="0">
                <a:solidFill>
                  <a:schemeClr val="tx1">
                    <a:lumMod val="75000"/>
                    <a:lumOff val="25000"/>
                  </a:schemeClr>
                </a:solidFill>
                <a:ea typeface="+mn-ea"/>
                <a:cs typeface="+mn-cs"/>
              </a:rPr>
              <a:t>Altered mental status with hypoventilation / airway protection</a:t>
            </a:r>
          </a:p>
          <a:p>
            <a:pPr eaLnBrk="1" fontAlgn="auto" hangingPunct="1">
              <a:spcAft>
                <a:spcPts val="0"/>
              </a:spcAft>
              <a:buFont typeface="Wingdings" pitchFamily="2" charset="2"/>
              <a:buChar char="v"/>
              <a:defRPr/>
            </a:pPr>
            <a:r>
              <a:rPr lang="en-US" sz="2800" dirty="0">
                <a:solidFill>
                  <a:schemeClr val="tx1">
                    <a:lumMod val="75000"/>
                    <a:lumOff val="25000"/>
                  </a:schemeClr>
                </a:solidFill>
                <a:ea typeface="+mn-ea"/>
                <a:cs typeface="+mn-cs"/>
              </a:rPr>
              <a:t>Facial trauma</a:t>
            </a:r>
          </a:p>
          <a:p>
            <a:pPr eaLnBrk="1" fontAlgn="auto" hangingPunct="1">
              <a:spcAft>
                <a:spcPts val="0"/>
              </a:spcAft>
              <a:buFont typeface="Wingdings" pitchFamily="2" charset="2"/>
              <a:buChar char="v"/>
              <a:defRPr/>
            </a:pPr>
            <a:r>
              <a:rPr lang="en-US" sz="2800" dirty="0">
                <a:solidFill>
                  <a:schemeClr val="tx1">
                    <a:lumMod val="75000"/>
                    <a:lumOff val="25000"/>
                  </a:schemeClr>
                </a:solidFill>
                <a:ea typeface="+mn-ea"/>
                <a:cs typeface="+mn-cs"/>
              </a:rPr>
              <a:t>Angioedema of the airway</a:t>
            </a:r>
          </a:p>
          <a:p>
            <a:pPr eaLnBrk="1" fontAlgn="auto" hangingPunct="1">
              <a:spcAft>
                <a:spcPts val="0"/>
              </a:spcAft>
              <a:buFont typeface="Wingdings" pitchFamily="2" charset="2"/>
              <a:buChar char="v"/>
              <a:defRPr/>
            </a:pPr>
            <a:r>
              <a:rPr lang="en-US" sz="2800" dirty="0">
                <a:solidFill>
                  <a:schemeClr val="tx1">
                    <a:lumMod val="75000"/>
                    <a:lumOff val="25000"/>
                  </a:schemeClr>
                </a:solidFill>
                <a:ea typeface="+mn-ea"/>
                <a:cs typeface="+mn-cs"/>
              </a:rPr>
              <a:t>Airway infection i.e., Epiglottis</a:t>
            </a:r>
          </a:p>
        </p:txBody>
      </p:sp>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Grp="1" noChangeArrowheads="1"/>
          </p:cNvSpPr>
          <p:nvPr>
            <p:ph type="title"/>
          </p:nvPr>
        </p:nvSpPr>
        <p:spPr/>
        <p:txBody>
          <a:bodyPr lIns="25400" tIns="25400" rIns="5078" bIns="25400"/>
          <a:lstStyle/>
          <a:p>
            <a:pPr eaLnBrk="1" hangingPunct="1"/>
            <a:r>
              <a:rPr lang="en-US" altLang="en-US">
                <a:ea typeface="MS PGothic" charset="-128"/>
              </a:rPr>
              <a:t>INTUBATION</a:t>
            </a:r>
          </a:p>
        </p:txBody>
      </p:sp>
      <p:sp>
        <p:nvSpPr>
          <p:cNvPr id="47106" name="Rectangle 2"/>
          <p:cNvSpPr>
            <a:spLocks noGrp="1" noChangeArrowheads="1"/>
          </p:cNvSpPr>
          <p:nvPr>
            <p:ph idx="1"/>
          </p:nvPr>
        </p:nvSpPr>
        <p:spPr/>
        <p:txBody>
          <a:bodyPr lIns="25400" tIns="25400" rIns="5078" bIns="25400"/>
          <a:lstStyle/>
          <a:p>
            <a:pPr algn="ctr" eaLnBrk="1" hangingPunct="1">
              <a:buFont typeface="Arial" charset="0"/>
              <a:buNone/>
            </a:pPr>
            <a:r>
              <a:rPr lang="en-US" altLang="en-US">
                <a:latin typeface="Arial Bold" charset="0"/>
                <a:ea typeface="MS PGothic" charset="-128"/>
                <a:sym typeface="Arial Bold" charset="0"/>
              </a:rPr>
              <a:t>PRE-OXYGENATION</a:t>
            </a:r>
            <a:endParaRPr lang="en-US" altLang="en-US">
              <a:latin typeface="Arial Bold" charset="0"/>
              <a:ea typeface="ヒラギノ角ゴ ProN W6" charset="-128"/>
              <a:sym typeface="Arial Bold" charset="0"/>
            </a:endParaRPr>
          </a:p>
          <a:p>
            <a:pPr eaLnBrk="1" hangingPunct="1"/>
            <a:r>
              <a:rPr lang="en-US" altLang="en-US">
                <a:ea typeface="MS PGothic" charset="-128"/>
              </a:rPr>
              <a:t>Pre-oxygenation helps prevent hypoxia during the intubation.</a:t>
            </a:r>
          </a:p>
          <a:p>
            <a:pPr eaLnBrk="1" hangingPunct="1"/>
            <a:r>
              <a:rPr lang="en-US" altLang="en-US">
                <a:ea typeface="MS PGothic" charset="-128"/>
              </a:rPr>
              <a:t>BVM 15 LPM</a:t>
            </a:r>
          </a:p>
          <a:p>
            <a:pPr eaLnBrk="1" hangingPunct="1"/>
            <a:r>
              <a:rPr lang="en-US" altLang="en-US">
                <a:ea typeface="MS PGothic" charset="-128"/>
              </a:rPr>
              <a:t>Non-rebreather face mask 15 LPM</a:t>
            </a:r>
          </a:p>
          <a:p>
            <a:pPr eaLnBrk="1" hangingPunct="1"/>
            <a:r>
              <a:rPr lang="en-US" altLang="en-US">
                <a:ea typeface="MS PGothic" charset="-128"/>
              </a:rPr>
              <a:t>Nasal cannula 15 LPM </a:t>
            </a:r>
            <a:r>
              <a:rPr lang="en-US" altLang="en-US" u="sng">
                <a:latin typeface="Arial Bold Italic" charset="0"/>
                <a:ea typeface="MS PGothic" charset="-128"/>
                <a:sym typeface="Arial Bold Italic" charset="0"/>
              </a:rPr>
              <a:t>in addition to the face mask</a:t>
            </a:r>
            <a:endParaRPr lang="en-US" altLang="en-US" u="sng">
              <a:latin typeface="Arial Bold Italic" charset="0"/>
              <a:ea typeface="ヒラギノ角ゴ ProN W6" charset="-128"/>
              <a:sym typeface="Arial Bold Italic" charset="0"/>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Grp="1" noChangeArrowheads="1"/>
          </p:cNvSpPr>
          <p:nvPr>
            <p:ph type="title"/>
          </p:nvPr>
        </p:nvSpPr>
        <p:spPr/>
        <p:txBody>
          <a:bodyPr lIns="25400" tIns="25400" rIns="5078" bIns="25400"/>
          <a:lstStyle/>
          <a:p>
            <a:pPr eaLnBrk="1" hangingPunct="1"/>
            <a:r>
              <a:rPr lang="en-US" altLang="en-US" sz="4000">
                <a:latin typeface="Arial Bold" charset="0"/>
                <a:ea typeface="MS PGothic" charset="-128"/>
                <a:sym typeface="Arial Bold" charset="0"/>
              </a:rPr>
              <a:t>OXYGENATION</a:t>
            </a:r>
            <a:br>
              <a:rPr lang="en-US" altLang="en-US" sz="4000">
                <a:latin typeface="Arial Bold" charset="0"/>
                <a:ea typeface="ヒラギノ角ゴ ProN W6" charset="-128"/>
                <a:sym typeface="Arial Bold" charset="0"/>
              </a:rPr>
            </a:br>
            <a:endParaRPr lang="en-US" altLang="en-US" sz="4000">
              <a:ea typeface="MS PGothic" charset="-128"/>
            </a:endParaRPr>
          </a:p>
        </p:txBody>
      </p:sp>
      <p:sp>
        <p:nvSpPr>
          <p:cNvPr id="20482" name="Rectangle 2"/>
          <p:cNvSpPr>
            <a:spLocks noGrp="1" noChangeArrowheads="1"/>
          </p:cNvSpPr>
          <p:nvPr>
            <p:ph idx="1"/>
          </p:nvPr>
        </p:nvSpPr>
        <p:spPr/>
        <p:txBody>
          <a:bodyPr lIns="25400" tIns="25400" rIns="5078" bIns="25400"/>
          <a:lstStyle/>
          <a:p>
            <a:pPr eaLnBrk="1" hangingPunct="1">
              <a:lnSpc>
                <a:spcPct val="90000"/>
              </a:lnSpc>
            </a:pPr>
            <a:r>
              <a:rPr lang="en-US" altLang="en-US">
                <a:ea typeface="MS PGothic" charset="-128"/>
              </a:rPr>
              <a:t>Provides oxygen to the cells in the body </a:t>
            </a:r>
            <a:r>
              <a:rPr lang="en-US" altLang="en-US" b="1">
                <a:latin typeface="Arial Bold" charset="0"/>
                <a:ea typeface="MS PGothic" charset="-128"/>
                <a:sym typeface="Arial Bold" charset="0"/>
              </a:rPr>
              <a:t>including the brain</a:t>
            </a:r>
            <a:r>
              <a:rPr lang="en-US" altLang="en-US">
                <a:ea typeface="MS PGothic" charset="-128"/>
              </a:rPr>
              <a:t>.</a:t>
            </a:r>
          </a:p>
          <a:p>
            <a:pPr eaLnBrk="1" hangingPunct="1">
              <a:lnSpc>
                <a:spcPct val="90000"/>
              </a:lnSpc>
            </a:pPr>
            <a:r>
              <a:rPr lang="en-US" altLang="en-US">
                <a:ea typeface="MS PGothic" charset="-128"/>
              </a:rPr>
              <a:t>Hypoxia or lack of oxygen results in the death of cells in the body </a:t>
            </a:r>
            <a:r>
              <a:rPr lang="en-US" altLang="en-US" b="1">
                <a:latin typeface="Arial Bold" charset="0"/>
                <a:ea typeface="MS PGothic" charset="-128"/>
                <a:sym typeface="Arial Bold" charset="0"/>
              </a:rPr>
              <a:t>including the brain</a:t>
            </a:r>
            <a:r>
              <a:rPr lang="en-US" altLang="en-US">
                <a:ea typeface="MS PGothic" charset="-128"/>
              </a:rPr>
              <a:t>.</a:t>
            </a:r>
          </a:p>
          <a:p>
            <a:pPr eaLnBrk="1" hangingPunct="1">
              <a:lnSpc>
                <a:spcPct val="90000"/>
              </a:lnSpc>
            </a:pPr>
            <a:r>
              <a:rPr lang="en-US" altLang="en-US" b="1">
                <a:ea typeface="MS PGothic" charset="-128"/>
              </a:rPr>
              <a:t>Profound hypoxia or anoxia </a:t>
            </a:r>
            <a:r>
              <a:rPr lang="en-US" altLang="en-US">
                <a:ea typeface="MS PGothic" charset="-128"/>
              </a:rPr>
              <a:t>can </a:t>
            </a:r>
            <a:r>
              <a:rPr lang="en-US" altLang="en-US" b="1">
                <a:ea typeface="MS PGothic" charset="-128"/>
              </a:rPr>
              <a:t>result in brain death </a:t>
            </a:r>
            <a:r>
              <a:rPr lang="en-US" altLang="en-US">
                <a:ea typeface="MS PGothic" charset="-128"/>
              </a:rPr>
              <a:t>in less than 10 minutes</a:t>
            </a:r>
          </a:p>
        </p:txBody>
      </p:sp>
    </p:spTree>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1"/>
          <p:cNvSpPr>
            <a:spLocks noGrp="1" noChangeArrowheads="1"/>
          </p:cNvSpPr>
          <p:nvPr>
            <p:ph type="title"/>
          </p:nvPr>
        </p:nvSpPr>
        <p:spPr>
          <a:xfrm>
            <a:off x="725488" y="314325"/>
            <a:ext cx="7693025" cy="1143000"/>
          </a:xfrm>
        </p:spPr>
        <p:txBody>
          <a:bodyPr wrap="square" lIns="25400" tIns="25400" rIns="5078" bIns="25400" anchor="ctr">
            <a:normAutofit/>
          </a:bodyPr>
          <a:lstStyle/>
          <a:p>
            <a:pPr eaLnBrk="1" hangingPunct="1"/>
            <a:r>
              <a:rPr lang="en-US" altLang="en-US"/>
              <a:t>INTUBATION</a:t>
            </a:r>
          </a:p>
        </p:txBody>
      </p:sp>
      <p:sp>
        <p:nvSpPr>
          <p:cNvPr id="48130" name="Rectangle 2"/>
          <p:cNvSpPr>
            <a:spLocks noGrp="1" noChangeArrowheads="1"/>
          </p:cNvSpPr>
          <p:nvPr>
            <p:ph sz="half" idx="1"/>
          </p:nvPr>
        </p:nvSpPr>
        <p:spPr>
          <a:xfrm>
            <a:off x="723900" y="1586753"/>
            <a:ext cx="3776472" cy="4583860"/>
          </a:xfrm>
        </p:spPr>
        <p:txBody>
          <a:bodyPr wrap="square" lIns="25400" tIns="25400" rIns="5078" bIns="25400" anchor="t">
            <a:normAutofit/>
          </a:bodyPr>
          <a:lstStyle/>
          <a:p>
            <a:pPr eaLnBrk="1" hangingPunct="1">
              <a:lnSpc>
                <a:spcPct val="90000"/>
              </a:lnSpc>
              <a:buFont typeface="Arial" charset="0"/>
              <a:buNone/>
            </a:pPr>
            <a:r>
              <a:rPr lang="en-US" altLang="en-US" sz="1900"/>
              <a:t>PRE-OXYGENATION</a:t>
            </a:r>
          </a:p>
          <a:p>
            <a:pPr eaLnBrk="1" hangingPunct="1">
              <a:lnSpc>
                <a:spcPct val="90000"/>
              </a:lnSpc>
              <a:buFont typeface="Arial" charset="0"/>
              <a:buNone/>
            </a:pPr>
            <a:r>
              <a:rPr lang="en-US" altLang="en-US" sz="1900" b="1"/>
              <a:t>USE NASAL CANNULA 15 LPM IN CONJUNCTION WITH THE BVM AT 15 LPM</a:t>
            </a:r>
          </a:p>
          <a:p>
            <a:pPr eaLnBrk="1" hangingPunct="1">
              <a:lnSpc>
                <a:spcPct val="90000"/>
              </a:lnSpc>
            </a:pPr>
            <a:r>
              <a:rPr lang="en-US" altLang="en-US" sz="1900"/>
              <a:t>Leave the nasal cannula on during intubation</a:t>
            </a:r>
          </a:p>
          <a:p>
            <a:pPr eaLnBrk="1" hangingPunct="1">
              <a:lnSpc>
                <a:spcPct val="90000"/>
              </a:lnSpc>
            </a:pPr>
            <a:r>
              <a:rPr lang="en-US" altLang="en-US" sz="1900"/>
              <a:t>Nasal cannula will expel CO2 build up in the                         nasopharynx</a:t>
            </a:r>
          </a:p>
          <a:p>
            <a:pPr eaLnBrk="1" hangingPunct="1">
              <a:lnSpc>
                <a:spcPct val="90000"/>
              </a:lnSpc>
            </a:pPr>
            <a:r>
              <a:rPr lang="en-US" altLang="en-US" sz="1900"/>
              <a:t>It will also maintain 02                                       saturations during the intubation</a:t>
            </a:r>
          </a:p>
        </p:txBody>
      </p:sp>
      <p:pic>
        <p:nvPicPr>
          <p:cNvPr id="4" name="Picture 3">
            <a:extLst>
              <a:ext uri="{FF2B5EF4-FFF2-40B4-BE49-F238E27FC236}">
                <a16:creationId xmlns:a16="http://schemas.microsoft.com/office/drawing/2014/main" id="{590E5E47-079B-7D43-BABD-3E778700F1CB}"/>
              </a:ext>
            </a:extLst>
          </p:cNvPr>
          <p:cNvPicPr>
            <a:picLocks noChangeAspect="1"/>
          </p:cNvPicPr>
          <p:nvPr/>
        </p:nvPicPr>
        <p:blipFill rotWithShape="1">
          <a:blip r:embed="rId2"/>
          <a:srcRect l="16105" r="22107" b="3"/>
          <a:stretch/>
        </p:blipFill>
        <p:spPr>
          <a:xfrm>
            <a:off x="4648200" y="1586753"/>
            <a:ext cx="3776472" cy="4583860"/>
          </a:xfrm>
          <a:prstGeom prst="rect">
            <a:avLst/>
          </a:prstGeom>
          <a:noFill/>
        </p:spPr>
      </p:pic>
    </p:spTree>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1"/>
          <p:cNvSpPr>
            <a:spLocks noGrp="1" noChangeArrowheads="1"/>
          </p:cNvSpPr>
          <p:nvPr>
            <p:ph type="title"/>
          </p:nvPr>
        </p:nvSpPr>
        <p:spPr/>
        <p:txBody>
          <a:bodyPr lIns="25400" tIns="25400" rIns="5078" bIns="25400"/>
          <a:lstStyle/>
          <a:p>
            <a:pPr eaLnBrk="1" hangingPunct="1"/>
            <a:r>
              <a:rPr lang="en-US" altLang="en-US">
                <a:ea typeface="MS PGothic" charset="-128"/>
              </a:rPr>
              <a:t>INTUBATION</a:t>
            </a:r>
          </a:p>
        </p:txBody>
      </p:sp>
      <p:sp>
        <p:nvSpPr>
          <p:cNvPr id="49154" name="Rectangle 2"/>
          <p:cNvSpPr>
            <a:spLocks noGrp="1" noChangeArrowheads="1"/>
          </p:cNvSpPr>
          <p:nvPr>
            <p:ph idx="1"/>
          </p:nvPr>
        </p:nvSpPr>
        <p:spPr/>
        <p:txBody>
          <a:bodyPr lIns="25400" tIns="25400" rIns="5078" bIns="25400"/>
          <a:lstStyle/>
          <a:p>
            <a:pPr algn="ctr" eaLnBrk="1" hangingPunct="1">
              <a:buFont typeface="Arial" charset="0"/>
              <a:buNone/>
            </a:pPr>
            <a:r>
              <a:rPr lang="en-US" altLang="en-US">
                <a:latin typeface="Arial Bold" charset="0"/>
                <a:ea typeface="MS PGothic" charset="-128"/>
                <a:sym typeface="Arial Bold" charset="0"/>
              </a:rPr>
              <a:t>FIRST PASS SUCCESS</a:t>
            </a:r>
            <a:endParaRPr lang="en-US" altLang="en-US">
              <a:latin typeface="Arial Bold" charset="0"/>
              <a:ea typeface="ヒラギノ角ゴ ProN W6" charset="-128"/>
              <a:sym typeface="Arial Bold" charset="0"/>
            </a:endParaRPr>
          </a:p>
          <a:p>
            <a:pPr eaLnBrk="1" hangingPunct="1"/>
            <a:endParaRPr lang="en-US" altLang="en-US">
              <a:ea typeface="MS PGothic" charset="-128"/>
            </a:endParaRPr>
          </a:p>
          <a:p>
            <a:pPr eaLnBrk="1" hangingPunct="1"/>
            <a:r>
              <a:rPr lang="en-US" altLang="en-US">
                <a:ea typeface="MS PGothic" charset="-128"/>
              </a:rPr>
              <a:t>Goal is to intubate on first pass</a:t>
            </a:r>
          </a:p>
          <a:p>
            <a:pPr eaLnBrk="1" hangingPunct="1"/>
            <a:r>
              <a:rPr lang="en-US" altLang="en-US">
                <a:ea typeface="MS PGothic" charset="-128"/>
              </a:rPr>
              <a:t>Studies indicate that complications increase with increasing attempts.</a:t>
            </a:r>
          </a:p>
        </p:txBody>
      </p:sp>
    </p:spTree>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p:cNvSpPr>
            <a:spLocks noGrp="1"/>
          </p:cNvSpPr>
          <p:nvPr>
            <p:ph type="title"/>
          </p:nvPr>
        </p:nvSpPr>
        <p:spPr/>
        <p:txBody>
          <a:bodyPr/>
          <a:lstStyle/>
          <a:p>
            <a:pPr eaLnBrk="1" hangingPunct="1"/>
            <a:r>
              <a:rPr lang="en-US" altLang="en-US">
                <a:ea typeface="MS PGothic" charset="-128"/>
              </a:rPr>
              <a:t>STANDING ORDER</a:t>
            </a:r>
          </a:p>
        </p:txBody>
      </p:sp>
      <p:sp>
        <p:nvSpPr>
          <p:cNvPr id="50178" name="Content Placeholder 2"/>
          <p:cNvSpPr>
            <a:spLocks noGrp="1"/>
          </p:cNvSpPr>
          <p:nvPr>
            <p:ph idx="1"/>
          </p:nvPr>
        </p:nvSpPr>
        <p:spPr/>
        <p:txBody>
          <a:bodyPr/>
          <a:lstStyle/>
          <a:p>
            <a:pPr marL="0" indent="0" eaLnBrk="1" hangingPunct="1">
              <a:lnSpc>
                <a:spcPct val="80000"/>
              </a:lnSpc>
              <a:buFont typeface="Wingdings" charset="2"/>
              <a:buNone/>
            </a:pPr>
            <a:r>
              <a:rPr lang="en-US" altLang="en-US" sz="2000">
                <a:ea typeface="MS PGothic" charset="-128"/>
              </a:rPr>
              <a:t>Re:	Airway management</a:t>
            </a:r>
          </a:p>
          <a:p>
            <a:pPr marL="0" indent="0" eaLnBrk="1" hangingPunct="1">
              <a:lnSpc>
                <a:spcPct val="80000"/>
              </a:lnSpc>
            </a:pPr>
            <a:r>
              <a:rPr lang="en-US" altLang="en-US" sz="2000">
                <a:ea typeface="MS PGothic" charset="-128"/>
              </a:rPr>
              <a:t>Airway assessment must include vital signs, oxygen saturation measurements and physical exam.</a:t>
            </a:r>
          </a:p>
          <a:p>
            <a:pPr marL="0" indent="0" eaLnBrk="1" hangingPunct="1">
              <a:lnSpc>
                <a:spcPct val="80000"/>
              </a:lnSpc>
            </a:pPr>
            <a:r>
              <a:rPr lang="en-US" altLang="en-US" sz="2000">
                <a:ea typeface="MS PGothic" charset="-128"/>
              </a:rPr>
              <a:t>The appropriate airway modalities will be based on the vitals, exam, respiratory status and the patient’s mental status. </a:t>
            </a:r>
          </a:p>
          <a:p>
            <a:pPr marL="0" indent="0" eaLnBrk="1" hangingPunct="1">
              <a:lnSpc>
                <a:spcPct val="80000"/>
              </a:lnSpc>
            </a:pPr>
            <a:r>
              <a:rPr lang="en-US" altLang="en-US" sz="2000">
                <a:ea typeface="MS PGothic" charset="-128"/>
              </a:rPr>
              <a:t>When available, capnography will be utilized in cases of respiratory distress and advanced airway management.</a:t>
            </a:r>
          </a:p>
          <a:p>
            <a:pPr marL="0" indent="0" eaLnBrk="1" hangingPunct="1">
              <a:lnSpc>
                <a:spcPct val="80000"/>
              </a:lnSpc>
            </a:pPr>
            <a:r>
              <a:rPr lang="en-US" altLang="en-US" sz="2000" b="1">
                <a:ea typeface="MS PGothic" charset="-128"/>
              </a:rPr>
              <a:t>In the case of intubations, one attempt will be made at an endotracheal intubation.  If unsuccessful, a supraglottic tube should be inserted or the patient should be ventilated with a BVM.</a:t>
            </a:r>
            <a:r>
              <a:rPr lang="en-US" altLang="en-US" sz="2000">
                <a:ea typeface="MS PGothic" charset="-128"/>
              </a:rPr>
              <a:t>  Exceptions to this rule would be cases where there is epiglottic or glottic edema and there is an obvious need to insert a tube beyond the level of the swelling.</a:t>
            </a:r>
          </a:p>
          <a:p>
            <a:pPr marL="0" indent="0" eaLnBrk="1" hangingPunct="1">
              <a:lnSpc>
                <a:spcPct val="80000"/>
              </a:lnSpc>
              <a:buFont typeface="Wingdings" charset="2"/>
              <a:buNone/>
            </a:pPr>
            <a:endParaRPr lang="en-US" altLang="en-US" sz="2000">
              <a:ea typeface="MS PGothic" charset="-128"/>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D4AF31-0F92-DA4D-A278-EB7A97F4912B}"/>
              </a:ext>
            </a:extLst>
          </p:cNvPr>
          <p:cNvSpPr>
            <a:spLocks noGrp="1"/>
          </p:cNvSpPr>
          <p:nvPr>
            <p:ph type="title"/>
          </p:nvPr>
        </p:nvSpPr>
        <p:spPr/>
        <p:txBody>
          <a:bodyPr/>
          <a:lstStyle/>
          <a:p>
            <a:br>
              <a:rPr lang="en-US" sz="4800" dirty="0"/>
            </a:br>
            <a:r>
              <a:rPr lang="en-US" sz="4800" dirty="0"/>
              <a:t>INTUBATION VIDEO</a:t>
            </a:r>
            <a:br>
              <a:rPr lang="en-US" sz="1400" dirty="0"/>
            </a:br>
            <a:endParaRPr lang="en-US" sz="3600" dirty="0"/>
          </a:p>
        </p:txBody>
      </p:sp>
      <p:sp>
        <p:nvSpPr>
          <p:cNvPr id="3" name="Content Placeholder 2">
            <a:extLst>
              <a:ext uri="{FF2B5EF4-FFF2-40B4-BE49-F238E27FC236}">
                <a16:creationId xmlns:a16="http://schemas.microsoft.com/office/drawing/2014/main" id="{847953D0-71DE-7478-5F15-A31A934C4AE0}"/>
              </a:ext>
            </a:extLst>
          </p:cNvPr>
          <p:cNvSpPr>
            <a:spLocks noGrp="1"/>
          </p:cNvSpPr>
          <p:nvPr>
            <p:ph idx="1"/>
          </p:nvPr>
        </p:nvSpPr>
        <p:spPr/>
        <p:txBody>
          <a:bodyPr/>
          <a:lstStyle/>
          <a:p>
            <a:r>
              <a:rPr lang="en-US" sz="2400" dirty="0"/>
              <a:t>https://</a:t>
            </a:r>
            <a:r>
              <a:rPr lang="en-US" sz="2400" dirty="0" err="1"/>
              <a:t>www.youtube.com</a:t>
            </a:r>
            <a:r>
              <a:rPr lang="en-US" sz="2400" dirty="0"/>
              <a:t>/</a:t>
            </a:r>
            <a:r>
              <a:rPr lang="en-US" sz="2400" dirty="0" err="1"/>
              <a:t>watch?v</a:t>
            </a:r>
            <a:r>
              <a:rPr lang="en-US" sz="2400" dirty="0"/>
              <a:t>=QSIWSPM9_f8</a:t>
            </a:r>
            <a:endParaRPr lang="en-US" dirty="0"/>
          </a:p>
        </p:txBody>
      </p:sp>
    </p:spTree>
    <p:extLst>
      <p:ext uri="{BB962C8B-B14F-4D97-AF65-F5344CB8AC3E}">
        <p14:creationId xmlns:p14="http://schemas.microsoft.com/office/powerpoint/2010/main" val="16145547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Grp="1" noChangeArrowheads="1"/>
          </p:cNvSpPr>
          <p:nvPr>
            <p:ph type="title"/>
          </p:nvPr>
        </p:nvSpPr>
        <p:spPr/>
        <p:txBody>
          <a:bodyPr lIns="25400" tIns="25400" rIns="5078" bIns="25400"/>
          <a:lstStyle/>
          <a:p>
            <a:pPr eaLnBrk="1" hangingPunct="1"/>
            <a:r>
              <a:rPr lang="en-US" altLang="en-US">
                <a:ea typeface="MS PGothic" charset="-128"/>
              </a:rPr>
              <a:t>INTUBATION</a:t>
            </a:r>
          </a:p>
        </p:txBody>
      </p:sp>
      <p:sp>
        <p:nvSpPr>
          <p:cNvPr id="51202" name="Rectangle 2"/>
          <p:cNvSpPr>
            <a:spLocks noGrp="1" noChangeArrowheads="1"/>
          </p:cNvSpPr>
          <p:nvPr>
            <p:ph idx="1"/>
          </p:nvPr>
        </p:nvSpPr>
        <p:spPr/>
        <p:txBody>
          <a:bodyPr lIns="25400" tIns="25400" rIns="5078" bIns="25400"/>
          <a:lstStyle/>
          <a:p>
            <a:pPr algn="ctr" eaLnBrk="1" hangingPunct="1">
              <a:buFont typeface="Arial" charset="0"/>
              <a:buNone/>
            </a:pPr>
            <a:r>
              <a:rPr lang="en-US" altLang="en-US">
                <a:latin typeface="Arial Bold" charset="0"/>
                <a:ea typeface="MS PGothic" charset="-128"/>
                <a:sym typeface="Arial Bold" charset="0"/>
              </a:rPr>
              <a:t>EPIGLOTTIS</a:t>
            </a:r>
            <a:endParaRPr lang="en-US" altLang="en-US">
              <a:latin typeface="Arial Bold" charset="0"/>
              <a:ea typeface="ヒラギノ角ゴ ProN W6" charset="-128"/>
              <a:sym typeface="Arial Bold" charset="0"/>
            </a:endParaRPr>
          </a:p>
          <a:p>
            <a:pPr eaLnBrk="1" hangingPunct="1"/>
            <a:endParaRPr lang="en-US" altLang="en-US">
              <a:ea typeface="MS PGothic" charset="-128"/>
            </a:endParaRPr>
          </a:p>
          <a:p>
            <a:pPr eaLnBrk="1" hangingPunct="1"/>
            <a:r>
              <a:rPr lang="en-US" altLang="en-US">
                <a:ea typeface="MS PGothic" charset="-128"/>
              </a:rPr>
              <a:t>Epiglottis is the </a:t>
            </a:r>
            <a:r>
              <a:rPr lang="ja-JP" altLang="en-US">
                <a:latin typeface="Arial" charset="0"/>
                <a:ea typeface="MS PMincho" charset="-128"/>
              </a:rPr>
              <a:t>“</a:t>
            </a:r>
            <a:r>
              <a:rPr lang="en-US" altLang="ja-JP">
                <a:ea typeface="MS PGothic" charset="-128"/>
              </a:rPr>
              <a:t>beacon</a:t>
            </a:r>
            <a:r>
              <a:rPr lang="ja-JP" altLang="en-US">
                <a:latin typeface="Arial" charset="0"/>
                <a:ea typeface="MS PMincho" charset="-128"/>
              </a:rPr>
              <a:t>”</a:t>
            </a:r>
            <a:r>
              <a:rPr lang="en-US" altLang="ja-JP">
                <a:ea typeface="MS PGothic" charset="-128"/>
              </a:rPr>
              <a:t>  leading to the glottis and trachea</a:t>
            </a:r>
          </a:p>
          <a:p>
            <a:pPr eaLnBrk="1" hangingPunct="1"/>
            <a:r>
              <a:rPr lang="en-US" altLang="en-US">
                <a:ea typeface="MS PGothic" charset="-128"/>
              </a:rPr>
              <a:t>It is midline in the posterior pharynx and attached to the base of the tongue.</a:t>
            </a:r>
          </a:p>
        </p:txBody>
      </p:sp>
    </p:spTree>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1"/>
          <p:cNvSpPr>
            <a:spLocks noGrp="1" noChangeArrowheads="1"/>
          </p:cNvSpPr>
          <p:nvPr>
            <p:ph type="title"/>
          </p:nvPr>
        </p:nvSpPr>
        <p:spPr/>
        <p:txBody>
          <a:bodyPr lIns="25400" tIns="25400" rIns="5078" bIns="25400" rtlCol="0">
            <a:normAutofit fontScale="90000"/>
          </a:bodyPr>
          <a:lstStyle/>
          <a:p>
            <a:pPr eaLnBrk="1" fontAlgn="auto" hangingPunct="1">
              <a:spcAft>
                <a:spcPts val="0"/>
              </a:spcAft>
              <a:defRPr/>
            </a:pPr>
            <a:r>
              <a:rPr lang="en-US" sz="4000">
                <a:solidFill>
                  <a:schemeClr val="tx1">
                    <a:lumMod val="85000"/>
                    <a:lumOff val="15000"/>
                  </a:schemeClr>
                </a:solidFill>
                <a:ea typeface="+mj-ea"/>
                <a:cs typeface="+mj-cs"/>
              </a:rPr>
              <a:t>INTUBATION</a:t>
            </a:r>
            <a:br>
              <a:rPr lang="en-US" sz="4000">
                <a:solidFill>
                  <a:schemeClr val="tx1">
                    <a:lumMod val="85000"/>
                    <a:lumOff val="15000"/>
                  </a:schemeClr>
                </a:solidFill>
                <a:ea typeface="+mj-ea"/>
                <a:cs typeface="+mj-cs"/>
              </a:rPr>
            </a:br>
            <a:r>
              <a:rPr lang="en-US" sz="4000">
                <a:solidFill>
                  <a:schemeClr val="tx1">
                    <a:lumMod val="85000"/>
                    <a:lumOff val="15000"/>
                  </a:schemeClr>
                </a:solidFill>
                <a:ea typeface="+mj-ea"/>
                <a:cs typeface="+mj-cs"/>
              </a:rPr>
              <a:t>FIRST PASS TECHNIQUE</a:t>
            </a:r>
          </a:p>
        </p:txBody>
      </p:sp>
      <p:sp>
        <p:nvSpPr>
          <p:cNvPr id="52226" name="Rectangle 2"/>
          <p:cNvSpPr>
            <a:spLocks noGrp="1" noChangeArrowheads="1"/>
          </p:cNvSpPr>
          <p:nvPr>
            <p:ph idx="1"/>
          </p:nvPr>
        </p:nvSpPr>
        <p:spPr>
          <a:xfrm>
            <a:off x="457200" y="1600200"/>
            <a:ext cx="4038600" cy="5257800"/>
          </a:xfrm>
        </p:spPr>
        <p:txBody>
          <a:bodyPr lIns="25400" tIns="25400" rIns="5078" bIns="25400"/>
          <a:lstStyle/>
          <a:p>
            <a:pPr eaLnBrk="1" hangingPunct="1"/>
            <a:r>
              <a:rPr lang="en-US" altLang="en-US">
                <a:ea typeface="MS PGothic" charset="-128"/>
              </a:rPr>
              <a:t>Initial blade insertion is with the </a:t>
            </a:r>
            <a:r>
              <a:rPr lang="en-US" altLang="en-US" b="1">
                <a:ea typeface="MS PGothic" charset="-128"/>
              </a:rPr>
              <a:t>laryngoscope handle</a:t>
            </a:r>
            <a:r>
              <a:rPr lang="en-US" altLang="en-US">
                <a:ea typeface="MS PGothic" charset="-128"/>
              </a:rPr>
              <a:t> pointed at the patient</a:t>
            </a:r>
            <a:r>
              <a:rPr lang="ja-JP" altLang="en-US">
                <a:latin typeface="Arial" charset="0"/>
                <a:ea typeface="MS PMincho" charset="-128"/>
              </a:rPr>
              <a:t>’</a:t>
            </a:r>
            <a:r>
              <a:rPr lang="en-US" altLang="ja-JP">
                <a:ea typeface="MS PGothic" charset="-128"/>
              </a:rPr>
              <a:t>s feet. </a:t>
            </a:r>
          </a:p>
          <a:p>
            <a:pPr eaLnBrk="1" hangingPunct="1"/>
            <a:r>
              <a:rPr lang="en-US" altLang="en-US">
                <a:ea typeface="MS PGothic" charset="-128"/>
              </a:rPr>
              <a:t>The tongue and jaw are distracted downward to insert the blade. </a:t>
            </a:r>
          </a:p>
          <a:p>
            <a:pPr eaLnBrk="1" hangingPunct="1"/>
            <a:r>
              <a:rPr lang="en-US" altLang="en-US">
                <a:ea typeface="MS PGothic" charset="-128"/>
              </a:rPr>
              <a:t>Minimal force is required for downward jaw distraction, assuming the head is not overextended. </a:t>
            </a:r>
            <a:r>
              <a:rPr lang="en-US" altLang="en-US" sz="1200">
                <a:ea typeface="MS PGothic" charset="-128"/>
              </a:rPr>
              <a:t>AIRWAYCAM.COM</a:t>
            </a:r>
          </a:p>
        </p:txBody>
      </p:sp>
      <p:pic>
        <p:nvPicPr>
          <p:cNvPr id="52227" name="Picture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2133600"/>
            <a:ext cx="381000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
          <p:cNvSpPr>
            <a:spLocks noGrp="1" noChangeArrowheads="1"/>
          </p:cNvSpPr>
          <p:nvPr>
            <p:ph type="title"/>
          </p:nvPr>
        </p:nvSpPr>
        <p:spPr/>
        <p:txBody>
          <a:bodyPr lIns="25400" tIns="25400" rIns="5078" bIns="25400" rtlCol="0">
            <a:normAutofit fontScale="90000"/>
          </a:bodyPr>
          <a:lstStyle/>
          <a:p>
            <a:pPr eaLnBrk="1" fontAlgn="auto" hangingPunct="1">
              <a:spcAft>
                <a:spcPts val="0"/>
              </a:spcAft>
              <a:defRPr/>
            </a:pPr>
            <a:r>
              <a:rPr lang="en-US" sz="4000">
                <a:solidFill>
                  <a:schemeClr val="tx1">
                    <a:lumMod val="85000"/>
                    <a:lumOff val="15000"/>
                  </a:schemeClr>
                </a:solidFill>
                <a:ea typeface="+mj-ea"/>
                <a:cs typeface="+mj-cs"/>
              </a:rPr>
              <a:t>INTUBATION</a:t>
            </a:r>
            <a:br>
              <a:rPr lang="en-US" sz="4000">
                <a:solidFill>
                  <a:schemeClr val="tx1">
                    <a:lumMod val="85000"/>
                    <a:lumOff val="15000"/>
                  </a:schemeClr>
                </a:solidFill>
                <a:ea typeface="+mj-ea"/>
                <a:cs typeface="+mj-cs"/>
              </a:rPr>
            </a:br>
            <a:r>
              <a:rPr lang="en-US" sz="4000">
                <a:solidFill>
                  <a:schemeClr val="tx1">
                    <a:lumMod val="85000"/>
                    <a:lumOff val="15000"/>
                  </a:schemeClr>
                </a:solidFill>
                <a:ea typeface="+mj-ea"/>
                <a:cs typeface="+mj-cs"/>
              </a:rPr>
              <a:t>FIRST PASS TECHNIQUE</a:t>
            </a:r>
          </a:p>
        </p:txBody>
      </p:sp>
      <p:sp>
        <p:nvSpPr>
          <p:cNvPr id="53250" name="Rectangle 2"/>
          <p:cNvSpPr>
            <a:spLocks noGrp="1" noChangeArrowheads="1"/>
          </p:cNvSpPr>
          <p:nvPr>
            <p:ph idx="1"/>
          </p:nvPr>
        </p:nvSpPr>
        <p:spPr>
          <a:xfrm>
            <a:off x="457200" y="1600200"/>
            <a:ext cx="4038600" cy="5257800"/>
          </a:xfrm>
        </p:spPr>
        <p:txBody>
          <a:bodyPr lIns="25400" tIns="25400" rIns="5078" bIns="25400"/>
          <a:lstStyle/>
          <a:p>
            <a:pPr eaLnBrk="1" hangingPunct="1"/>
            <a:r>
              <a:rPr lang="en-US" altLang="en-US">
                <a:ea typeface="MS PGothic" charset="-128"/>
              </a:rPr>
              <a:t>The tip of the blade gets around base of tongue, permitting change in angle of lifting and better mechanical advantage. </a:t>
            </a:r>
          </a:p>
          <a:p>
            <a:pPr eaLnBrk="1" hangingPunct="1"/>
            <a:r>
              <a:rPr lang="en-US" altLang="en-US">
                <a:ea typeface="MS PGothic" charset="-128"/>
              </a:rPr>
              <a:t>Epiglottis edge is lifted off the pharyngeal wall. </a:t>
            </a:r>
          </a:p>
          <a:p>
            <a:pPr eaLnBrk="1" hangingPunct="1"/>
            <a:r>
              <a:rPr lang="en-US" altLang="en-US">
                <a:ea typeface="MS PGothic" charset="-128"/>
              </a:rPr>
              <a:t>The epiglottis is often camouflaged against the mucosa of the posterior pharynx. </a:t>
            </a:r>
            <a:r>
              <a:rPr lang="en-US" altLang="en-US" sz="1200">
                <a:ea typeface="MS PGothic" charset="-128"/>
              </a:rPr>
              <a:t>AIRWAYCAM.COM</a:t>
            </a:r>
          </a:p>
        </p:txBody>
      </p:sp>
      <p:pic>
        <p:nvPicPr>
          <p:cNvPr id="53251" name="Picture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2055813"/>
            <a:ext cx="3124200" cy="3506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Grp="1" noChangeArrowheads="1"/>
          </p:cNvSpPr>
          <p:nvPr>
            <p:ph type="title"/>
          </p:nvPr>
        </p:nvSpPr>
        <p:spPr/>
        <p:txBody>
          <a:bodyPr lIns="25400" tIns="25400" rIns="5078" bIns="25400" rtlCol="0">
            <a:normAutofit fontScale="90000"/>
          </a:bodyPr>
          <a:lstStyle/>
          <a:p>
            <a:pPr eaLnBrk="1" fontAlgn="auto" hangingPunct="1">
              <a:spcAft>
                <a:spcPts val="0"/>
              </a:spcAft>
              <a:defRPr/>
            </a:pPr>
            <a:r>
              <a:rPr lang="en-US" sz="4000">
                <a:solidFill>
                  <a:schemeClr val="tx1">
                    <a:lumMod val="85000"/>
                    <a:lumOff val="15000"/>
                  </a:schemeClr>
                </a:solidFill>
                <a:ea typeface="+mj-ea"/>
                <a:cs typeface="+mj-cs"/>
              </a:rPr>
              <a:t>INTUBATION</a:t>
            </a:r>
            <a:br>
              <a:rPr lang="en-US" sz="4000">
                <a:solidFill>
                  <a:schemeClr val="tx1">
                    <a:lumMod val="85000"/>
                    <a:lumOff val="15000"/>
                  </a:schemeClr>
                </a:solidFill>
                <a:ea typeface="+mj-ea"/>
                <a:cs typeface="+mj-cs"/>
              </a:rPr>
            </a:br>
            <a:r>
              <a:rPr lang="en-US" sz="4000">
                <a:solidFill>
                  <a:schemeClr val="tx1">
                    <a:lumMod val="85000"/>
                    <a:lumOff val="15000"/>
                  </a:schemeClr>
                </a:solidFill>
                <a:ea typeface="+mj-ea"/>
                <a:cs typeface="+mj-cs"/>
              </a:rPr>
              <a:t>FIRST PASS TECHNIQUE</a:t>
            </a:r>
          </a:p>
        </p:txBody>
      </p:sp>
      <p:sp>
        <p:nvSpPr>
          <p:cNvPr id="46082" name="Rectangle 2"/>
          <p:cNvSpPr>
            <a:spLocks noGrp="1" noChangeArrowheads="1"/>
          </p:cNvSpPr>
          <p:nvPr>
            <p:ph idx="1"/>
          </p:nvPr>
        </p:nvSpPr>
        <p:spPr>
          <a:xfrm>
            <a:off x="457200" y="1600200"/>
            <a:ext cx="4038600" cy="5257800"/>
          </a:xfrm>
        </p:spPr>
        <p:txBody>
          <a:bodyPr lIns="25400" tIns="25400" rIns="5078" bIns="25400" rtlCol="0">
            <a:normAutofit lnSpcReduction="10000"/>
          </a:bodyPr>
          <a:lstStyle/>
          <a:p>
            <a:pPr eaLnBrk="1" fontAlgn="auto" hangingPunct="1">
              <a:lnSpc>
                <a:spcPct val="90000"/>
              </a:lnSpc>
              <a:spcAft>
                <a:spcPts val="0"/>
              </a:spcAft>
              <a:buFont typeface="Wingdings" pitchFamily="2" charset="2"/>
              <a:buChar char="v"/>
              <a:defRPr/>
            </a:pPr>
            <a:r>
              <a:rPr lang="en-US" dirty="0">
                <a:solidFill>
                  <a:schemeClr val="tx1">
                    <a:lumMod val="75000"/>
                    <a:lumOff val="25000"/>
                  </a:schemeClr>
                </a:solidFill>
                <a:ea typeface="+mn-ea"/>
                <a:cs typeface="+mn-cs"/>
              </a:rPr>
              <a:t>With full insertion of the curved blade into the </a:t>
            </a:r>
            <a:r>
              <a:rPr lang="en-US" dirty="0" err="1">
                <a:solidFill>
                  <a:schemeClr val="tx1">
                    <a:lumMod val="75000"/>
                    <a:lumOff val="25000"/>
                  </a:schemeClr>
                </a:solidFill>
                <a:ea typeface="+mn-ea"/>
                <a:cs typeface="+mn-cs"/>
              </a:rPr>
              <a:t>vallecula</a:t>
            </a:r>
            <a:r>
              <a:rPr lang="en-US" dirty="0">
                <a:solidFill>
                  <a:schemeClr val="tx1">
                    <a:lumMod val="75000"/>
                    <a:lumOff val="25000"/>
                  </a:schemeClr>
                </a:solidFill>
                <a:ea typeface="+mn-ea"/>
                <a:cs typeface="+mn-cs"/>
              </a:rPr>
              <a:t> the angle of lifting changes to ~40 degrees from the horizontal. </a:t>
            </a:r>
          </a:p>
          <a:p>
            <a:pPr eaLnBrk="1" fontAlgn="auto" hangingPunct="1">
              <a:lnSpc>
                <a:spcPct val="90000"/>
              </a:lnSpc>
              <a:spcAft>
                <a:spcPts val="0"/>
              </a:spcAft>
              <a:buFont typeface="Wingdings" pitchFamily="2" charset="2"/>
              <a:buChar char="v"/>
              <a:defRPr/>
            </a:pPr>
            <a:r>
              <a:rPr lang="en-US" dirty="0">
                <a:solidFill>
                  <a:schemeClr val="tx1">
                    <a:lumMod val="75000"/>
                    <a:lumOff val="25000"/>
                  </a:schemeClr>
                </a:solidFill>
                <a:ea typeface="+mn-ea"/>
                <a:cs typeface="+mn-cs"/>
              </a:rPr>
              <a:t>Once the tip is fully in the </a:t>
            </a:r>
            <a:r>
              <a:rPr lang="en-US" dirty="0" err="1">
                <a:solidFill>
                  <a:schemeClr val="tx1">
                    <a:lumMod val="75000"/>
                    <a:lumOff val="25000"/>
                  </a:schemeClr>
                </a:solidFill>
                <a:ea typeface="+mn-ea"/>
                <a:cs typeface="+mn-cs"/>
              </a:rPr>
              <a:t>vallecula</a:t>
            </a:r>
            <a:r>
              <a:rPr lang="en-US" dirty="0">
                <a:solidFill>
                  <a:schemeClr val="tx1">
                    <a:lumMod val="75000"/>
                    <a:lumOff val="25000"/>
                  </a:schemeClr>
                </a:solidFill>
                <a:ea typeface="+mn-ea"/>
                <a:cs typeface="+mn-cs"/>
              </a:rPr>
              <a:t>, the lifting force can be increased as needed. </a:t>
            </a:r>
          </a:p>
          <a:p>
            <a:pPr eaLnBrk="1" fontAlgn="auto" hangingPunct="1">
              <a:lnSpc>
                <a:spcPct val="90000"/>
              </a:lnSpc>
              <a:spcAft>
                <a:spcPts val="0"/>
              </a:spcAft>
              <a:buFont typeface="Wingdings" pitchFamily="2" charset="2"/>
              <a:buChar char="v"/>
              <a:defRPr/>
            </a:pPr>
            <a:r>
              <a:rPr lang="en-US" b="1" dirty="0">
                <a:solidFill>
                  <a:srgbClr val="FF0000"/>
                </a:solidFill>
                <a:latin typeface="Arial Bold" charset="0"/>
                <a:ea typeface="+mn-ea"/>
                <a:cs typeface="Arial Bold" charset="0"/>
                <a:sym typeface="Arial Bold" charset="0"/>
              </a:rPr>
              <a:t>TIP POSITION (NOT FORCE) IS THE MAIN DETERMINANT OF GLOTTIC EXPOSURE  </a:t>
            </a:r>
            <a:endParaRPr lang="en-US" b="1" dirty="0">
              <a:solidFill>
                <a:srgbClr val="FF0000"/>
              </a:solidFill>
              <a:latin typeface="Arial Bold" charset="0"/>
              <a:ea typeface="ヒラギノ角ゴ ProN W6" charset="0"/>
              <a:cs typeface="ヒラギノ角ゴ ProN W6" charset="0"/>
              <a:sym typeface="Arial Bold" charset="0"/>
            </a:endParaRPr>
          </a:p>
          <a:p>
            <a:pPr eaLnBrk="1" fontAlgn="auto" hangingPunct="1">
              <a:lnSpc>
                <a:spcPct val="90000"/>
              </a:lnSpc>
              <a:spcAft>
                <a:spcPts val="0"/>
              </a:spcAft>
              <a:buFont typeface="Arial" charset="0"/>
              <a:buNone/>
              <a:defRPr/>
            </a:pPr>
            <a:r>
              <a:rPr lang="en-US" sz="1200" dirty="0">
                <a:solidFill>
                  <a:schemeClr val="tx1">
                    <a:lumMod val="75000"/>
                    <a:lumOff val="25000"/>
                  </a:schemeClr>
                </a:solidFill>
                <a:ea typeface="+mn-ea"/>
                <a:cs typeface="+mn-cs"/>
              </a:rPr>
              <a:t>        AIRWAYCAM.COM</a:t>
            </a:r>
          </a:p>
        </p:txBody>
      </p:sp>
      <p:pic>
        <p:nvPicPr>
          <p:cNvPr id="54275" name="Picture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1981200"/>
            <a:ext cx="30480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p:cNvSpPr>
            <a:spLocks noGrp="1" noChangeArrowheads="1"/>
          </p:cNvSpPr>
          <p:nvPr>
            <p:ph type="title"/>
          </p:nvPr>
        </p:nvSpPr>
        <p:spPr/>
        <p:txBody>
          <a:bodyPr lIns="25400" tIns="25400" rIns="5078" bIns="25400"/>
          <a:lstStyle/>
          <a:p>
            <a:pPr eaLnBrk="1" hangingPunct="1"/>
            <a:r>
              <a:rPr lang="en-US" altLang="en-US">
                <a:ea typeface="MS PGothic" charset="-128"/>
              </a:rPr>
              <a:t>INTUBATION</a:t>
            </a:r>
          </a:p>
        </p:txBody>
      </p:sp>
      <p:sp>
        <p:nvSpPr>
          <p:cNvPr id="55298" name="Rectangle 2"/>
          <p:cNvSpPr>
            <a:spLocks noGrp="1" noChangeArrowheads="1"/>
          </p:cNvSpPr>
          <p:nvPr>
            <p:ph idx="1"/>
          </p:nvPr>
        </p:nvSpPr>
        <p:spPr/>
        <p:txBody>
          <a:bodyPr lIns="25400" tIns="25400" rIns="5078" bIns="25400"/>
          <a:lstStyle/>
          <a:p>
            <a:pPr algn="ctr" eaLnBrk="1" hangingPunct="1">
              <a:lnSpc>
                <a:spcPct val="90000"/>
              </a:lnSpc>
              <a:buFont typeface="Arial" charset="0"/>
              <a:buNone/>
            </a:pPr>
            <a:r>
              <a:rPr lang="en-US" altLang="en-US">
                <a:latin typeface="Arial Bold" charset="0"/>
                <a:ea typeface="MS PGothic" charset="-128"/>
                <a:sym typeface="Arial Bold" charset="0"/>
              </a:rPr>
              <a:t>PROGRESSION OF LANDMARKS IN INTUBATION</a:t>
            </a:r>
            <a:endParaRPr lang="en-US" altLang="en-US">
              <a:latin typeface="Arial Bold" charset="0"/>
              <a:ea typeface="ヒラギノ角ゴ ProN W6" charset="-128"/>
              <a:sym typeface="Arial Bold" charset="0"/>
            </a:endParaRPr>
          </a:p>
          <a:p>
            <a:pPr eaLnBrk="1" hangingPunct="1">
              <a:lnSpc>
                <a:spcPct val="90000"/>
              </a:lnSpc>
              <a:buFont typeface="Arial" charset="0"/>
              <a:buNone/>
            </a:pPr>
            <a:r>
              <a:rPr lang="en-US" altLang="en-US">
                <a:ea typeface="MS PGothic" charset="-128"/>
              </a:rPr>
              <a:t>(1) Tongue and Uvula</a:t>
            </a:r>
          </a:p>
          <a:p>
            <a:pPr eaLnBrk="1" hangingPunct="1">
              <a:lnSpc>
                <a:spcPct val="90000"/>
              </a:lnSpc>
              <a:buFont typeface="Arial" charset="0"/>
              <a:buNone/>
            </a:pPr>
            <a:r>
              <a:rPr lang="en-US" altLang="en-US">
                <a:ea typeface="MS PGothic" charset="-128"/>
              </a:rPr>
              <a:t>(2) Epiglottis</a:t>
            </a:r>
          </a:p>
          <a:p>
            <a:pPr eaLnBrk="1" hangingPunct="1">
              <a:lnSpc>
                <a:spcPct val="90000"/>
              </a:lnSpc>
              <a:buFont typeface="Arial" charset="0"/>
              <a:buNone/>
            </a:pPr>
            <a:r>
              <a:rPr lang="en-US" altLang="en-US">
                <a:ea typeface="MS PGothic" charset="-128"/>
              </a:rPr>
              <a:t>(3) Posterior Cartilages</a:t>
            </a:r>
          </a:p>
          <a:p>
            <a:pPr eaLnBrk="1" hangingPunct="1">
              <a:lnSpc>
                <a:spcPct val="90000"/>
              </a:lnSpc>
              <a:buFont typeface="Arial" charset="0"/>
              <a:buNone/>
            </a:pPr>
            <a:r>
              <a:rPr lang="en-US" altLang="en-US">
                <a:ea typeface="MS PGothic" charset="-128"/>
              </a:rPr>
              <a:t>(4) Glottic Opening</a:t>
            </a:r>
          </a:p>
          <a:p>
            <a:pPr eaLnBrk="1" hangingPunct="1">
              <a:lnSpc>
                <a:spcPct val="90000"/>
              </a:lnSpc>
              <a:buFont typeface="Arial" charset="0"/>
              <a:buNone/>
            </a:pPr>
            <a:r>
              <a:rPr lang="en-US" altLang="en-US">
                <a:ea typeface="MS PGothic" charset="-128"/>
              </a:rPr>
              <a:t>(5) Vocal Cords</a:t>
            </a:r>
          </a:p>
        </p:txBody>
      </p:sp>
    </p:spTree>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1"/>
          <p:cNvSpPr>
            <a:spLocks noGrp="1" noChangeArrowheads="1"/>
          </p:cNvSpPr>
          <p:nvPr>
            <p:ph type="title"/>
          </p:nvPr>
        </p:nvSpPr>
        <p:spPr/>
        <p:txBody>
          <a:bodyPr lIns="25400" tIns="25400" rIns="5078" bIns="25400"/>
          <a:lstStyle/>
          <a:p>
            <a:pPr eaLnBrk="1" hangingPunct="1"/>
            <a:r>
              <a:rPr lang="en-US" altLang="en-US">
                <a:ea typeface="MS PGothic" charset="-128"/>
              </a:rPr>
              <a:t>INTUBATION</a:t>
            </a:r>
          </a:p>
        </p:txBody>
      </p:sp>
      <p:pic>
        <p:nvPicPr>
          <p:cNvPr id="56322"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981200"/>
            <a:ext cx="33528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3"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1981200"/>
            <a:ext cx="35052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Grp="1" noChangeArrowheads="1"/>
          </p:cNvSpPr>
          <p:nvPr>
            <p:ph type="title"/>
          </p:nvPr>
        </p:nvSpPr>
        <p:spPr/>
        <p:txBody>
          <a:bodyPr lIns="25400" tIns="25400" rIns="5078" bIns="25400"/>
          <a:lstStyle/>
          <a:p>
            <a:pPr eaLnBrk="1" hangingPunct="1">
              <a:defRPr/>
            </a:pPr>
            <a:r>
              <a:rPr lang="en-US" sz="4000" dirty="0">
                <a:solidFill>
                  <a:schemeClr val="tx1">
                    <a:lumMod val="75000"/>
                    <a:lumOff val="25000"/>
                  </a:schemeClr>
                </a:solidFill>
                <a:latin typeface="Arial Bold" charset="0"/>
                <a:cs typeface="Arial Bold" charset="0"/>
                <a:sym typeface="Arial Bold" charset="0"/>
              </a:rPr>
              <a:t>VENTILATION</a:t>
            </a:r>
            <a:br>
              <a:rPr lang="en-US" sz="4000" dirty="0">
                <a:solidFill>
                  <a:schemeClr val="tx1">
                    <a:lumMod val="75000"/>
                    <a:lumOff val="25000"/>
                  </a:schemeClr>
                </a:solidFill>
                <a:latin typeface="Arial Bold" charset="0"/>
                <a:ea typeface="ヒラギノ角ゴ ProN W6" charset="0"/>
                <a:cs typeface="ヒラギノ角ゴ ProN W6" charset="0"/>
                <a:sym typeface="Arial Bold" charset="0"/>
              </a:rPr>
            </a:br>
            <a:endParaRPr lang="en-US" altLang="en-US" sz="4000" dirty="0">
              <a:ea typeface="MS PGothic" charset="-128"/>
            </a:endParaRPr>
          </a:p>
        </p:txBody>
      </p:sp>
      <p:sp>
        <p:nvSpPr>
          <p:cNvPr id="19458" name="Rectangle 2"/>
          <p:cNvSpPr>
            <a:spLocks noGrp="1" noChangeArrowheads="1"/>
          </p:cNvSpPr>
          <p:nvPr>
            <p:ph idx="1"/>
          </p:nvPr>
        </p:nvSpPr>
        <p:spPr/>
        <p:txBody>
          <a:bodyPr lIns="25400" tIns="25400" rIns="5078" bIns="25400" rtlCol="0">
            <a:normAutofit/>
          </a:bodyPr>
          <a:lstStyle/>
          <a:p>
            <a:pPr eaLnBrk="1" fontAlgn="auto" hangingPunct="1">
              <a:lnSpc>
                <a:spcPct val="80000"/>
              </a:lnSpc>
              <a:spcAft>
                <a:spcPts val="0"/>
              </a:spcAft>
              <a:buFont typeface="Wingdings" pitchFamily="2" charset="2"/>
              <a:buChar char="v"/>
              <a:defRPr/>
            </a:pPr>
            <a:r>
              <a:rPr lang="en-US" sz="2800" dirty="0">
                <a:solidFill>
                  <a:schemeClr val="tx1">
                    <a:lumMod val="75000"/>
                    <a:lumOff val="25000"/>
                  </a:schemeClr>
                </a:solidFill>
                <a:ea typeface="+mn-ea"/>
                <a:cs typeface="+mn-cs"/>
              </a:rPr>
              <a:t>The exchange of oxygen and CO2 (carbon dioxide)</a:t>
            </a:r>
          </a:p>
          <a:p>
            <a:pPr eaLnBrk="1" fontAlgn="auto" hangingPunct="1">
              <a:lnSpc>
                <a:spcPct val="80000"/>
              </a:lnSpc>
              <a:spcAft>
                <a:spcPts val="0"/>
              </a:spcAft>
              <a:buFont typeface="Wingdings" pitchFamily="2" charset="2"/>
              <a:buChar char="v"/>
              <a:defRPr/>
            </a:pPr>
            <a:r>
              <a:rPr lang="en-US" sz="2800" dirty="0">
                <a:solidFill>
                  <a:schemeClr val="tx1">
                    <a:lumMod val="75000"/>
                    <a:lumOff val="25000"/>
                  </a:schemeClr>
                </a:solidFill>
                <a:ea typeface="+mn-ea"/>
                <a:cs typeface="+mn-cs"/>
              </a:rPr>
              <a:t>Occurs at the alveoli in the lungs</a:t>
            </a:r>
          </a:p>
          <a:p>
            <a:pPr eaLnBrk="1" fontAlgn="auto" hangingPunct="1">
              <a:lnSpc>
                <a:spcPct val="80000"/>
              </a:lnSpc>
              <a:spcAft>
                <a:spcPts val="0"/>
              </a:spcAft>
              <a:buFont typeface="Wingdings" pitchFamily="2" charset="2"/>
              <a:buChar char="v"/>
              <a:defRPr/>
            </a:pPr>
            <a:r>
              <a:rPr lang="en-US" sz="2800" dirty="0">
                <a:solidFill>
                  <a:schemeClr val="tx1">
                    <a:lumMod val="75000"/>
                    <a:lumOff val="25000"/>
                  </a:schemeClr>
                </a:solidFill>
                <a:ea typeface="+mn-ea"/>
                <a:cs typeface="+mn-cs"/>
              </a:rPr>
              <a:t>Lack of ventilation results in increase of CO2 in the body and </a:t>
            </a:r>
            <a:r>
              <a:rPr lang="en-US" sz="2800" dirty="0" err="1">
                <a:solidFill>
                  <a:schemeClr val="tx1">
                    <a:lumMod val="75000"/>
                    <a:lumOff val="25000"/>
                  </a:schemeClr>
                </a:solidFill>
                <a:ea typeface="+mn-ea"/>
                <a:cs typeface="+mn-cs"/>
              </a:rPr>
              <a:t>hypercarbia</a:t>
            </a:r>
            <a:r>
              <a:rPr lang="en-US" sz="2800" dirty="0">
                <a:solidFill>
                  <a:schemeClr val="tx1">
                    <a:lumMod val="75000"/>
                    <a:lumOff val="25000"/>
                  </a:schemeClr>
                </a:solidFill>
                <a:ea typeface="+mn-ea"/>
                <a:cs typeface="+mn-cs"/>
              </a:rPr>
              <a:t> (elevated carbon dioxide in the blood)</a:t>
            </a:r>
          </a:p>
          <a:p>
            <a:pPr eaLnBrk="1" fontAlgn="auto" hangingPunct="1">
              <a:lnSpc>
                <a:spcPct val="80000"/>
              </a:lnSpc>
              <a:spcAft>
                <a:spcPts val="0"/>
              </a:spcAft>
              <a:buFont typeface="Wingdings" pitchFamily="2" charset="2"/>
              <a:buChar char="v"/>
              <a:defRPr/>
            </a:pPr>
            <a:r>
              <a:rPr lang="en-US" sz="2800" dirty="0">
                <a:solidFill>
                  <a:schemeClr val="tx1">
                    <a:lumMod val="75000"/>
                    <a:lumOff val="25000"/>
                  </a:schemeClr>
                </a:solidFill>
                <a:ea typeface="+mn-ea"/>
                <a:cs typeface="+mn-cs"/>
              </a:rPr>
              <a:t>Hypercarbia causes acidosis and sedation.</a:t>
            </a:r>
          </a:p>
        </p:txBody>
      </p:sp>
    </p:spTree>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
          <p:cNvSpPr>
            <a:spLocks noGrp="1" noChangeArrowheads="1"/>
          </p:cNvSpPr>
          <p:nvPr>
            <p:ph type="title"/>
          </p:nvPr>
        </p:nvSpPr>
        <p:spPr/>
        <p:txBody>
          <a:bodyPr lIns="25400" tIns="25400" rIns="5078" bIns="25400"/>
          <a:lstStyle/>
          <a:p>
            <a:pPr eaLnBrk="1" hangingPunct="1"/>
            <a:r>
              <a:rPr lang="en-US" altLang="en-US">
                <a:ea typeface="MS PGothic" charset="-128"/>
              </a:rPr>
              <a:t>INTUBATION</a:t>
            </a:r>
          </a:p>
        </p:txBody>
      </p:sp>
      <p:pic>
        <p:nvPicPr>
          <p:cNvPr id="57346"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981200"/>
            <a:ext cx="36576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7"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828800"/>
            <a:ext cx="35052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1"/>
          <p:cNvSpPr>
            <a:spLocks noGrp="1" noChangeArrowheads="1"/>
          </p:cNvSpPr>
          <p:nvPr>
            <p:ph type="title"/>
          </p:nvPr>
        </p:nvSpPr>
        <p:spPr/>
        <p:txBody>
          <a:bodyPr lIns="25400" tIns="25400" rIns="5078" bIns="25400"/>
          <a:lstStyle/>
          <a:p>
            <a:pPr eaLnBrk="1" hangingPunct="1"/>
            <a:r>
              <a:rPr lang="en-US" altLang="en-US">
                <a:ea typeface="MS PGothic" charset="-128"/>
              </a:rPr>
              <a:t>INTUBATION</a:t>
            </a:r>
          </a:p>
        </p:txBody>
      </p:sp>
      <p:pic>
        <p:nvPicPr>
          <p:cNvPr id="58370"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905000"/>
            <a:ext cx="34290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1"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905000"/>
            <a:ext cx="35814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p:cNvSpPr>
            <a:spLocks noGrp="1" noChangeArrowheads="1"/>
          </p:cNvSpPr>
          <p:nvPr>
            <p:ph type="title"/>
          </p:nvPr>
        </p:nvSpPr>
        <p:spPr/>
        <p:txBody>
          <a:bodyPr lIns="25400" tIns="25400" rIns="5078" bIns="25400"/>
          <a:lstStyle/>
          <a:p>
            <a:pPr eaLnBrk="1" hangingPunct="1"/>
            <a:r>
              <a:rPr lang="en-US" altLang="en-US">
                <a:ea typeface="MS PGothic" charset="-128"/>
              </a:rPr>
              <a:t>INTUBATION</a:t>
            </a:r>
          </a:p>
        </p:txBody>
      </p:sp>
      <p:sp>
        <p:nvSpPr>
          <p:cNvPr id="59394" name="Rectangle 2"/>
          <p:cNvSpPr>
            <a:spLocks noGrp="1" noChangeArrowheads="1"/>
          </p:cNvSpPr>
          <p:nvPr>
            <p:ph idx="1"/>
          </p:nvPr>
        </p:nvSpPr>
        <p:spPr/>
        <p:txBody>
          <a:bodyPr lIns="25400" tIns="25400" rIns="5078" bIns="25400"/>
          <a:lstStyle/>
          <a:p>
            <a:pPr algn="ctr" eaLnBrk="1" hangingPunct="1">
              <a:lnSpc>
                <a:spcPct val="90000"/>
              </a:lnSpc>
              <a:buFont typeface="Arial" charset="0"/>
              <a:buNone/>
            </a:pPr>
            <a:r>
              <a:rPr lang="en-US" altLang="en-US">
                <a:latin typeface="Arial Bold" charset="0"/>
                <a:ea typeface="MS PGothic" charset="-128"/>
                <a:sym typeface="Arial Bold" charset="0"/>
              </a:rPr>
              <a:t>EPIGLOTTIS CAMOUFLAGE</a:t>
            </a:r>
            <a:endParaRPr lang="en-US" altLang="en-US">
              <a:latin typeface="Arial Bold" charset="0"/>
              <a:ea typeface="ヒラギノ角ゴ ProN W6" charset="-128"/>
              <a:sym typeface="Arial Bold" charset="0"/>
            </a:endParaRPr>
          </a:p>
          <a:p>
            <a:pPr eaLnBrk="1" hangingPunct="1">
              <a:lnSpc>
                <a:spcPct val="90000"/>
              </a:lnSpc>
            </a:pPr>
            <a:r>
              <a:rPr lang="en-US" altLang="en-US">
                <a:ea typeface="MS PGothic" charset="-128"/>
              </a:rPr>
              <a:t>In the supine position, poor muscle tone and sedation can cause the epiglottis to flop back and rest against the posterior pharyngeal wall</a:t>
            </a:r>
          </a:p>
          <a:p>
            <a:pPr eaLnBrk="1" hangingPunct="1">
              <a:lnSpc>
                <a:spcPct val="90000"/>
              </a:lnSpc>
            </a:pPr>
            <a:r>
              <a:rPr lang="en-US" altLang="en-US">
                <a:ea typeface="MS PGothic" charset="-128"/>
              </a:rPr>
              <a:t>It is easy in this position to go past the epiglottis and overshoot the glottis</a:t>
            </a:r>
          </a:p>
        </p:txBody>
      </p:sp>
    </p:spTree>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1"/>
          <p:cNvSpPr>
            <a:spLocks noGrp="1" noChangeArrowheads="1"/>
          </p:cNvSpPr>
          <p:nvPr>
            <p:ph type="title"/>
          </p:nvPr>
        </p:nvSpPr>
        <p:spPr/>
        <p:txBody>
          <a:bodyPr lIns="25400" tIns="25400" rIns="5078" bIns="25400"/>
          <a:lstStyle/>
          <a:p>
            <a:pPr eaLnBrk="1" hangingPunct="1"/>
            <a:r>
              <a:rPr lang="en-US" altLang="en-US">
                <a:ea typeface="MS PGothic" charset="-128"/>
              </a:rPr>
              <a:t>INTUBATION</a:t>
            </a:r>
          </a:p>
        </p:txBody>
      </p:sp>
      <p:sp>
        <p:nvSpPr>
          <p:cNvPr id="60418" name="Rectangle 2"/>
          <p:cNvSpPr>
            <a:spLocks noGrp="1" noChangeArrowheads="1"/>
          </p:cNvSpPr>
          <p:nvPr>
            <p:ph idx="1"/>
          </p:nvPr>
        </p:nvSpPr>
        <p:spPr/>
        <p:txBody>
          <a:bodyPr lIns="25400" tIns="25400" rIns="5078" bIns="25400"/>
          <a:lstStyle/>
          <a:p>
            <a:pPr algn="ctr" eaLnBrk="1" hangingPunct="1">
              <a:lnSpc>
                <a:spcPct val="90000"/>
              </a:lnSpc>
              <a:buFont typeface="Arial" charset="0"/>
              <a:buNone/>
            </a:pPr>
            <a:r>
              <a:rPr lang="en-US" altLang="en-US">
                <a:latin typeface="Arial Bold" charset="0"/>
                <a:ea typeface="MS PGothic" charset="-128"/>
                <a:sym typeface="Arial Bold" charset="0"/>
              </a:rPr>
              <a:t>EPIGLOTTIS CAMOUFLAGE</a:t>
            </a:r>
            <a:endParaRPr lang="en-US" altLang="en-US">
              <a:latin typeface="Arial Bold" charset="0"/>
              <a:ea typeface="ヒラギノ角ゴ ProN W6" charset="-128"/>
              <a:sym typeface="Arial Bold" charset="0"/>
            </a:endParaRPr>
          </a:p>
          <a:p>
            <a:pPr eaLnBrk="1" hangingPunct="1">
              <a:lnSpc>
                <a:spcPct val="90000"/>
              </a:lnSpc>
            </a:pPr>
            <a:r>
              <a:rPr lang="en-US" altLang="en-US">
                <a:ea typeface="MS PGothic" charset="-128"/>
              </a:rPr>
              <a:t>Maintain the head at the ear-sternal notch position.</a:t>
            </a:r>
          </a:p>
          <a:p>
            <a:pPr eaLnBrk="1" hangingPunct="1">
              <a:lnSpc>
                <a:spcPct val="90000"/>
              </a:lnSpc>
            </a:pPr>
            <a:r>
              <a:rPr lang="en-US" altLang="en-US" b="1">
                <a:latin typeface="Arial Bold" charset="0"/>
                <a:ea typeface="MS PGothic" charset="-128"/>
                <a:sym typeface="Arial Bold" charset="0"/>
              </a:rPr>
              <a:t>Extending the head at the base of the skull will only cause the epiglottis to push further against the posterior pharynx</a:t>
            </a:r>
            <a:endParaRPr lang="en-US" altLang="en-US" b="1">
              <a:latin typeface="Arial Bold" charset="0"/>
              <a:ea typeface="ヒラギノ角ゴ ProN W6" charset="-128"/>
              <a:sym typeface="Arial Bold" charset="0"/>
            </a:endParaRPr>
          </a:p>
          <a:p>
            <a:pPr eaLnBrk="1" hangingPunct="1">
              <a:lnSpc>
                <a:spcPct val="90000"/>
              </a:lnSpc>
            </a:pPr>
            <a:r>
              <a:rPr lang="en-US" altLang="en-US">
                <a:ea typeface="MS PGothic" charset="-128"/>
              </a:rPr>
              <a:t>Lifting the head can better expose the epiglottis</a:t>
            </a:r>
          </a:p>
        </p:txBody>
      </p:sp>
    </p:spTree>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1"/>
          <p:cNvSpPr>
            <a:spLocks noGrp="1" noChangeArrowheads="1"/>
          </p:cNvSpPr>
          <p:nvPr>
            <p:ph type="title"/>
          </p:nvPr>
        </p:nvSpPr>
        <p:spPr/>
        <p:txBody>
          <a:bodyPr lIns="25400" tIns="25400" rIns="5078" bIns="25400"/>
          <a:lstStyle/>
          <a:p>
            <a:pPr eaLnBrk="1" hangingPunct="1"/>
            <a:r>
              <a:rPr lang="en-US" altLang="en-US">
                <a:ea typeface="MS PGothic" charset="-128"/>
              </a:rPr>
              <a:t>INTUBATION</a:t>
            </a:r>
          </a:p>
        </p:txBody>
      </p:sp>
      <p:sp>
        <p:nvSpPr>
          <p:cNvPr id="61442" name="Rectangle 2"/>
          <p:cNvSpPr>
            <a:spLocks noGrp="1" noChangeArrowheads="1"/>
          </p:cNvSpPr>
          <p:nvPr>
            <p:ph idx="1"/>
          </p:nvPr>
        </p:nvSpPr>
        <p:spPr/>
        <p:txBody>
          <a:bodyPr lIns="25400" tIns="25400" rIns="5078" bIns="25400"/>
          <a:lstStyle/>
          <a:p>
            <a:pPr algn="ctr" eaLnBrk="1" hangingPunct="1">
              <a:buFont typeface="Arial" charset="0"/>
              <a:buNone/>
            </a:pPr>
            <a:r>
              <a:rPr lang="en-US" altLang="en-US" dirty="0">
                <a:latin typeface="Arial Bold" charset="0"/>
                <a:ea typeface="MS PGothic" charset="-128"/>
                <a:sym typeface="Arial Bold" charset="0"/>
              </a:rPr>
              <a:t>BIMANUAL LARYNGOSCOPY</a:t>
            </a:r>
            <a:r>
              <a:rPr lang="en-US" altLang="en-US" dirty="0">
                <a:ea typeface="MS PGothic" charset="-128"/>
              </a:rPr>
              <a:t> </a:t>
            </a:r>
          </a:p>
          <a:p>
            <a:pPr eaLnBrk="1" hangingPunct="1"/>
            <a:r>
              <a:rPr lang="en-US" altLang="en-US" dirty="0">
                <a:ea typeface="MS PGothic" charset="-128"/>
              </a:rPr>
              <a:t>Allows for the curved blade to slip completely into the vallecula.</a:t>
            </a:r>
          </a:p>
          <a:p>
            <a:pPr eaLnBrk="1" hangingPunct="1"/>
            <a:r>
              <a:rPr lang="en-US" altLang="en-US" dirty="0">
                <a:ea typeface="MS PGothic" charset="-128"/>
              </a:rPr>
              <a:t>When only partially inserted, the epiglottis cannot be adequately lifted.</a:t>
            </a:r>
          </a:p>
          <a:p>
            <a:pPr eaLnBrk="1" hangingPunct="1"/>
            <a:r>
              <a:rPr lang="en-US" altLang="en-US" dirty="0">
                <a:ea typeface="MS PGothic" charset="-128"/>
              </a:rPr>
              <a:t>This will cause the epiglottis to </a:t>
            </a:r>
            <a:r>
              <a:rPr lang="ja-JP" altLang="en-US">
                <a:latin typeface="Arial" charset="0"/>
                <a:ea typeface="MS PMincho" charset="-128"/>
              </a:rPr>
              <a:t>“</a:t>
            </a:r>
            <a:r>
              <a:rPr lang="en-US" altLang="ja-JP" dirty="0">
                <a:ea typeface="MS PGothic" charset="-128"/>
              </a:rPr>
              <a:t>pop up</a:t>
            </a:r>
            <a:r>
              <a:rPr lang="ja-JP" altLang="en-US">
                <a:latin typeface="Arial" charset="0"/>
                <a:ea typeface="MS PMincho" charset="-128"/>
              </a:rPr>
              <a:t>”</a:t>
            </a:r>
            <a:r>
              <a:rPr lang="en-US" altLang="ja-JP" dirty="0">
                <a:ea typeface="MS PGothic" charset="-128"/>
              </a:rPr>
              <a:t> and expose the vocal cords.</a:t>
            </a:r>
            <a:endParaRPr lang="en-US" altLang="en-US" dirty="0">
              <a:ea typeface="MS PGothic" charset="-128"/>
            </a:endParaRPr>
          </a:p>
          <a:p>
            <a:pPr eaLnBrk="1" hangingPunct="1"/>
            <a:endParaRPr lang="en-US" altLang="en-US" dirty="0">
              <a:ea typeface="MS PGothic" charset="-128"/>
            </a:endParaRPr>
          </a:p>
        </p:txBody>
      </p:sp>
    </p:spTree>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1"/>
          <p:cNvSpPr>
            <a:spLocks noGrp="1" noChangeArrowheads="1"/>
          </p:cNvSpPr>
          <p:nvPr>
            <p:ph type="title"/>
          </p:nvPr>
        </p:nvSpPr>
        <p:spPr/>
        <p:txBody>
          <a:bodyPr lIns="25400" tIns="25400" rIns="5078" bIns="25400"/>
          <a:lstStyle/>
          <a:p>
            <a:pPr eaLnBrk="1" hangingPunct="1"/>
            <a:r>
              <a:rPr lang="en-US" altLang="en-US">
                <a:ea typeface="MS PGothic" charset="-128"/>
              </a:rPr>
              <a:t>INTUBATION</a:t>
            </a:r>
          </a:p>
        </p:txBody>
      </p:sp>
      <p:sp>
        <p:nvSpPr>
          <p:cNvPr id="62466" name="Rectangle 2"/>
          <p:cNvSpPr>
            <a:spLocks noGrp="1" noChangeArrowheads="1"/>
          </p:cNvSpPr>
          <p:nvPr>
            <p:ph idx="1"/>
          </p:nvPr>
        </p:nvSpPr>
        <p:spPr/>
        <p:txBody>
          <a:bodyPr lIns="25400" tIns="25400" rIns="5078" bIns="25400"/>
          <a:lstStyle/>
          <a:p>
            <a:pPr algn="ctr" eaLnBrk="1" hangingPunct="1">
              <a:lnSpc>
                <a:spcPct val="90000"/>
              </a:lnSpc>
              <a:buFont typeface="Arial" charset="0"/>
              <a:buNone/>
            </a:pPr>
            <a:r>
              <a:rPr lang="en-US" altLang="en-US" dirty="0">
                <a:latin typeface="Arial Bold" charset="0"/>
                <a:ea typeface="MS PGothic" charset="-128"/>
                <a:sym typeface="Arial Bold" charset="0"/>
              </a:rPr>
              <a:t>BIMANUAL LARYNGOSCOPY</a:t>
            </a:r>
            <a:r>
              <a:rPr lang="en-US" altLang="en-US" dirty="0">
                <a:ea typeface="MS PGothic" charset="-128"/>
              </a:rPr>
              <a:t> </a:t>
            </a:r>
          </a:p>
          <a:p>
            <a:pPr eaLnBrk="1" hangingPunct="1">
              <a:lnSpc>
                <a:spcPct val="90000"/>
              </a:lnSpc>
            </a:pPr>
            <a:r>
              <a:rPr lang="en-US" altLang="en-US" dirty="0">
                <a:ea typeface="MS PGothic" charset="-128"/>
              </a:rPr>
              <a:t>Using the right hand and pushing down on the thyroid cartilage will allow for the curved blade to slip fully into the vallecula</a:t>
            </a:r>
          </a:p>
        </p:txBody>
      </p:sp>
      <p:pic>
        <p:nvPicPr>
          <p:cNvPr id="2" name="Picture 2">
            <a:extLst>
              <a:ext uri="{FF2B5EF4-FFF2-40B4-BE49-F238E27FC236}">
                <a16:creationId xmlns:a16="http://schemas.microsoft.com/office/drawing/2014/main" id="{03C8019B-491F-60DD-F2D5-08E54C1748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3340647"/>
            <a:ext cx="3135086"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3">
            <a:extLst>
              <a:ext uri="{FF2B5EF4-FFF2-40B4-BE49-F238E27FC236}">
                <a16:creationId xmlns:a16="http://schemas.microsoft.com/office/drawing/2014/main" id="{5B2998D0-3627-9424-6B40-C0462DACD67B}"/>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3335392"/>
            <a:ext cx="35052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ED40A0-E899-B54B-BDEF-C4644B7463A8}"/>
              </a:ext>
            </a:extLst>
          </p:cNvPr>
          <p:cNvSpPr>
            <a:spLocks noGrp="1"/>
          </p:cNvSpPr>
          <p:nvPr>
            <p:ph type="title"/>
          </p:nvPr>
        </p:nvSpPr>
        <p:spPr/>
        <p:txBody>
          <a:bodyPr/>
          <a:lstStyle/>
          <a:p>
            <a:br>
              <a:rPr lang="en-US" sz="4800" dirty="0"/>
            </a:br>
            <a:r>
              <a:rPr lang="en-US" sz="4800" dirty="0"/>
              <a:t>BOUGIE PLACEMENT</a:t>
            </a:r>
            <a:br>
              <a:rPr lang="en-US" sz="1400" dirty="0"/>
            </a:br>
            <a:endParaRPr lang="en-US" sz="3600" dirty="0"/>
          </a:p>
        </p:txBody>
      </p:sp>
      <p:sp>
        <p:nvSpPr>
          <p:cNvPr id="3" name="Content Placeholder 2">
            <a:extLst>
              <a:ext uri="{FF2B5EF4-FFF2-40B4-BE49-F238E27FC236}">
                <a16:creationId xmlns:a16="http://schemas.microsoft.com/office/drawing/2014/main" id="{02BC0619-42A9-9521-BF6E-FE21106E41C1}"/>
              </a:ext>
            </a:extLst>
          </p:cNvPr>
          <p:cNvSpPr>
            <a:spLocks noGrp="1"/>
          </p:cNvSpPr>
          <p:nvPr>
            <p:ph idx="1"/>
          </p:nvPr>
        </p:nvSpPr>
        <p:spPr/>
        <p:txBody>
          <a:bodyPr/>
          <a:lstStyle/>
          <a:p>
            <a:endParaRPr lang="en-US" dirty="0"/>
          </a:p>
          <a:p>
            <a:r>
              <a:rPr lang="en-US" sz="2400" dirty="0"/>
              <a:t>https://</a:t>
            </a:r>
            <a:r>
              <a:rPr lang="en-US" sz="2400" dirty="0" err="1"/>
              <a:t>www.youtube.com</a:t>
            </a:r>
            <a:r>
              <a:rPr lang="en-US" sz="2400" dirty="0"/>
              <a:t>/</a:t>
            </a:r>
            <a:r>
              <a:rPr lang="en-US" sz="2400" dirty="0" err="1"/>
              <a:t>watch?v</a:t>
            </a:r>
            <a:r>
              <a:rPr lang="en-US" sz="2400" dirty="0"/>
              <a:t>=E7Lo1JD2Brk</a:t>
            </a:r>
            <a:endParaRPr lang="en-US" dirty="0"/>
          </a:p>
        </p:txBody>
      </p:sp>
    </p:spTree>
    <p:extLst>
      <p:ext uri="{BB962C8B-B14F-4D97-AF65-F5344CB8AC3E}">
        <p14:creationId xmlns:p14="http://schemas.microsoft.com/office/powerpoint/2010/main" val="387296265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Grp="1" noChangeArrowheads="1"/>
          </p:cNvSpPr>
          <p:nvPr>
            <p:ph type="title"/>
          </p:nvPr>
        </p:nvSpPr>
        <p:spPr>
          <a:xfrm>
            <a:off x="725488" y="314325"/>
            <a:ext cx="7693025" cy="1143000"/>
          </a:xfrm>
        </p:spPr>
        <p:txBody>
          <a:bodyPr wrap="square" lIns="25400" tIns="25400" rIns="5078" bIns="25400" anchor="ctr">
            <a:normAutofit/>
          </a:bodyPr>
          <a:lstStyle/>
          <a:p>
            <a:pPr eaLnBrk="1" hangingPunct="1">
              <a:lnSpc>
                <a:spcPct val="90000"/>
              </a:lnSpc>
            </a:pPr>
            <a:r>
              <a:rPr lang="en-US" altLang="en-US" sz="4600"/>
              <a:t>SUPRAGLOTTIC AIRWAY</a:t>
            </a:r>
          </a:p>
        </p:txBody>
      </p:sp>
      <p:pic>
        <p:nvPicPr>
          <p:cNvPr id="3" name="Picture 2">
            <a:extLst>
              <a:ext uri="{FF2B5EF4-FFF2-40B4-BE49-F238E27FC236}">
                <a16:creationId xmlns:a16="http://schemas.microsoft.com/office/drawing/2014/main" id="{E2ECBE10-6538-70BB-6CD2-FA9F4E58F65F}"/>
              </a:ext>
            </a:extLst>
          </p:cNvPr>
          <p:cNvPicPr>
            <a:picLocks noChangeAspect="1"/>
          </p:cNvPicPr>
          <p:nvPr/>
        </p:nvPicPr>
        <p:blipFill>
          <a:blip r:embed="rId2"/>
          <a:stretch>
            <a:fillRect/>
          </a:stretch>
        </p:blipFill>
        <p:spPr>
          <a:xfrm>
            <a:off x="723900" y="1990447"/>
            <a:ext cx="3776472" cy="3776472"/>
          </a:xfrm>
          <a:prstGeom prst="rect">
            <a:avLst/>
          </a:prstGeom>
          <a:noFill/>
        </p:spPr>
      </p:pic>
      <p:sp>
        <p:nvSpPr>
          <p:cNvPr id="56322" name="Rectangle 2"/>
          <p:cNvSpPr>
            <a:spLocks noGrp="1" noChangeArrowheads="1"/>
          </p:cNvSpPr>
          <p:nvPr>
            <p:ph sz="half" idx="2"/>
          </p:nvPr>
        </p:nvSpPr>
        <p:spPr>
          <a:xfrm>
            <a:off x="4648200" y="1586753"/>
            <a:ext cx="3776472" cy="4583860"/>
          </a:xfrm>
        </p:spPr>
        <p:txBody>
          <a:bodyPr wrap="square" lIns="25400" tIns="25400" rIns="5078" bIns="25400" rtlCol="0" anchor="t">
            <a:normAutofit/>
          </a:bodyPr>
          <a:lstStyle/>
          <a:p>
            <a:pPr eaLnBrk="1" fontAlgn="auto" hangingPunct="1">
              <a:spcAft>
                <a:spcPts val="0"/>
              </a:spcAft>
              <a:buFont typeface="Wingdings" pitchFamily="2" charset="2"/>
              <a:buChar char="v"/>
              <a:defRPr/>
            </a:pPr>
            <a:endParaRPr lang="en-US"/>
          </a:p>
          <a:p>
            <a:pPr marL="0" indent="0" eaLnBrk="1" fontAlgn="auto" hangingPunct="1">
              <a:spcAft>
                <a:spcPts val="0"/>
              </a:spcAft>
              <a:buFont typeface="Wingdings" pitchFamily="2" charset="2"/>
              <a:buNone/>
              <a:defRPr/>
            </a:pPr>
            <a:r>
              <a:rPr lang="en-US"/>
              <a:t>LMA, IGEL, KING TUBE</a:t>
            </a:r>
          </a:p>
          <a:p>
            <a:pPr eaLnBrk="1" fontAlgn="auto" hangingPunct="1">
              <a:spcAft>
                <a:spcPts val="0"/>
              </a:spcAft>
              <a:buFont typeface="Wingdings" pitchFamily="2" charset="2"/>
              <a:buChar char="v"/>
              <a:defRPr/>
            </a:pPr>
            <a:r>
              <a:rPr lang="en-US"/>
              <a:t>Provides a reliable rescue airway by sealing off the </a:t>
            </a:r>
            <a:r>
              <a:rPr lang="en-US" err="1"/>
              <a:t>supraglottic</a:t>
            </a:r>
            <a:r>
              <a:rPr lang="en-US"/>
              <a:t> area.</a:t>
            </a:r>
          </a:p>
          <a:p>
            <a:pPr eaLnBrk="1" fontAlgn="auto" hangingPunct="1">
              <a:spcAft>
                <a:spcPts val="0"/>
              </a:spcAft>
              <a:buFont typeface="Wingdings" pitchFamily="2" charset="2"/>
              <a:buChar char="v"/>
              <a:defRPr/>
            </a:pPr>
            <a:r>
              <a:rPr lang="en-US"/>
              <a:t>Application takes less than 20 seconds.</a:t>
            </a:r>
          </a:p>
        </p:txBody>
      </p:sp>
    </p:spTree>
  </p:cSld>
  <p:clrMapOvr>
    <a:masterClrMapping/>
  </p:clrMapOvr>
  <p:transition spd="slow"/>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1"/>
          <p:cNvSpPr>
            <a:spLocks noGrp="1" noChangeArrowheads="1"/>
          </p:cNvSpPr>
          <p:nvPr>
            <p:ph type="title"/>
          </p:nvPr>
        </p:nvSpPr>
        <p:spPr>
          <a:xfrm>
            <a:off x="725488" y="314325"/>
            <a:ext cx="7693025" cy="1143000"/>
          </a:xfrm>
        </p:spPr>
        <p:txBody>
          <a:bodyPr wrap="square" lIns="25400" tIns="25400" rIns="5078" bIns="25400" rtlCol="0" anchor="ctr">
            <a:normAutofit/>
          </a:bodyPr>
          <a:lstStyle/>
          <a:p>
            <a:pPr eaLnBrk="1" fontAlgn="auto" hangingPunct="1">
              <a:lnSpc>
                <a:spcPct val="90000"/>
              </a:lnSpc>
              <a:spcAft>
                <a:spcPts val="0"/>
              </a:spcAft>
              <a:defRPr/>
            </a:pPr>
            <a:r>
              <a:rPr lang="en-US" sz="3800"/>
              <a:t>SUPRAGLOTTIC AIRWAY</a:t>
            </a:r>
            <a:br>
              <a:rPr lang="en-US" sz="3800"/>
            </a:br>
            <a:r>
              <a:rPr lang="en-US" sz="3800"/>
              <a:t>LMA</a:t>
            </a:r>
          </a:p>
        </p:txBody>
      </p:sp>
      <p:pic>
        <p:nvPicPr>
          <p:cNvPr id="2" name="Picture 2">
            <a:extLst>
              <a:ext uri="{FF2B5EF4-FFF2-40B4-BE49-F238E27FC236}">
                <a16:creationId xmlns:a16="http://schemas.microsoft.com/office/drawing/2014/main" id="{1BD63038-2CA8-0943-7410-6C7D7EDC32E8}"/>
              </a:ext>
            </a:extLst>
          </p:cNvPr>
          <p:cNvPicPr>
            <a:picLocks noChangeArrowheads="1"/>
          </p:cNvPicPr>
          <p:nvPr/>
        </p:nvPicPr>
        <p:blipFill rotWithShape="1">
          <a:blip r:embed="rId2">
            <a:extLst>
              <a:ext uri="{28A0092B-C50C-407E-A947-70E740481C1C}">
                <a14:useLocalDpi xmlns:a14="http://schemas.microsoft.com/office/drawing/2010/main" val="0"/>
              </a:ext>
            </a:extLst>
          </a:blip>
          <a:srcRect r="3" b="3509"/>
          <a:stretch/>
        </p:blipFill>
        <p:spPr bwMode="auto">
          <a:xfrm>
            <a:off x="723900" y="1586753"/>
            <a:ext cx="7707406" cy="223113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66562" name="Rectangle 2"/>
          <p:cNvSpPr>
            <a:spLocks noGrp="1" noChangeArrowheads="1"/>
          </p:cNvSpPr>
          <p:nvPr>
            <p:ph sz="half" idx="13"/>
          </p:nvPr>
        </p:nvSpPr>
        <p:spPr>
          <a:xfrm>
            <a:off x="723900" y="3914170"/>
            <a:ext cx="7707406" cy="2231136"/>
          </a:xfrm>
        </p:spPr>
        <p:txBody>
          <a:bodyPr wrap="square" lIns="25400" tIns="25400" rIns="5078" bIns="25400" anchor="t">
            <a:normAutofit/>
          </a:bodyPr>
          <a:lstStyle/>
          <a:p>
            <a:pPr eaLnBrk="1" hangingPunct="1">
              <a:lnSpc>
                <a:spcPct val="90000"/>
              </a:lnSpc>
              <a:buFont typeface="Arial" charset="0"/>
              <a:buNone/>
            </a:pPr>
            <a:r>
              <a:rPr lang="en-US" altLang="en-US" sz="1900" dirty="0"/>
              <a:t>1) Wedge-shaped inflatable mask fits over larynx, creating seal within upper airway. Patient must have absent gag reflex.</a:t>
            </a:r>
          </a:p>
          <a:p>
            <a:pPr eaLnBrk="1" hangingPunct="1">
              <a:lnSpc>
                <a:spcPct val="90000"/>
              </a:lnSpc>
              <a:buFont typeface="Arial" charset="0"/>
              <a:buNone/>
            </a:pPr>
            <a:r>
              <a:rPr lang="en-US" altLang="en-US" sz="1900" dirty="0"/>
              <a:t>2) Tip of wedge fits into upper esophagus and bowl of mask covers laryngeal inlet. </a:t>
            </a:r>
          </a:p>
          <a:p>
            <a:pPr eaLnBrk="1" hangingPunct="1">
              <a:lnSpc>
                <a:spcPct val="90000"/>
              </a:lnSpc>
              <a:buFont typeface="Arial" charset="0"/>
              <a:buNone/>
            </a:pPr>
            <a:r>
              <a:rPr lang="en-US" altLang="en-US" sz="1900" dirty="0"/>
              <a:t>3) Numerous sizes from pediatric to adult; typical adult female requires #4 LMA, typical adult male #5 LMA.</a:t>
            </a:r>
          </a:p>
        </p:txBody>
      </p:sp>
    </p:spTree>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p:cNvSpPr>
            <a:spLocks noGrp="1" noChangeArrowheads="1"/>
          </p:cNvSpPr>
          <p:nvPr>
            <p:ph type="title"/>
          </p:nvPr>
        </p:nvSpPr>
        <p:spPr/>
        <p:txBody>
          <a:bodyPr lIns="25400" tIns="25400" rIns="5078" bIns="25400" rtlCol="0">
            <a:normAutofit fontScale="90000"/>
          </a:bodyPr>
          <a:lstStyle/>
          <a:p>
            <a:pPr eaLnBrk="1" fontAlgn="auto" hangingPunct="1">
              <a:spcAft>
                <a:spcPts val="0"/>
              </a:spcAft>
              <a:defRPr/>
            </a:pPr>
            <a:r>
              <a:rPr lang="en-US" sz="4000">
                <a:solidFill>
                  <a:schemeClr val="tx1">
                    <a:lumMod val="85000"/>
                    <a:lumOff val="15000"/>
                  </a:schemeClr>
                </a:solidFill>
                <a:ea typeface="+mj-ea"/>
                <a:cs typeface="+mj-cs"/>
              </a:rPr>
              <a:t>SUPRAGLOTTIC AIRWAY</a:t>
            </a:r>
            <a:br>
              <a:rPr lang="en-US" sz="4000">
                <a:solidFill>
                  <a:schemeClr val="tx1">
                    <a:lumMod val="85000"/>
                    <a:lumOff val="15000"/>
                  </a:schemeClr>
                </a:solidFill>
                <a:ea typeface="+mj-ea"/>
                <a:cs typeface="+mj-cs"/>
              </a:rPr>
            </a:br>
            <a:r>
              <a:rPr lang="en-US" sz="4000">
                <a:solidFill>
                  <a:schemeClr val="tx1">
                    <a:lumMod val="85000"/>
                    <a:lumOff val="15000"/>
                  </a:schemeClr>
                </a:solidFill>
                <a:ea typeface="+mj-ea"/>
                <a:cs typeface="+mj-cs"/>
              </a:rPr>
              <a:t>LMA</a:t>
            </a:r>
          </a:p>
        </p:txBody>
      </p:sp>
      <p:sp>
        <p:nvSpPr>
          <p:cNvPr id="59394" name="Rectangle 2"/>
          <p:cNvSpPr>
            <a:spLocks noGrp="1" noChangeArrowheads="1"/>
          </p:cNvSpPr>
          <p:nvPr>
            <p:ph idx="1"/>
          </p:nvPr>
        </p:nvSpPr>
        <p:spPr/>
        <p:txBody>
          <a:bodyPr lIns="25400" tIns="25400" rIns="5078" bIns="25400" rtlCol="0">
            <a:normAutofit lnSpcReduction="10000"/>
          </a:bodyPr>
          <a:lstStyle/>
          <a:p>
            <a:pPr eaLnBrk="1" fontAlgn="auto" hangingPunct="1">
              <a:lnSpc>
                <a:spcPct val="90000"/>
              </a:lnSpc>
              <a:spcAft>
                <a:spcPts val="0"/>
              </a:spcAft>
              <a:buFont typeface="Arial" charset="0"/>
              <a:buNone/>
              <a:defRPr/>
            </a:pPr>
            <a:r>
              <a:rPr lang="en-US" dirty="0">
                <a:solidFill>
                  <a:schemeClr val="tx1">
                    <a:lumMod val="75000"/>
                    <a:lumOff val="25000"/>
                  </a:schemeClr>
                </a:solidFill>
                <a:ea typeface="+mn-ea"/>
                <a:cs typeface="+mn-cs"/>
              </a:rPr>
              <a:t>4) Recommended insertion technique (LMA Unique, Classic): With mask deflated, lubricate undersurface, using fingers at base of bowl, push mask down throat, up against palate, and backward to posterior </a:t>
            </a:r>
            <a:r>
              <a:rPr lang="en-US" dirty="0" err="1">
                <a:solidFill>
                  <a:schemeClr val="tx1">
                    <a:lumMod val="75000"/>
                    <a:lumOff val="25000"/>
                  </a:schemeClr>
                </a:solidFill>
                <a:ea typeface="+mn-ea"/>
                <a:cs typeface="+mn-cs"/>
              </a:rPr>
              <a:t>hypopharynx</a:t>
            </a:r>
            <a:r>
              <a:rPr lang="en-US" dirty="0">
                <a:solidFill>
                  <a:schemeClr val="tx1">
                    <a:lumMod val="75000"/>
                    <a:lumOff val="25000"/>
                  </a:schemeClr>
                </a:solidFill>
                <a:ea typeface="+mn-ea"/>
                <a:cs typeface="+mn-cs"/>
              </a:rPr>
              <a:t>, until bowl is around curvature of tongue.</a:t>
            </a:r>
          </a:p>
          <a:p>
            <a:pPr eaLnBrk="1" fontAlgn="auto" hangingPunct="1">
              <a:lnSpc>
                <a:spcPct val="90000"/>
              </a:lnSpc>
              <a:spcAft>
                <a:spcPts val="0"/>
              </a:spcAft>
              <a:buFont typeface="Arial" charset="0"/>
              <a:buNone/>
              <a:defRPr/>
            </a:pPr>
            <a:r>
              <a:rPr lang="en-US" dirty="0">
                <a:solidFill>
                  <a:schemeClr val="tx1">
                    <a:lumMod val="75000"/>
                    <a:lumOff val="25000"/>
                  </a:schemeClr>
                </a:solidFill>
                <a:ea typeface="+mn-ea"/>
                <a:cs typeface="+mn-cs"/>
              </a:rPr>
              <a:t>5) Best seal pressure is with under-inflation of mask; recommended volume is 30 cc for #4 , and 40 cc for #5--many users start with half this volume and listen over the neck for a cuff leak. If cuff leak, try smaller mask volume or larger LMA.</a:t>
            </a:r>
          </a:p>
          <a:p>
            <a:pPr eaLnBrk="1" fontAlgn="auto" hangingPunct="1">
              <a:lnSpc>
                <a:spcPct val="90000"/>
              </a:lnSpc>
              <a:spcAft>
                <a:spcPts val="0"/>
              </a:spcAft>
              <a:buFont typeface="Arial" charset="0"/>
              <a:buNone/>
              <a:defRPr/>
            </a:pPr>
            <a:r>
              <a:rPr lang="en-US" dirty="0">
                <a:solidFill>
                  <a:schemeClr val="tx1">
                    <a:lumMod val="75000"/>
                    <a:lumOff val="25000"/>
                  </a:schemeClr>
                </a:solidFill>
                <a:ea typeface="+mn-ea"/>
                <a:cs typeface="+mn-cs"/>
              </a:rPr>
              <a:t>6) </a:t>
            </a:r>
            <a:r>
              <a:rPr lang="en-US" b="1" dirty="0">
                <a:solidFill>
                  <a:schemeClr val="tx1">
                    <a:lumMod val="75000"/>
                    <a:lumOff val="25000"/>
                  </a:schemeClr>
                </a:solidFill>
                <a:latin typeface="Arial Bold" charset="0"/>
                <a:ea typeface="+mn-ea"/>
                <a:cs typeface="Arial Bold" charset="0"/>
                <a:sym typeface="Arial Bold" charset="0"/>
              </a:rPr>
              <a:t>Cricoid pressure prevents</a:t>
            </a:r>
            <a:r>
              <a:rPr lang="en-US" b="1" dirty="0">
                <a:solidFill>
                  <a:schemeClr val="tx1">
                    <a:lumMod val="75000"/>
                    <a:lumOff val="25000"/>
                  </a:schemeClr>
                </a:solidFill>
                <a:ea typeface="+mn-ea"/>
                <a:cs typeface="+mn-cs"/>
              </a:rPr>
              <a:t> optimal placement and pushes tip out of upper esophagus</a:t>
            </a: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Grp="1" noChangeArrowheads="1"/>
          </p:cNvSpPr>
          <p:nvPr>
            <p:ph type="title"/>
          </p:nvPr>
        </p:nvSpPr>
        <p:spPr/>
        <p:txBody>
          <a:bodyPr lIns="25400" tIns="25400" rIns="5078" bIns="25400"/>
          <a:lstStyle/>
          <a:p>
            <a:pPr eaLnBrk="1" hangingPunct="1">
              <a:defRPr/>
            </a:pPr>
            <a:r>
              <a:rPr lang="en-US" sz="4000" dirty="0">
                <a:solidFill>
                  <a:schemeClr val="tx1">
                    <a:lumMod val="75000"/>
                    <a:lumOff val="25000"/>
                  </a:schemeClr>
                </a:solidFill>
                <a:latin typeface="Arial Bold" charset="0"/>
                <a:cs typeface="Arial Bold" charset="0"/>
                <a:sym typeface="Arial Bold" charset="0"/>
              </a:rPr>
              <a:t>VENTILATION</a:t>
            </a:r>
            <a:br>
              <a:rPr lang="en-US" sz="4000" dirty="0">
                <a:solidFill>
                  <a:schemeClr val="tx1">
                    <a:lumMod val="75000"/>
                    <a:lumOff val="25000"/>
                  </a:schemeClr>
                </a:solidFill>
                <a:latin typeface="Arial Bold" charset="0"/>
                <a:ea typeface="ヒラギノ角ゴ ProN W6" charset="0"/>
                <a:cs typeface="ヒラギノ角ゴ ProN W6" charset="0"/>
                <a:sym typeface="Arial Bold" charset="0"/>
              </a:rPr>
            </a:br>
            <a:endParaRPr lang="en-US" altLang="en-US" sz="4000" dirty="0">
              <a:ea typeface="MS PGothic" charset="-128"/>
            </a:endParaRPr>
          </a:p>
        </p:txBody>
      </p:sp>
      <p:sp>
        <p:nvSpPr>
          <p:cNvPr id="19458" name="Rectangle 2"/>
          <p:cNvSpPr>
            <a:spLocks noGrp="1" noChangeArrowheads="1"/>
          </p:cNvSpPr>
          <p:nvPr>
            <p:ph idx="1"/>
          </p:nvPr>
        </p:nvSpPr>
        <p:spPr/>
        <p:txBody>
          <a:bodyPr lIns="25400" tIns="25400" rIns="5078" bIns="25400" rtlCol="0">
            <a:normAutofit/>
          </a:bodyPr>
          <a:lstStyle/>
          <a:p>
            <a:pPr eaLnBrk="1" fontAlgn="auto" hangingPunct="1">
              <a:lnSpc>
                <a:spcPct val="80000"/>
              </a:lnSpc>
              <a:spcAft>
                <a:spcPts val="0"/>
              </a:spcAft>
              <a:buFont typeface="Wingdings" pitchFamily="2" charset="2"/>
              <a:buChar char="v"/>
              <a:defRPr/>
            </a:pPr>
            <a:endParaRPr lang="en-US" sz="2800" u="sng" dirty="0">
              <a:solidFill>
                <a:schemeClr val="tx1">
                  <a:lumMod val="75000"/>
                  <a:lumOff val="25000"/>
                </a:schemeClr>
              </a:solidFill>
              <a:latin typeface="Arial Bold Italic" charset="0"/>
              <a:ea typeface="+mn-ea"/>
              <a:cs typeface="Arial Bold Italic" charset="0"/>
              <a:sym typeface="Arial Bold Italic" charset="0"/>
            </a:endParaRPr>
          </a:p>
          <a:p>
            <a:pPr eaLnBrk="1" fontAlgn="auto" hangingPunct="1">
              <a:lnSpc>
                <a:spcPct val="80000"/>
              </a:lnSpc>
              <a:spcAft>
                <a:spcPts val="0"/>
              </a:spcAft>
              <a:buFont typeface="Wingdings" pitchFamily="2" charset="2"/>
              <a:buChar char="v"/>
              <a:defRPr/>
            </a:pPr>
            <a:endParaRPr lang="en-US" sz="2800" u="sng" dirty="0">
              <a:solidFill>
                <a:schemeClr val="tx1">
                  <a:lumMod val="75000"/>
                  <a:lumOff val="25000"/>
                </a:schemeClr>
              </a:solidFill>
              <a:latin typeface="Arial Bold Italic" charset="0"/>
              <a:ea typeface="+mn-ea"/>
              <a:cs typeface="Arial Bold Italic" charset="0"/>
              <a:sym typeface="Arial Bold Italic" charset="0"/>
            </a:endParaRPr>
          </a:p>
          <a:p>
            <a:pPr marL="0" indent="0" algn="ctr" eaLnBrk="1" fontAlgn="auto" hangingPunct="1">
              <a:lnSpc>
                <a:spcPct val="80000"/>
              </a:lnSpc>
              <a:spcAft>
                <a:spcPts val="0"/>
              </a:spcAft>
              <a:buFont typeface="Wingdings" charset="2"/>
              <a:buNone/>
              <a:defRPr/>
            </a:pPr>
            <a:r>
              <a:rPr lang="en-US" sz="3600" b="1" i="1" u="sng" dirty="0">
                <a:solidFill>
                  <a:srgbClr val="FF0000"/>
                </a:solidFill>
                <a:latin typeface="Arial Bold Italic" charset="0"/>
                <a:ea typeface="+mn-ea"/>
                <a:cs typeface="Arial Bold Italic" charset="0"/>
                <a:sym typeface="Arial Bold Italic" charset="0"/>
              </a:rPr>
              <a:t>VENTILATION IS A BETTER MEASURE OF HOW THE PATIENT IS BREATHING.</a:t>
            </a:r>
            <a:endParaRPr lang="en-US" sz="3600" b="1" i="1" u="sng" dirty="0">
              <a:solidFill>
                <a:srgbClr val="FF0000"/>
              </a:solidFill>
              <a:latin typeface="Arial Bold Italic" charset="0"/>
              <a:ea typeface="ヒラギノ角ゴ ProN W6" charset="0"/>
              <a:cs typeface="ヒラギノ角ゴ ProN W6" charset="0"/>
              <a:sym typeface="Arial Bold Italic" charset="0"/>
            </a:endParaRPr>
          </a:p>
        </p:txBody>
      </p:sp>
    </p:spTree>
  </p:cSld>
  <p:clrMapOvr>
    <a:masterClrMapping/>
  </p:clrMapOvr>
  <p:transition spd="slow"/>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BE7B8A-63DC-4F43-93F7-9A25A10F2A58}"/>
              </a:ext>
            </a:extLst>
          </p:cNvPr>
          <p:cNvSpPr>
            <a:spLocks noGrp="1"/>
          </p:cNvSpPr>
          <p:nvPr>
            <p:ph type="title"/>
          </p:nvPr>
        </p:nvSpPr>
        <p:spPr/>
        <p:txBody>
          <a:bodyPr/>
          <a:lstStyle/>
          <a:p>
            <a:r>
              <a:rPr lang="en-US" dirty="0"/>
              <a:t>IGEL</a:t>
            </a:r>
          </a:p>
        </p:txBody>
      </p:sp>
      <p:pic>
        <p:nvPicPr>
          <p:cNvPr id="5" name="Content Placeholder 4" descr="A close up of a device&#10;&#10;Description automatically generated">
            <a:extLst>
              <a:ext uri="{FF2B5EF4-FFF2-40B4-BE49-F238E27FC236}">
                <a16:creationId xmlns:a16="http://schemas.microsoft.com/office/drawing/2014/main" id="{01A4F413-1B18-024C-94E9-E405ADD329B2}"/>
              </a:ext>
            </a:extLst>
          </p:cNvPr>
          <p:cNvPicPr>
            <a:picLocks noGrp="1" noChangeAspect="1"/>
          </p:cNvPicPr>
          <p:nvPr>
            <p:ph idx="1"/>
          </p:nvPr>
        </p:nvPicPr>
        <p:blipFill>
          <a:blip r:embed="rId2"/>
          <a:stretch>
            <a:fillRect/>
          </a:stretch>
        </p:blipFill>
        <p:spPr>
          <a:xfrm>
            <a:off x="2286000" y="1600200"/>
            <a:ext cx="4293704" cy="3657600"/>
          </a:xfrm>
        </p:spPr>
      </p:pic>
    </p:spTree>
    <p:extLst>
      <p:ext uri="{BB962C8B-B14F-4D97-AF65-F5344CB8AC3E}">
        <p14:creationId xmlns:p14="http://schemas.microsoft.com/office/powerpoint/2010/main" val="38922908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Grp="1" noChangeArrowheads="1"/>
          </p:cNvSpPr>
          <p:nvPr>
            <p:ph type="title"/>
          </p:nvPr>
        </p:nvSpPr>
        <p:spPr>
          <a:xfrm>
            <a:off x="725488" y="314325"/>
            <a:ext cx="7693025" cy="1143000"/>
          </a:xfrm>
        </p:spPr>
        <p:txBody>
          <a:bodyPr wrap="square" lIns="25400" tIns="25400" rIns="5078" bIns="25400" rtlCol="0" anchor="ctr">
            <a:normAutofit/>
          </a:bodyPr>
          <a:lstStyle/>
          <a:p>
            <a:pPr eaLnBrk="1" fontAlgn="auto" hangingPunct="1">
              <a:lnSpc>
                <a:spcPct val="90000"/>
              </a:lnSpc>
              <a:spcAft>
                <a:spcPts val="0"/>
              </a:spcAft>
              <a:defRPr/>
            </a:pPr>
            <a:r>
              <a:rPr lang="en-US" sz="3800"/>
              <a:t>SUPRAGLOTTIC AIRWAY</a:t>
            </a:r>
            <a:br>
              <a:rPr lang="en-US" sz="3800"/>
            </a:br>
            <a:r>
              <a:rPr lang="en-US" sz="3800"/>
              <a:t>KING TUBE</a:t>
            </a:r>
          </a:p>
        </p:txBody>
      </p:sp>
      <p:sp>
        <p:nvSpPr>
          <p:cNvPr id="68610" name="Rectangle 2"/>
          <p:cNvSpPr>
            <a:spLocks noGrp="1" noChangeArrowheads="1"/>
          </p:cNvSpPr>
          <p:nvPr>
            <p:ph sz="half" idx="1"/>
          </p:nvPr>
        </p:nvSpPr>
        <p:spPr>
          <a:xfrm>
            <a:off x="723900" y="1586753"/>
            <a:ext cx="3776472" cy="4583860"/>
          </a:xfrm>
        </p:spPr>
        <p:txBody>
          <a:bodyPr wrap="square" lIns="25400" tIns="25400" rIns="5078" bIns="25400" anchor="t">
            <a:normAutofit/>
          </a:bodyPr>
          <a:lstStyle/>
          <a:p>
            <a:pPr eaLnBrk="1" hangingPunct="1">
              <a:lnSpc>
                <a:spcPct val="90000"/>
              </a:lnSpc>
            </a:pPr>
            <a:r>
              <a:rPr lang="en-US" altLang="en-US" sz="2200"/>
              <a:t>Supraglottic tube that has only one ventilation port.</a:t>
            </a:r>
          </a:p>
          <a:p>
            <a:pPr eaLnBrk="1" hangingPunct="1">
              <a:lnSpc>
                <a:spcPct val="90000"/>
              </a:lnSpc>
            </a:pPr>
            <a:r>
              <a:rPr lang="en-US" altLang="en-US" sz="2200"/>
              <a:t>Inflation fills up both the supraglottic and esophageal balloons.</a:t>
            </a:r>
          </a:p>
          <a:p>
            <a:pPr eaLnBrk="1" hangingPunct="1">
              <a:lnSpc>
                <a:spcPct val="90000"/>
              </a:lnSpc>
            </a:pPr>
            <a:r>
              <a:rPr lang="en-US" altLang="en-US" sz="2200"/>
              <a:t>It is possible, but unlikely for the esophageal tip to go into the trachea.</a:t>
            </a:r>
          </a:p>
          <a:p>
            <a:pPr eaLnBrk="1" hangingPunct="1">
              <a:lnSpc>
                <a:spcPct val="90000"/>
              </a:lnSpc>
            </a:pPr>
            <a:r>
              <a:rPr lang="en-US" altLang="en-US" sz="2200"/>
              <a:t>Always check placement both clinically and with end tidal Co2</a:t>
            </a:r>
          </a:p>
        </p:txBody>
      </p:sp>
      <p:pic>
        <p:nvPicPr>
          <p:cNvPr id="2" name="Picture 1">
            <a:extLst>
              <a:ext uri="{FF2B5EF4-FFF2-40B4-BE49-F238E27FC236}">
                <a16:creationId xmlns:a16="http://schemas.microsoft.com/office/drawing/2014/main" id="{395BDEE7-244A-2D10-0D20-83C61F34D918}"/>
              </a:ext>
            </a:extLst>
          </p:cNvPr>
          <p:cNvPicPr>
            <a:picLocks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661637" y="1586753"/>
            <a:ext cx="3749597" cy="458386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transition spd="slow"/>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7"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2438400"/>
            <a:ext cx="3382963"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70658" name="Rectangle 2"/>
          <p:cNvSpPr>
            <a:spLocks noGrp="1" noChangeArrowheads="1"/>
          </p:cNvSpPr>
          <p:nvPr>
            <p:ph type="title"/>
          </p:nvPr>
        </p:nvSpPr>
        <p:spPr/>
        <p:txBody>
          <a:bodyPr rIns="5078"/>
          <a:lstStyle/>
          <a:p>
            <a:pPr eaLnBrk="1" hangingPunct="1"/>
            <a:r>
              <a:rPr lang="en-US" altLang="en-US" sz="4000">
                <a:ea typeface="MS PGothic" charset="-128"/>
              </a:rPr>
              <a:t>NEEDLE CRICOTHYROTOMY</a:t>
            </a:r>
          </a:p>
        </p:txBody>
      </p:sp>
    </p:spTree>
  </p:cSld>
  <p:clrMapOvr>
    <a:masterClrMapping/>
  </p:clrMapOvr>
  <p:transition spd="slow"/>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1"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2362200"/>
            <a:ext cx="3425825"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71682" name="Rectangle 2"/>
          <p:cNvSpPr>
            <a:spLocks noGrp="1" noChangeArrowheads="1"/>
          </p:cNvSpPr>
          <p:nvPr>
            <p:ph type="title"/>
          </p:nvPr>
        </p:nvSpPr>
        <p:spPr/>
        <p:txBody>
          <a:bodyPr rIns="5078"/>
          <a:lstStyle/>
          <a:p>
            <a:pPr eaLnBrk="1" hangingPunct="1"/>
            <a:r>
              <a:rPr lang="en-US" altLang="en-US" sz="4000">
                <a:ea typeface="MS PGothic" charset="-128"/>
              </a:rPr>
              <a:t>NEEDLE CRICOTHYROTOMY</a:t>
            </a:r>
          </a:p>
        </p:txBody>
      </p:sp>
    </p:spTree>
  </p:cSld>
  <p:clrMapOvr>
    <a:masterClrMapping/>
  </p:clrMapOvr>
  <p:transition spd="slow"/>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1"/>
          <p:cNvSpPr>
            <a:spLocks noGrp="1" noChangeArrowheads="1"/>
          </p:cNvSpPr>
          <p:nvPr>
            <p:ph type="title"/>
          </p:nvPr>
        </p:nvSpPr>
        <p:spPr/>
        <p:txBody>
          <a:bodyPr rIns="30479"/>
          <a:lstStyle/>
          <a:p>
            <a:pPr eaLnBrk="1" hangingPunct="1"/>
            <a:br>
              <a:rPr lang="en-US" altLang="en-US" sz="2800">
                <a:latin typeface="Helvetica" charset="0"/>
                <a:ea typeface="MS PGothic" charset="-128"/>
                <a:sym typeface="Helvetica" charset="0"/>
              </a:rPr>
            </a:br>
            <a:r>
              <a:rPr lang="en-US" altLang="en-US" sz="3600">
                <a:latin typeface="Helvetica" charset="0"/>
                <a:ea typeface="MS PGothic" charset="-128"/>
                <a:sym typeface="Helvetica" charset="0"/>
              </a:rPr>
              <a:t>COMPLICATIONS </a:t>
            </a:r>
            <a:br>
              <a:rPr lang="en-US" altLang="en-US" sz="3600">
                <a:latin typeface="Helvetica" charset="0"/>
                <a:ea typeface="MS PGothic" charset="-128"/>
                <a:sym typeface="Helvetica" charset="0"/>
              </a:rPr>
            </a:br>
            <a:r>
              <a:rPr lang="en-US" altLang="en-US" sz="3600">
                <a:latin typeface="Helvetica" charset="0"/>
                <a:ea typeface="MS PGothic" charset="-128"/>
                <a:sym typeface="Helvetica" charset="0"/>
              </a:rPr>
              <a:t>NEEDLE CRICOTHYROTOMY</a:t>
            </a:r>
            <a:br>
              <a:rPr lang="en-US" altLang="en-US" sz="3600">
                <a:latin typeface="Helvetica" charset="0"/>
                <a:ea typeface="MS PGothic" charset="-128"/>
                <a:sym typeface="Helvetica" charset="0"/>
              </a:rPr>
            </a:br>
            <a:endParaRPr lang="en-US" altLang="en-US" sz="3600">
              <a:ea typeface="MS PGothic" charset="-128"/>
            </a:endParaRPr>
          </a:p>
        </p:txBody>
      </p:sp>
      <p:sp>
        <p:nvSpPr>
          <p:cNvPr id="72706" name="Rectangle 2"/>
          <p:cNvSpPr>
            <a:spLocks noGrp="1" noChangeArrowheads="1"/>
          </p:cNvSpPr>
          <p:nvPr>
            <p:ph idx="1"/>
          </p:nvPr>
        </p:nvSpPr>
        <p:spPr>
          <a:xfrm>
            <a:off x="685800" y="1524000"/>
            <a:ext cx="7691438" cy="5029200"/>
          </a:xfrm>
        </p:spPr>
        <p:txBody>
          <a:bodyPr rIns="30479"/>
          <a:lstStyle/>
          <a:p>
            <a:pPr marL="0" indent="0" eaLnBrk="1" hangingPunct="1">
              <a:buFont typeface="Arial" charset="0"/>
              <a:buNone/>
            </a:pPr>
            <a:r>
              <a:rPr lang="en-US" altLang="en-US" sz="1400">
                <a:latin typeface="Helvetica" charset="0"/>
                <a:ea typeface="MS PGothic" charset="-128"/>
                <a:sym typeface="Helvetica" charset="0"/>
              </a:rPr>
              <a:t>1. Asphyxia</a:t>
            </a:r>
          </a:p>
          <a:p>
            <a:pPr marL="0" indent="0" eaLnBrk="1" hangingPunct="1">
              <a:buFont typeface="Arial" charset="0"/>
              <a:buNone/>
            </a:pPr>
            <a:r>
              <a:rPr lang="en-US" altLang="en-US" sz="1400">
                <a:latin typeface="Helvetica" charset="0"/>
                <a:ea typeface="MS PGothic" charset="-128"/>
                <a:sym typeface="Helvetica" charset="0"/>
              </a:rPr>
              <a:t>2. Aspiration</a:t>
            </a:r>
          </a:p>
          <a:p>
            <a:pPr marL="0" indent="0" eaLnBrk="1" hangingPunct="1">
              <a:buFont typeface="Arial" charset="0"/>
              <a:buNone/>
            </a:pPr>
            <a:r>
              <a:rPr lang="en-US" altLang="en-US" sz="1400">
                <a:latin typeface="Helvetica" charset="0"/>
                <a:ea typeface="MS PGothic" charset="-128"/>
                <a:sym typeface="Helvetica" charset="0"/>
              </a:rPr>
              <a:t>3. Cellulitis</a:t>
            </a:r>
          </a:p>
          <a:p>
            <a:pPr marL="0" indent="0" eaLnBrk="1" hangingPunct="1">
              <a:buFont typeface="Arial" charset="0"/>
              <a:buNone/>
            </a:pPr>
            <a:r>
              <a:rPr lang="en-US" altLang="en-US" sz="1400">
                <a:latin typeface="Helvetica" charset="0"/>
                <a:ea typeface="MS PGothic" charset="-128"/>
                <a:sym typeface="Helvetica" charset="0"/>
              </a:rPr>
              <a:t>4. Esophageal perforation</a:t>
            </a:r>
          </a:p>
          <a:p>
            <a:pPr marL="0" indent="0" eaLnBrk="1" hangingPunct="1">
              <a:buFont typeface="Arial" charset="0"/>
              <a:buNone/>
            </a:pPr>
            <a:r>
              <a:rPr lang="en-US" altLang="en-US" sz="1400">
                <a:latin typeface="Helvetica" charset="0"/>
                <a:ea typeface="MS PGothic" charset="-128"/>
                <a:sym typeface="Helvetica" charset="0"/>
              </a:rPr>
              <a:t>5. Exsanguinating hematoma</a:t>
            </a:r>
          </a:p>
          <a:p>
            <a:pPr marL="0" indent="0" eaLnBrk="1" hangingPunct="1">
              <a:buFont typeface="Arial" charset="0"/>
              <a:buNone/>
            </a:pPr>
            <a:r>
              <a:rPr lang="en-US" altLang="en-US" sz="1400">
                <a:latin typeface="Helvetica" charset="0"/>
                <a:ea typeface="MS PGothic" charset="-128"/>
                <a:sym typeface="Helvetica" charset="0"/>
              </a:rPr>
              <a:t>6. Hematoma</a:t>
            </a:r>
          </a:p>
          <a:p>
            <a:pPr marL="0" indent="0" eaLnBrk="1" hangingPunct="1">
              <a:buFont typeface="Arial" charset="0"/>
              <a:buNone/>
            </a:pPr>
            <a:r>
              <a:rPr lang="en-US" altLang="en-US" sz="1400">
                <a:latin typeface="Helvetica" charset="0"/>
                <a:ea typeface="MS PGothic" charset="-128"/>
                <a:sym typeface="Helvetica" charset="0"/>
              </a:rPr>
              <a:t>7. Posterior tracheal wall perforation</a:t>
            </a:r>
          </a:p>
          <a:p>
            <a:pPr marL="0" indent="0" eaLnBrk="1" hangingPunct="1">
              <a:buFont typeface="Arial" charset="0"/>
              <a:buNone/>
            </a:pPr>
            <a:r>
              <a:rPr lang="en-US" altLang="en-US" sz="1400">
                <a:latin typeface="Helvetica" charset="0"/>
                <a:ea typeface="MS PGothic" charset="-128"/>
                <a:sym typeface="Helvetica" charset="0"/>
              </a:rPr>
              <a:t>8. Subcutaneous and/or mediastinal emphysema</a:t>
            </a:r>
          </a:p>
          <a:p>
            <a:pPr marL="0" indent="0" eaLnBrk="1" hangingPunct="1">
              <a:buFont typeface="Arial" charset="0"/>
              <a:buNone/>
            </a:pPr>
            <a:r>
              <a:rPr lang="en-US" altLang="en-US" sz="1400">
                <a:latin typeface="Helvetica" charset="0"/>
                <a:ea typeface="MS PGothic" charset="-128"/>
                <a:sym typeface="Helvetica" charset="0"/>
              </a:rPr>
              <a:t>9. Thyroid perforation</a:t>
            </a:r>
          </a:p>
          <a:p>
            <a:pPr marL="0" indent="0" eaLnBrk="1" hangingPunct="1">
              <a:buFont typeface="Arial" charset="0"/>
              <a:buNone/>
            </a:pPr>
            <a:r>
              <a:rPr lang="en-US" altLang="en-US" sz="1400">
                <a:latin typeface="Helvetica" charset="0"/>
                <a:ea typeface="MS PGothic" charset="-128"/>
                <a:sym typeface="Helvetica" charset="0"/>
              </a:rPr>
              <a:t>10. Inadequate ventilations leading to hypoxia and death</a:t>
            </a:r>
          </a:p>
        </p:txBody>
      </p:sp>
      <p:sp>
        <p:nvSpPr>
          <p:cNvPr id="5" name="Slide Number Placeholder 3"/>
          <p:cNvSpPr>
            <a:spLocks noGrp="1"/>
          </p:cNvSpPr>
          <p:nvPr>
            <p:ph type="sldNum" sz="quarter" idx="12"/>
          </p:nvPr>
        </p:nvSpPr>
        <p:spPr/>
        <p:txBody>
          <a:bodyPr rtlCol="0"/>
          <a:lstStyle/>
          <a:p>
            <a:pPr>
              <a:defRPr/>
            </a:pPr>
            <a:endParaRPr lang="en-US" dirty="0">
              <a:solidFill>
                <a:schemeClr val="tx1">
                  <a:lumMod val="65000"/>
                  <a:lumOff val="35000"/>
                </a:schemeClr>
              </a:solidFill>
              <a:ea typeface="ヒラギノ角ゴ ProN W3" charset="0"/>
              <a:cs typeface="ヒラギノ角ゴ ProN W3" charset="0"/>
            </a:endParaRPr>
          </a:p>
        </p:txBody>
      </p:sp>
    </p:spTree>
  </p:cSld>
  <p:clrMapOvr>
    <a:masterClrMapping/>
  </p:clrMapOvr>
  <p:transition spd="slow"/>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1709738" y="1143000"/>
            <a:ext cx="5724525" cy="1846263"/>
          </a:xfrm>
        </p:spPr>
        <p:txBody>
          <a:bodyPr/>
          <a:lstStyle/>
          <a:p>
            <a:pPr>
              <a:defRPr/>
            </a:pPr>
            <a:r>
              <a:rPr lang="en-US" altLang="en-US" dirty="0">
                <a:solidFill>
                  <a:srgbClr val="56633C"/>
                </a:solidFill>
                <a:effectLst>
                  <a:outerShdw blurRad="38100" dist="38100" dir="2700000" algn="tl">
                    <a:srgbClr val="FFFFFF"/>
                  </a:outerShdw>
                </a:effectLst>
                <a:latin typeface="Calibri" charset="0"/>
                <a:ea typeface="MS PGothic" charset="-128"/>
              </a:rPr>
              <a:t>HIGH QUALITY CPR</a:t>
            </a:r>
          </a:p>
        </p:txBody>
      </p:sp>
      <p:sp>
        <p:nvSpPr>
          <p:cNvPr id="4" name="Subtitle 3"/>
          <p:cNvSpPr>
            <a:spLocks noGrp="1"/>
          </p:cNvSpPr>
          <p:nvPr>
            <p:ph type="subTitle" idx="1"/>
          </p:nvPr>
        </p:nvSpPr>
        <p:spPr>
          <a:xfrm>
            <a:off x="1709738" y="2994025"/>
            <a:ext cx="5724525" cy="1008063"/>
          </a:xfrm>
        </p:spPr>
        <p:txBody>
          <a:bodyPr/>
          <a:lstStyle/>
          <a:p>
            <a:pPr>
              <a:spcBef>
                <a:spcPct val="0"/>
              </a:spcBef>
              <a:buFont typeface="Arial" charset="0"/>
              <a:buNone/>
              <a:defRPr/>
            </a:pPr>
            <a:r>
              <a:rPr lang="en-US" altLang="en-US">
                <a:solidFill>
                  <a:srgbClr val="56633C"/>
                </a:solidFill>
                <a:effectLst>
                  <a:outerShdw blurRad="38100" dist="38100" dir="2700000" algn="tl">
                    <a:srgbClr val="FFFFFF"/>
                  </a:outerShdw>
                </a:effectLst>
                <a:ea typeface="MS PGothic" charset="-128"/>
              </a:rPr>
              <a:t>OEMS PROTOCOL</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le 1"/>
          <p:cNvSpPr>
            <a:spLocks noGrp="1"/>
          </p:cNvSpPr>
          <p:nvPr>
            <p:ph type="title"/>
          </p:nvPr>
        </p:nvSpPr>
        <p:spPr/>
        <p:txBody>
          <a:bodyPr/>
          <a:lstStyle/>
          <a:p>
            <a:pPr eaLnBrk="1" hangingPunct="1"/>
            <a:r>
              <a:rPr lang="en-US" altLang="en-US">
                <a:latin typeface="Calibri" charset="0"/>
                <a:ea typeface="MS PGothic" charset="-128"/>
              </a:rPr>
              <a:t>PURPOSE</a:t>
            </a:r>
          </a:p>
        </p:txBody>
      </p:sp>
      <p:sp>
        <p:nvSpPr>
          <p:cNvPr id="74754" name="Content Placeholder 2"/>
          <p:cNvSpPr>
            <a:spLocks noGrp="1"/>
          </p:cNvSpPr>
          <p:nvPr>
            <p:ph idx="1"/>
          </p:nvPr>
        </p:nvSpPr>
        <p:spPr/>
        <p:txBody>
          <a:bodyPr/>
          <a:lstStyle/>
          <a:p>
            <a:pPr eaLnBrk="1" hangingPunct="1"/>
            <a:r>
              <a:rPr lang="en-US" altLang="en-US">
                <a:latin typeface="Calibri" charset="0"/>
                <a:ea typeface="MS PGothic" charset="-128"/>
              </a:rPr>
              <a:t>To improve survival for out of hospital cardiac  arrests. (OHCA).</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1"/>
          <p:cNvSpPr>
            <a:spLocks noGrp="1"/>
          </p:cNvSpPr>
          <p:nvPr>
            <p:ph type="title"/>
          </p:nvPr>
        </p:nvSpPr>
        <p:spPr/>
        <p:txBody>
          <a:bodyPr/>
          <a:lstStyle/>
          <a:p>
            <a:pPr eaLnBrk="1" hangingPunct="1"/>
            <a:r>
              <a:rPr lang="en-US" altLang="en-US">
                <a:latin typeface="Calibri" charset="0"/>
                <a:ea typeface="MS PGothic" charset="-128"/>
              </a:rPr>
              <a:t>CONTRAINDICATIONS</a:t>
            </a:r>
          </a:p>
        </p:txBody>
      </p:sp>
      <p:sp>
        <p:nvSpPr>
          <p:cNvPr id="75778" name="Content Placeholder 2"/>
          <p:cNvSpPr>
            <a:spLocks noGrp="1"/>
          </p:cNvSpPr>
          <p:nvPr>
            <p:ph idx="1"/>
          </p:nvPr>
        </p:nvSpPr>
        <p:spPr/>
        <p:txBody>
          <a:bodyPr/>
          <a:lstStyle/>
          <a:p>
            <a:pPr eaLnBrk="1" hangingPunct="1"/>
            <a:r>
              <a:rPr lang="en-US" altLang="en-US" dirty="0">
                <a:latin typeface="Calibri" charset="0"/>
                <a:ea typeface="MS PGothic" charset="-128"/>
              </a:rPr>
              <a:t>DNR/DNI</a:t>
            </a:r>
          </a:p>
          <a:p>
            <a:pPr eaLnBrk="1" hangingPunct="1"/>
            <a:r>
              <a:rPr lang="en-US" altLang="en-US" dirty="0">
                <a:latin typeface="Calibri" charset="0"/>
                <a:ea typeface="MS PGothic" charset="-128"/>
              </a:rPr>
              <a:t>Clinically dead</a:t>
            </a:r>
          </a:p>
          <a:p>
            <a:pPr eaLnBrk="1" hangingPunct="1"/>
            <a:r>
              <a:rPr lang="en-US" altLang="en-US" dirty="0">
                <a:latin typeface="Calibri" charset="0"/>
                <a:ea typeface="MS PGothic" charset="-128"/>
              </a:rPr>
              <a:t>Under the age of 18.</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itle 1"/>
          <p:cNvSpPr>
            <a:spLocks noGrp="1"/>
          </p:cNvSpPr>
          <p:nvPr>
            <p:ph type="title"/>
          </p:nvPr>
        </p:nvSpPr>
        <p:spPr/>
        <p:txBody>
          <a:bodyPr/>
          <a:lstStyle/>
          <a:p>
            <a:pPr eaLnBrk="1" hangingPunct="1"/>
            <a:r>
              <a:rPr lang="en-US" altLang="en-US">
                <a:latin typeface="Calibri" charset="0"/>
                <a:ea typeface="MS PGothic" charset="-128"/>
              </a:rPr>
              <a:t>COMPRESSIONS</a:t>
            </a:r>
          </a:p>
        </p:txBody>
      </p:sp>
      <p:sp>
        <p:nvSpPr>
          <p:cNvPr id="76802" name="Content Placeholder 2"/>
          <p:cNvSpPr>
            <a:spLocks noGrp="1"/>
          </p:cNvSpPr>
          <p:nvPr>
            <p:ph idx="1"/>
          </p:nvPr>
        </p:nvSpPr>
        <p:spPr/>
        <p:txBody>
          <a:bodyPr/>
          <a:lstStyle/>
          <a:p>
            <a:pPr eaLnBrk="1" hangingPunct="1"/>
            <a:r>
              <a:rPr lang="en-US" altLang="en-US">
                <a:latin typeface="Calibri" charset="0"/>
                <a:ea typeface="MS PGothic" charset="-128"/>
              </a:rPr>
              <a:t>First provider assesses and initiates compressions.</a:t>
            </a:r>
          </a:p>
          <a:p>
            <a:pPr eaLnBrk="1" hangingPunct="1"/>
            <a:r>
              <a:rPr lang="en-US" altLang="en-US">
                <a:latin typeface="Calibri" charset="0"/>
                <a:ea typeface="MS PGothic" charset="-128"/>
              </a:rPr>
              <a:t>Compressions are 2.5 – 3 inches deep.</a:t>
            </a:r>
          </a:p>
          <a:p>
            <a:pPr eaLnBrk="1" hangingPunct="1"/>
            <a:r>
              <a:rPr lang="en-US" altLang="en-US">
                <a:latin typeface="Calibri" charset="0"/>
                <a:ea typeface="MS PGothic" charset="-128"/>
              </a:rPr>
              <a:t>Rate is 100-120/minute.</a:t>
            </a:r>
          </a:p>
          <a:p>
            <a:pPr eaLnBrk="1" hangingPunct="1"/>
            <a:r>
              <a:rPr lang="en-US" altLang="en-US">
                <a:latin typeface="Calibri" charset="0"/>
                <a:ea typeface="MS PGothic" charset="-128"/>
              </a:rPr>
              <a:t>They are done in 2 minute intervals without stopping.</a:t>
            </a:r>
          </a:p>
          <a:p>
            <a:pPr eaLnBrk="1" hangingPunct="1"/>
            <a:r>
              <a:rPr lang="en-US" altLang="en-US">
                <a:latin typeface="Calibri" charset="0"/>
                <a:ea typeface="MS PGothic" charset="-128"/>
              </a:rPr>
              <a:t>IT IS ABOUT THE COMPRESSIONS.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3"/>
          <p:cNvSpPr>
            <a:spLocks noGrp="1"/>
          </p:cNvSpPr>
          <p:nvPr>
            <p:ph type="title"/>
          </p:nvPr>
        </p:nvSpPr>
        <p:spPr/>
        <p:txBody>
          <a:bodyPr/>
          <a:lstStyle/>
          <a:p>
            <a:pPr eaLnBrk="1" hangingPunct="1"/>
            <a:r>
              <a:rPr lang="en-US" altLang="en-US">
                <a:latin typeface="Calibri" charset="0"/>
                <a:ea typeface="MS PGothic" charset="-128"/>
              </a:rPr>
              <a:t>COMPRESSIONS</a:t>
            </a:r>
          </a:p>
        </p:txBody>
      </p:sp>
      <p:sp>
        <p:nvSpPr>
          <p:cNvPr id="77826" name="Content Placeholder 4"/>
          <p:cNvSpPr>
            <a:spLocks noGrp="1"/>
          </p:cNvSpPr>
          <p:nvPr>
            <p:ph idx="1"/>
          </p:nvPr>
        </p:nvSpPr>
        <p:spPr/>
        <p:txBody>
          <a:bodyPr/>
          <a:lstStyle/>
          <a:p>
            <a:pPr eaLnBrk="1" hangingPunct="1"/>
            <a:r>
              <a:rPr lang="en-US" altLang="en-US">
                <a:latin typeface="Calibri" charset="0"/>
                <a:ea typeface="MS PGothic" charset="-128"/>
              </a:rPr>
              <a:t>Never interrupt the compressions in the 2 minute cycle.</a:t>
            </a:r>
          </a:p>
          <a:p>
            <a:pPr eaLnBrk="1" hangingPunct="1"/>
            <a:r>
              <a:rPr lang="en-US" altLang="en-US">
                <a:latin typeface="Calibri" charset="0"/>
                <a:ea typeface="MS PGothic" charset="-128"/>
              </a:rPr>
              <a:t>After a two minute cycle, change the person performing the compressions.</a:t>
            </a:r>
          </a:p>
          <a:p>
            <a:pPr eaLnBrk="1" hangingPunct="1"/>
            <a:endParaRPr lang="en-US" altLang="en-US">
              <a:latin typeface="Calibri" charset="0"/>
              <a:ea typeface="MS PGothic"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Grp="1" noChangeArrowheads="1"/>
          </p:cNvSpPr>
          <p:nvPr>
            <p:ph type="title"/>
          </p:nvPr>
        </p:nvSpPr>
        <p:spPr/>
        <p:txBody>
          <a:bodyPr lIns="25400" tIns="25400" rIns="5078" bIns="25400"/>
          <a:lstStyle/>
          <a:p>
            <a:pPr eaLnBrk="1" hangingPunct="1"/>
            <a:r>
              <a:rPr lang="en-US" altLang="en-US" sz="4000">
                <a:latin typeface="Arial Bold" charset="0"/>
                <a:ea typeface="MS PGothic" charset="-128"/>
                <a:sym typeface="Arial Bold" charset="0"/>
              </a:rPr>
              <a:t>RESPIRATORY DRIVE</a:t>
            </a:r>
            <a:br>
              <a:rPr lang="en-US" altLang="en-US" sz="4000">
                <a:latin typeface="Arial Bold" charset="0"/>
                <a:ea typeface="ヒラギノ角ゴ ProN W6" charset="-128"/>
                <a:sym typeface="Arial Bold" charset="0"/>
              </a:rPr>
            </a:br>
            <a:endParaRPr lang="en-US" altLang="en-US" sz="4000">
              <a:ea typeface="MS PGothic" charset="-128"/>
            </a:endParaRPr>
          </a:p>
        </p:txBody>
      </p:sp>
      <p:sp>
        <p:nvSpPr>
          <p:cNvPr id="23554" name="Rectangle 2"/>
          <p:cNvSpPr>
            <a:spLocks noGrp="1" noChangeArrowheads="1"/>
          </p:cNvSpPr>
          <p:nvPr>
            <p:ph idx="1"/>
          </p:nvPr>
        </p:nvSpPr>
        <p:spPr/>
        <p:txBody>
          <a:bodyPr lIns="25400" tIns="25400" rIns="5078" bIns="25400"/>
          <a:lstStyle/>
          <a:p>
            <a:pPr eaLnBrk="1" hangingPunct="1"/>
            <a:r>
              <a:rPr lang="en-US" altLang="en-US" sz="2800" dirty="0">
                <a:ea typeface="MS PGothic" charset="-128"/>
              </a:rPr>
              <a:t>Breathing normally occurs because CO2 increases in the body resulting in the </a:t>
            </a:r>
            <a:r>
              <a:rPr lang="en-US" altLang="en-US" sz="2800" b="1" dirty="0">
                <a:solidFill>
                  <a:srgbClr val="FF0000"/>
                </a:solidFill>
                <a:ea typeface="MS PGothic" charset="-128"/>
              </a:rPr>
              <a:t>pH going down (acidosis)</a:t>
            </a:r>
            <a:r>
              <a:rPr lang="en-US" altLang="en-US" sz="2800" dirty="0">
                <a:ea typeface="MS PGothic" charset="-128"/>
              </a:rPr>
              <a:t>.</a:t>
            </a:r>
          </a:p>
          <a:p>
            <a:pPr eaLnBrk="1" hangingPunct="1"/>
            <a:r>
              <a:rPr lang="en-US" altLang="en-US" sz="2800" dirty="0">
                <a:ea typeface="MS PGothic" charset="-128"/>
              </a:rPr>
              <a:t>When the brain receptors recognize the increased CO2, it causes the body to exhale</a:t>
            </a:r>
          </a:p>
          <a:p>
            <a:pPr eaLnBrk="1" hangingPunct="1"/>
            <a:r>
              <a:rPr lang="en-US" altLang="en-US" sz="2800" dirty="0">
                <a:ea typeface="MS PGothic" charset="-128"/>
              </a:rPr>
              <a:t>A secondary mechanism is driven by hypoxia</a:t>
            </a:r>
          </a:p>
        </p:txBody>
      </p:sp>
      <p:pic>
        <p:nvPicPr>
          <p:cNvPr id="2" name="Picture 1">
            <a:extLst>
              <a:ext uri="{FF2B5EF4-FFF2-40B4-BE49-F238E27FC236}">
                <a16:creationId xmlns:a16="http://schemas.microsoft.com/office/drawing/2014/main" id="{3ABA907B-301A-C34D-86B6-718C03153B65}"/>
              </a:ext>
            </a:extLst>
          </p:cNvPr>
          <p:cNvPicPr>
            <a:picLocks noChangeAspect="1"/>
          </p:cNvPicPr>
          <p:nvPr/>
        </p:nvPicPr>
        <p:blipFill>
          <a:blip r:embed="rId2"/>
          <a:stretch>
            <a:fillRect/>
          </a:stretch>
        </p:blipFill>
        <p:spPr>
          <a:xfrm>
            <a:off x="5791200" y="4800600"/>
            <a:ext cx="2932889" cy="2057400"/>
          </a:xfrm>
          <a:prstGeom prst="rect">
            <a:avLst/>
          </a:prstGeom>
        </p:spPr>
      </p:pic>
    </p:spTree>
  </p:cSld>
  <p:clrMapOvr>
    <a:masterClrMapping/>
  </p:clrMapOvr>
  <p:transition spd="slow"/>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Text Box 2"/>
          <p:cNvSpPr txBox="1">
            <a:spLocks noChangeArrowheads="1"/>
          </p:cNvSpPr>
          <p:nvPr/>
        </p:nvSpPr>
        <p:spPr bwMode="auto">
          <a:xfrm>
            <a:off x="457200" y="473075"/>
            <a:ext cx="823436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ts val="2400"/>
              </a:spcBef>
              <a:buSzPct val="90000"/>
              <a:buFont typeface="Wingdings" charset="2"/>
              <a:buChar char="v"/>
              <a:defRPr sz="2400">
                <a:solidFill>
                  <a:srgbClr val="404040"/>
                </a:solidFill>
                <a:latin typeface="Calisto MT" charset="0"/>
                <a:ea typeface="MS PGothic" charset="-128"/>
              </a:defRPr>
            </a:lvl1pPr>
            <a:lvl2pPr marL="742950" indent="-285750">
              <a:spcBef>
                <a:spcPts val="1200"/>
              </a:spcBef>
              <a:buClr>
                <a:srgbClr val="A6A6A6"/>
              </a:buClr>
              <a:buSzPct val="90000"/>
              <a:buFont typeface="Wingdings" charset="2"/>
              <a:buChar char="v"/>
              <a:defRPr sz="2200">
                <a:solidFill>
                  <a:srgbClr val="404040"/>
                </a:solidFill>
                <a:latin typeface="Calisto MT" charset="0"/>
                <a:ea typeface="MS PGothic" charset="-128"/>
              </a:defRPr>
            </a:lvl2pPr>
            <a:lvl3pPr marL="1143000" indent="-228600">
              <a:spcBef>
                <a:spcPts val="1200"/>
              </a:spcBef>
              <a:buSzPct val="90000"/>
              <a:buFont typeface="Wingdings" charset="2"/>
              <a:buChar char="v"/>
              <a:defRPr sz="2000">
                <a:solidFill>
                  <a:srgbClr val="404040"/>
                </a:solidFill>
                <a:latin typeface="Calisto MT" charset="0"/>
                <a:ea typeface="MS PGothic" charset="-128"/>
              </a:defRPr>
            </a:lvl3pPr>
            <a:lvl4pPr marL="1600200" indent="-228600">
              <a:spcBef>
                <a:spcPts val="1200"/>
              </a:spcBef>
              <a:buClr>
                <a:srgbClr val="A6A6A6"/>
              </a:buClr>
              <a:buSzPct val="90000"/>
              <a:buFont typeface="Wingdings" charset="2"/>
              <a:buChar char="v"/>
              <a:defRPr>
                <a:solidFill>
                  <a:srgbClr val="404040"/>
                </a:solidFill>
                <a:latin typeface="Calisto MT" charset="0"/>
                <a:ea typeface="MS PGothic" charset="-128"/>
              </a:defRPr>
            </a:lvl4pPr>
            <a:lvl5pPr marL="2057400" indent="-228600">
              <a:spcBef>
                <a:spcPts val="1200"/>
              </a:spcBef>
              <a:buSzPct val="90000"/>
              <a:buFont typeface="Wingdings" charset="2"/>
              <a:buChar char="v"/>
              <a:defRPr>
                <a:solidFill>
                  <a:srgbClr val="404040"/>
                </a:solidFill>
                <a:latin typeface="Calisto MT" charset="0"/>
                <a:ea typeface="MS PGothic" charset="-128"/>
              </a:defRPr>
            </a:lvl5pPr>
            <a:lvl6pPr marL="25146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6pPr>
            <a:lvl7pPr marL="29718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7pPr>
            <a:lvl8pPr marL="34290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8pPr>
            <a:lvl9pPr marL="38862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9pPr>
          </a:lstStyle>
          <a:p>
            <a:pPr algn="ctr" eaLnBrk="1" hangingPunct="1">
              <a:spcBef>
                <a:spcPct val="0"/>
              </a:spcBef>
              <a:buSzTx/>
              <a:buFontTx/>
              <a:buNone/>
            </a:pPr>
            <a:r>
              <a:rPr lang="en-US" altLang="en-US" sz="3200" b="1">
                <a:solidFill>
                  <a:schemeClr val="tx2"/>
                </a:solidFill>
                <a:latin typeface="Arial" charset="0"/>
              </a:rPr>
              <a:t>Standard CPR (with breaths) vs. CC alone</a:t>
            </a:r>
          </a:p>
        </p:txBody>
      </p:sp>
      <p:sp>
        <p:nvSpPr>
          <p:cNvPr id="78850" name="Text Box 3"/>
          <p:cNvSpPr txBox="1">
            <a:spLocks noChangeArrowheads="1"/>
          </p:cNvSpPr>
          <p:nvPr/>
        </p:nvSpPr>
        <p:spPr bwMode="auto">
          <a:xfrm>
            <a:off x="6292850" y="5951538"/>
            <a:ext cx="24209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ts val="2400"/>
              </a:spcBef>
              <a:buSzPct val="90000"/>
              <a:buFont typeface="Wingdings" charset="2"/>
              <a:buChar char="v"/>
              <a:defRPr sz="2400">
                <a:solidFill>
                  <a:srgbClr val="404040"/>
                </a:solidFill>
                <a:latin typeface="Calisto MT" charset="0"/>
                <a:ea typeface="MS PGothic" charset="-128"/>
              </a:defRPr>
            </a:lvl1pPr>
            <a:lvl2pPr marL="742950" indent="-285750">
              <a:spcBef>
                <a:spcPts val="1200"/>
              </a:spcBef>
              <a:buClr>
                <a:srgbClr val="A6A6A6"/>
              </a:buClr>
              <a:buSzPct val="90000"/>
              <a:buFont typeface="Wingdings" charset="2"/>
              <a:buChar char="v"/>
              <a:defRPr sz="2200">
                <a:solidFill>
                  <a:srgbClr val="404040"/>
                </a:solidFill>
                <a:latin typeface="Calisto MT" charset="0"/>
                <a:ea typeface="MS PGothic" charset="-128"/>
              </a:defRPr>
            </a:lvl2pPr>
            <a:lvl3pPr marL="1143000" indent="-228600">
              <a:spcBef>
                <a:spcPts val="1200"/>
              </a:spcBef>
              <a:buSzPct val="90000"/>
              <a:buFont typeface="Wingdings" charset="2"/>
              <a:buChar char="v"/>
              <a:defRPr sz="2000">
                <a:solidFill>
                  <a:srgbClr val="404040"/>
                </a:solidFill>
                <a:latin typeface="Calisto MT" charset="0"/>
                <a:ea typeface="MS PGothic" charset="-128"/>
              </a:defRPr>
            </a:lvl3pPr>
            <a:lvl4pPr marL="1600200" indent="-228600">
              <a:spcBef>
                <a:spcPts val="1200"/>
              </a:spcBef>
              <a:buClr>
                <a:srgbClr val="A6A6A6"/>
              </a:buClr>
              <a:buSzPct val="90000"/>
              <a:buFont typeface="Wingdings" charset="2"/>
              <a:buChar char="v"/>
              <a:defRPr>
                <a:solidFill>
                  <a:srgbClr val="404040"/>
                </a:solidFill>
                <a:latin typeface="Calisto MT" charset="0"/>
                <a:ea typeface="MS PGothic" charset="-128"/>
              </a:defRPr>
            </a:lvl4pPr>
            <a:lvl5pPr marL="2057400" indent="-228600">
              <a:spcBef>
                <a:spcPts val="1200"/>
              </a:spcBef>
              <a:buSzPct val="90000"/>
              <a:buFont typeface="Wingdings" charset="2"/>
              <a:buChar char="v"/>
              <a:defRPr>
                <a:solidFill>
                  <a:srgbClr val="404040"/>
                </a:solidFill>
                <a:latin typeface="Calisto MT" charset="0"/>
                <a:ea typeface="MS PGothic" charset="-128"/>
              </a:defRPr>
            </a:lvl5pPr>
            <a:lvl6pPr marL="25146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6pPr>
            <a:lvl7pPr marL="29718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7pPr>
            <a:lvl8pPr marL="34290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8pPr>
            <a:lvl9pPr marL="38862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9pPr>
          </a:lstStyle>
          <a:p>
            <a:pPr eaLnBrk="1" hangingPunct="1">
              <a:spcBef>
                <a:spcPct val="0"/>
              </a:spcBef>
              <a:buSzTx/>
              <a:buFontTx/>
              <a:buNone/>
            </a:pPr>
            <a:r>
              <a:rPr lang="en-US" altLang="en-US" b="1" i="1">
                <a:solidFill>
                  <a:schemeClr val="tx2"/>
                </a:solidFill>
                <a:latin typeface="Arial" charset="0"/>
              </a:rPr>
              <a:t>Berg et al, 2001</a:t>
            </a:r>
          </a:p>
        </p:txBody>
      </p:sp>
      <p:grpSp>
        <p:nvGrpSpPr>
          <p:cNvPr id="2" name="Group 4"/>
          <p:cNvGrpSpPr>
            <a:grpSpLocks/>
          </p:cNvGrpSpPr>
          <p:nvPr/>
        </p:nvGrpSpPr>
        <p:grpSpPr bwMode="auto">
          <a:xfrm>
            <a:off x="1285875" y="1962150"/>
            <a:ext cx="6734175" cy="3086100"/>
            <a:chOff x="1038" y="1236"/>
            <a:chExt cx="4242" cy="1944"/>
          </a:xfrm>
        </p:grpSpPr>
        <p:sp>
          <p:nvSpPr>
            <p:cNvPr id="78857" name="Freeform 5"/>
            <p:cNvSpPr>
              <a:spLocks/>
            </p:cNvSpPr>
            <p:nvPr/>
          </p:nvSpPr>
          <p:spPr bwMode="auto">
            <a:xfrm>
              <a:off x="1038" y="1890"/>
              <a:ext cx="4242" cy="888"/>
            </a:xfrm>
            <a:custGeom>
              <a:avLst/>
              <a:gdLst>
                <a:gd name="T0" fmla="*/ 36 w 4242"/>
                <a:gd name="T1" fmla="*/ 846 h 888"/>
                <a:gd name="T2" fmla="*/ 150 w 4242"/>
                <a:gd name="T3" fmla="*/ 660 h 888"/>
                <a:gd name="T4" fmla="*/ 252 w 4242"/>
                <a:gd name="T5" fmla="*/ 690 h 888"/>
                <a:gd name="T6" fmla="*/ 306 w 4242"/>
                <a:gd name="T7" fmla="*/ 564 h 888"/>
                <a:gd name="T8" fmla="*/ 384 w 4242"/>
                <a:gd name="T9" fmla="*/ 648 h 888"/>
                <a:gd name="T10" fmla="*/ 414 w 4242"/>
                <a:gd name="T11" fmla="*/ 594 h 888"/>
                <a:gd name="T12" fmla="*/ 462 w 4242"/>
                <a:gd name="T13" fmla="*/ 498 h 888"/>
                <a:gd name="T14" fmla="*/ 552 w 4242"/>
                <a:gd name="T15" fmla="*/ 558 h 888"/>
                <a:gd name="T16" fmla="*/ 636 w 4242"/>
                <a:gd name="T17" fmla="*/ 378 h 888"/>
                <a:gd name="T18" fmla="*/ 702 w 4242"/>
                <a:gd name="T19" fmla="*/ 408 h 888"/>
                <a:gd name="T20" fmla="*/ 834 w 4242"/>
                <a:gd name="T21" fmla="*/ 282 h 888"/>
                <a:gd name="T22" fmla="*/ 924 w 4242"/>
                <a:gd name="T23" fmla="*/ 198 h 888"/>
                <a:gd name="T24" fmla="*/ 966 w 4242"/>
                <a:gd name="T25" fmla="*/ 294 h 888"/>
                <a:gd name="T26" fmla="*/ 996 w 4242"/>
                <a:gd name="T27" fmla="*/ 270 h 888"/>
                <a:gd name="T28" fmla="*/ 1056 w 4242"/>
                <a:gd name="T29" fmla="*/ 162 h 888"/>
                <a:gd name="T30" fmla="*/ 1182 w 4242"/>
                <a:gd name="T31" fmla="*/ 186 h 888"/>
                <a:gd name="T32" fmla="*/ 1224 w 4242"/>
                <a:gd name="T33" fmla="*/ 132 h 888"/>
                <a:gd name="T34" fmla="*/ 1326 w 4242"/>
                <a:gd name="T35" fmla="*/ 126 h 888"/>
                <a:gd name="T36" fmla="*/ 1374 w 4242"/>
                <a:gd name="T37" fmla="*/ 180 h 888"/>
                <a:gd name="T38" fmla="*/ 1482 w 4242"/>
                <a:gd name="T39" fmla="*/ 36 h 888"/>
                <a:gd name="T40" fmla="*/ 1506 w 4242"/>
                <a:gd name="T41" fmla="*/ 180 h 888"/>
                <a:gd name="T42" fmla="*/ 1596 w 4242"/>
                <a:gd name="T43" fmla="*/ 264 h 888"/>
                <a:gd name="T44" fmla="*/ 1650 w 4242"/>
                <a:gd name="T45" fmla="*/ 324 h 888"/>
                <a:gd name="T46" fmla="*/ 1710 w 4242"/>
                <a:gd name="T47" fmla="*/ 414 h 888"/>
                <a:gd name="T48" fmla="*/ 1812 w 4242"/>
                <a:gd name="T49" fmla="*/ 576 h 888"/>
                <a:gd name="T50" fmla="*/ 1860 w 4242"/>
                <a:gd name="T51" fmla="*/ 666 h 888"/>
                <a:gd name="T52" fmla="*/ 1926 w 4242"/>
                <a:gd name="T53" fmla="*/ 762 h 888"/>
                <a:gd name="T54" fmla="*/ 2022 w 4242"/>
                <a:gd name="T55" fmla="*/ 828 h 888"/>
                <a:gd name="T56" fmla="*/ 2076 w 4242"/>
                <a:gd name="T57" fmla="*/ 828 h 888"/>
                <a:gd name="T58" fmla="*/ 2148 w 4242"/>
                <a:gd name="T59" fmla="*/ 738 h 888"/>
                <a:gd name="T60" fmla="*/ 2256 w 4242"/>
                <a:gd name="T61" fmla="*/ 624 h 888"/>
                <a:gd name="T62" fmla="*/ 2316 w 4242"/>
                <a:gd name="T63" fmla="*/ 732 h 888"/>
                <a:gd name="T64" fmla="*/ 2394 w 4242"/>
                <a:gd name="T65" fmla="*/ 606 h 888"/>
                <a:gd name="T66" fmla="*/ 2442 w 4242"/>
                <a:gd name="T67" fmla="*/ 534 h 888"/>
                <a:gd name="T68" fmla="*/ 2478 w 4242"/>
                <a:gd name="T69" fmla="*/ 558 h 888"/>
                <a:gd name="T70" fmla="*/ 2556 w 4242"/>
                <a:gd name="T71" fmla="*/ 546 h 888"/>
                <a:gd name="T72" fmla="*/ 2652 w 4242"/>
                <a:gd name="T73" fmla="*/ 432 h 888"/>
                <a:gd name="T74" fmla="*/ 2658 w 4242"/>
                <a:gd name="T75" fmla="*/ 534 h 888"/>
                <a:gd name="T76" fmla="*/ 2754 w 4242"/>
                <a:gd name="T77" fmla="*/ 468 h 888"/>
                <a:gd name="T78" fmla="*/ 2874 w 4242"/>
                <a:gd name="T79" fmla="*/ 444 h 888"/>
                <a:gd name="T80" fmla="*/ 2982 w 4242"/>
                <a:gd name="T81" fmla="*/ 318 h 888"/>
                <a:gd name="T82" fmla="*/ 3036 w 4242"/>
                <a:gd name="T83" fmla="*/ 330 h 888"/>
                <a:gd name="T84" fmla="*/ 3048 w 4242"/>
                <a:gd name="T85" fmla="*/ 396 h 888"/>
                <a:gd name="T86" fmla="*/ 3090 w 4242"/>
                <a:gd name="T87" fmla="*/ 294 h 888"/>
                <a:gd name="T88" fmla="*/ 3162 w 4242"/>
                <a:gd name="T89" fmla="*/ 210 h 888"/>
                <a:gd name="T90" fmla="*/ 3198 w 4242"/>
                <a:gd name="T91" fmla="*/ 342 h 888"/>
                <a:gd name="T92" fmla="*/ 3228 w 4242"/>
                <a:gd name="T93" fmla="*/ 312 h 888"/>
                <a:gd name="T94" fmla="*/ 3294 w 4242"/>
                <a:gd name="T95" fmla="*/ 126 h 888"/>
                <a:gd name="T96" fmla="*/ 3372 w 4242"/>
                <a:gd name="T97" fmla="*/ 180 h 888"/>
                <a:gd name="T98" fmla="*/ 3486 w 4242"/>
                <a:gd name="T99" fmla="*/ 6 h 888"/>
                <a:gd name="T100" fmla="*/ 3552 w 4242"/>
                <a:gd name="T101" fmla="*/ 102 h 888"/>
                <a:gd name="T102" fmla="*/ 3630 w 4242"/>
                <a:gd name="T103" fmla="*/ 18 h 888"/>
                <a:gd name="T104" fmla="*/ 3690 w 4242"/>
                <a:gd name="T105" fmla="*/ 66 h 888"/>
                <a:gd name="T106" fmla="*/ 3726 w 4242"/>
                <a:gd name="T107" fmla="*/ 180 h 888"/>
                <a:gd name="T108" fmla="*/ 3840 w 4242"/>
                <a:gd name="T109" fmla="*/ 378 h 888"/>
                <a:gd name="T110" fmla="*/ 3906 w 4242"/>
                <a:gd name="T111" fmla="*/ 456 h 888"/>
                <a:gd name="T112" fmla="*/ 3984 w 4242"/>
                <a:gd name="T113" fmla="*/ 546 h 888"/>
                <a:gd name="T114" fmla="*/ 4116 w 4242"/>
                <a:gd name="T115" fmla="*/ 696 h 888"/>
                <a:gd name="T116" fmla="*/ 4242 w 4242"/>
                <a:gd name="T117" fmla="*/ 888 h 8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242"/>
                <a:gd name="T178" fmla="*/ 0 h 888"/>
                <a:gd name="T179" fmla="*/ 4242 w 4242"/>
                <a:gd name="T180" fmla="*/ 888 h 8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242" h="888">
                  <a:moveTo>
                    <a:pt x="0" y="852"/>
                  </a:moveTo>
                  <a:cubicBezTo>
                    <a:pt x="12" y="850"/>
                    <a:pt x="26" y="853"/>
                    <a:pt x="36" y="846"/>
                  </a:cubicBezTo>
                  <a:cubicBezTo>
                    <a:pt x="48" y="838"/>
                    <a:pt x="52" y="822"/>
                    <a:pt x="60" y="810"/>
                  </a:cubicBezTo>
                  <a:cubicBezTo>
                    <a:pt x="94" y="759"/>
                    <a:pt x="135" y="721"/>
                    <a:pt x="150" y="660"/>
                  </a:cubicBezTo>
                  <a:cubicBezTo>
                    <a:pt x="160" y="699"/>
                    <a:pt x="168" y="748"/>
                    <a:pt x="210" y="762"/>
                  </a:cubicBezTo>
                  <a:cubicBezTo>
                    <a:pt x="219" y="735"/>
                    <a:pt x="232" y="710"/>
                    <a:pt x="252" y="690"/>
                  </a:cubicBezTo>
                  <a:cubicBezTo>
                    <a:pt x="260" y="666"/>
                    <a:pt x="267" y="622"/>
                    <a:pt x="282" y="600"/>
                  </a:cubicBezTo>
                  <a:cubicBezTo>
                    <a:pt x="290" y="588"/>
                    <a:pt x="306" y="564"/>
                    <a:pt x="306" y="564"/>
                  </a:cubicBezTo>
                  <a:cubicBezTo>
                    <a:pt x="325" y="593"/>
                    <a:pt x="329" y="626"/>
                    <a:pt x="348" y="654"/>
                  </a:cubicBezTo>
                  <a:cubicBezTo>
                    <a:pt x="360" y="652"/>
                    <a:pt x="373" y="654"/>
                    <a:pt x="384" y="648"/>
                  </a:cubicBezTo>
                  <a:cubicBezTo>
                    <a:pt x="389" y="645"/>
                    <a:pt x="387" y="636"/>
                    <a:pt x="390" y="630"/>
                  </a:cubicBezTo>
                  <a:cubicBezTo>
                    <a:pt x="397" y="617"/>
                    <a:pt x="414" y="594"/>
                    <a:pt x="414" y="594"/>
                  </a:cubicBezTo>
                  <a:cubicBezTo>
                    <a:pt x="415" y="588"/>
                    <a:pt x="422" y="559"/>
                    <a:pt x="426" y="552"/>
                  </a:cubicBezTo>
                  <a:cubicBezTo>
                    <a:pt x="437" y="533"/>
                    <a:pt x="455" y="519"/>
                    <a:pt x="462" y="498"/>
                  </a:cubicBezTo>
                  <a:cubicBezTo>
                    <a:pt x="472" y="469"/>
                    <a:pt x="481" y="448"/>
                    <a:pt x="510" y="438"/>
                  </a:cubicBezTo>
                  <a:cubicBezTo>
                    <a:pt x="524" y="479"/>
                    <a:pt x="511" y="544"/>
                    <a:pt x="552" y="558"/>
                  </a:cubicBezTo>
                  <a:cubicBezTo>
                    <a:pt x="588" y="522"/>
                    <a:pt x="568" y="488"/>
                    <a:pt x="594" y="450"/>
                  </a:cubicBezTo>
                  <a:cubicBezTo>
                    <a:pt x="610" y="427"/>
                    <a:pt x="625" y="403"/>
                    <a:pt x="636" y="378"/>
                  </a:cubicBezTo>
                  <a:cubicBezTo>
                    <a:pt x="651" y="343"/>
                    <a:pt x="643" y="331"/>
                    <a:pt x="672" y="312"/>
                  </a:cubicBezTo>
                  <a:cubicBezTo>
                    <a:pt x="675" y="320"/>
                    <a:pt x="696" y="400"/>
                    <a:pt x="702" y="408"/>
                  </a:cubicBezTo>
                  <a:cubicBezTo>
                    <a:pt x="710" y="419"/>
                    <a:pt x="726" y="422"/>
                    <a:pt x="738" y="426"/>
                  </a:cubicBezTo>
                  <a:cubicBezTo>
                    <a:pt x="767" y="383"/>
                    <a:pt x="798" y="318"/>
                    <a:pt x="834" y="282"/>
                  </a:cubicBezTo>
                  <a:cubicBezTo>
                    <a:pt x="845" y="248"/>
                    <a:pt x="863" y="217"/>
                    <a:pt x="888" y="192"/>
                  </a:cubicBezTo>
                  <a:cubicBezTo>
                    <a:pt x="900" y="194"/>
                    <a:pt x="913" y="192"/>
                    <a:pt x="924" y="198"/>
                  </a:cubicBezTo>
                  <a:cubicBezTo>
                    <a:pt x="929" y="201"/>
                    <a:pt x="928" y="210"/>
                    <a:pt x="930" y="216"/>
                  </a:cubicBezTo>
                  <a:cubicBezTo>
                    <a:pt x="940" y="251"/>
                    <a:pt x="936" y="274"/>
                    <a:pt x="966" y="294"/>
                  </a:cubicBezTo>
                  <a:cubicBezTo>
                    <a:pt x="974" y="292"/>
                    <a:pt x="984" y="293"/>
                    <a:pt x="990" y="288"/>
                  </a:cubicBezTo>
                  <a:cubicBezTo>
                    <a:pt x="995" y="284"/>
                    <a:pt x="993" y="276"/>
                    <a:pt x="996" y="270"/>
                  </a:cubicBezTo>
                  <a:cubicBezTo>
                    <a:pt x="1015" y="237"/>
                    <a:pt x="1026" y="217"/>
                    <a:pt x="1038" y="180"/>
                  </a:cubicBezTo>
                  <a:cubicBezTo>
                    <a:pt x="1041" y="172"/>
                    <a:pt x="1051" y="169"/>
                    <a:pt x="1056" y="162"/>
                  </a:cubicBezTo>
                  <a:cubicBezTo>
                    <a:pt x="1080" y="131"/>
                    <a:pt x="1089" y="97"/>
                    <a:pt x="1128" y="84"/>
                  </a:cubicBezTo>
                  <a:cubicBezTo>
                    <a:pt x="1141" y="124"/>
                    <a:pt x="1146" y="162"/>
                    <a:pt x="1182" y="186"/>
                  </a:cubicBezTo>
                  <a:cubicBezTo>
                    <a:pt x="1193" y="178"/>
                    <a:pt x="1211" y="168"/>
                    <a:pt x="1218" y="156"/>
                  </a:cubicBezTo>
                  <a:cubicBezTo>
                    <a:pt x="1222" y="149"/>
                    <a:pt x="1220" y="139"/>
                    <a:pt x="1224" y="132"/>
                  </a:cubicBezTo>
                  <a:cubicBezTo>
                    <a:pt x="1239" y="102"/>
                    <a:pt x="1263" y="65"/>
                    <a:pt x="1296" y="54"/>
                  </a:cubicBezTo>
                  <a:cubicBezTo>
                    <a:pt x="1327" y="75"/>
                    <a:pt x="1317" y="88"/>
                    <a:pt x="1326" y="126"/>
                  </a:cubicBezTo>
                  <a:cubicBezTo>
                    <a:pt x="1331" y="146"/>
                    <a:pt x="1339" y="166"/>
                    <a:pt x="1344" y="186"/>
                  </a:cubicBezTo>
                  <a:cubicBezTo>
                    <a:pt x="1354" y="184"/>
                    <a:pt x="1365" y="185"/>
                    <a:pt x="1374" y="180"/>
                  </a:cubicBezTo>
                  <a:cubicBezTo>
                    <a:pt x="1388" y="173"/>
                    <a:pt x="1411" y="133"/>
                    <a:pt x="1416" y="126"/>
                  </a:cubicBezTo>
                  <a:cubicBezTo>
                    <a:pt x="1437" y="95"/>
                    <a:pt x="1455" y="63"/>
                    <a:pt x="1482" y="36"/>
                  </a:cubicBezTo>
                  <a:cubicBezTo>
                    <a:pt x="1491" y="64"/>
                    <a:pt x="1491" y="92"/>
                    <a:pt x="1500" y="120"/>
                  </a:cubicBezTo>
                  <a:cubicBezTo>
                    <a:pt x="1502" y="140"/>
                    <a:pt x="1499" y="161"/>
                    <a:pt x="1506" y="180"/>
                  </a:cubicBezTo>
                  <a:cubicBezTo>
                    <a:pt x="1507" y="182"/>
                    <a:pt x="1562" y="195"/>
                    <a:pt x="1572" y="198"/>
                  </a:cubicBezTo>
                  <a:cubicBezTo>
                    <a:pt x="1576" y="214"/>
                    <a:pt x="1579" y="249"/>
                    <a:pt x="1596" y="264"/>
                  </a:cubicBezTo>
                  <a:cubicBezTo>
                    <a:pt x="1607" y="273"/>
                    <a:pt x="1632" y="288"/>
                    <a:pt x="1632" y="288"/>
                  </a:cubicBezTo>
                  <a:cubicBezTo>
                    <a:pt x="1647" y="333"/>
                    <a:pt x="1627" y="277"/>
                    <a:pt x="1650" y="324"/>
                  </a:cubicBezTo>
                  <a:cubicBezTo>
                    <a:pt x="1661" y="347"/>
                    <a:pt x="1666" y="378"/>
                    <a:pt x="1674" y="402"/>
                  </a:cubicBezTo>
                  <a:cubicBezTo>
                    <a:pt x="1678" y="414"/>
                    <a:pt x="1699" y="407"/>
                    <a:pt x="1710" y="414"/>
                  </a:cubicBezTo>
                  <a:cubicBezTo>
                    <a:pt x="1733" y="430"/>
                    <a:pt x="1721" y="424"/>
                    <a:pt x="1746" y="432"/>
                  </a:cubicBezTo>
                  <a:cubicBezTo>
                    <a:pt x="1780" y="483"/>
                    <a:pt x="1766" y="530"/>
                    <a:pt x="1812" y="576"/>
                  </a:cubicBezTo>
                  <a:cubicBezTo>
                    <a:pt x="1821" y="603"/>
                    <a:pt x="1834" y="628"/>
                    <a:pt x="1854" y="648"/>
                  </a:cubicBezTo>
                  <a:cubicBezTo>
                    <a:pt x="1856" y="654"/>
                    <a:pt x="1856" y="661"/>
                    <a:pt x="1860" y="666"/>
                  </a:cubicBezTo>
                  <a:cubicBezTo>
                    <a:pt x="1865" y="672"/>
                    <a:pt x="1874" y="672"/>
                    <a:pt x="1878" y="678"/>
                  </a:cubicBezTo>
                  <a:cubicBezTo>
                    <a:pt x="1904" y="720"/>
                    <a:pt x="1881" y="732"/>
                    <a:pt x="1926" y="762"/>
                  </a:cubicBezTo>
                  <a:cubicBezTo>
                    <a:pt x="1940" y="784"/>
                    <a:pt x="1953" y="784"/>
                    <a:pt x="1974" y="798"/>
                  </a:cubicBezTo>
                  <a:cubicBezTo>
                    <a:pt x="1993" y="827"/>
                    <a:pt x="1979" y="814"/>
                    <a:pt x="2022" y="828"/>
                  </a:cubicBezTo>
                  <a:cubicBezTo>
                    <a:pt x="2028" y="830"/>
                    <a:pt x="2040" y="834"/>
                    <a:pt x="2040" y="834"/>
                  </a:cubicBezTo>
                  <a:cubicBezTo>
                    <a:pt x="2052" y="832"/>
                    <a:pt x="2065" y="833"/>
                    <a:pt x="2076" y="828"/>
                  </a:cubicBezTo>
                  <a:cubicBezTo>
                    <a:pt x="2106" y="815"/>
                    <a:pt x="2090" y="781"/>
                    <a:pt x="2112" y="762"/>
                  </a:cubicBezTo>
                  <a:cubicBezTo>
                    <a:pt x="2123" y="753"/>
                    <a:pt x="2136" y="746"/>
                    <a:pt x="2148" y="738"/>
                  </a:cubicBezTo>
                  <a:cubicBezTo>
                    <a:pt x="2154" y="734"/>
                    <a:pt x="2166" y="726"/>
                    <a:pt x="2166" y="726"/>
                  </a:cubicBezTo>
                  <a:cubicBezTo>
                    <a:pt x="2191" y="689"/>
                    <a:pt x="2218" y="649"/>
                    <a:pt x="2256" y="624"/>
                  </a:cubicBezTo>
                  <a:cubicBezTo>
                    <a:pt x="2264" y="636"/>
                    <a:pt x="2272" y="648"/>
                    <a:pt x="2280" y="660"/>
                  </a:cubicBezTo>
                  <a:cubicBezTo>
                    <a:pt x="2300" y="690"/>
                    <a:pt x="2281" y="709"/>
                    <a:pt x="2316" y="732"/>
                  </a:cubicBezTo>
                  <a:cubicBezTo>
                    <a:pt x="2372" y="676"/>
                    <a:pt x="2287" y="766"/>
                    <a:pt x="2346" y="678"/>
                  </a:cubicBezTo>
                  <a:cubicBezTo>
                    <a:pt x="2362" y="654"/>
                    <a:pt x="2378" y="630"/>
                    <a:pt x="2394" y="606"/>
                  </a:cubicBezTo>
                  <a:cubicBezTo>
                    <a:pt x="2406" y="588"/>
                    <a:pt x="2418" y="570"/>
                    <a:pt x="2430" y="552"/>
                  </a:cubicBezTo>
                  <a:cubicBezTo>
                    <a:pt x="2434" y="546"/>
                    <a:pt x="2442" y="534"/>
                    <a:pt x="2442" y="534"/>
                  </a:cubicBezTo>
                  <a:cubicBezTo>
                    <a:pt x="2452" y="536"/>
                    <a:pt x="2464" y="534"/>
                    <a:pt x="2472" y="540"/>
                  </a:cubicBezTo>
                  <a:cubicBezTo>
                    <a:pt x="2477" y="544"/>
                    <a:pt x="2477" y="552"/>
                    <a:pt x="2478" y="558"/>
                  </a:cubicBezTo>
                  <a:cubicBezTo>
                    <a:pt x="2485" y="591"/>
                    <a:pt x="2479" y="624"/>
                    <a:pt x="2514" y="636"/>
                  </a:cubicBezTo>
                  <a:cubicBezTo>
                    <a:pt x="2544" y="606"/>
                    <a:pt x="2536" y="576"/>
                    <a:pt x="2556" y="546"/>
                  </a:cubicBezTo>
                  <a:cubicBezTo>
                    <a:pt x="2590" y="495"/>
                    <a:pt x="2609" y="453"/>
                    <a:pt x="2628" y="396"/>
                  </a:cubicBezTo>
                  <a:cubicBezTo>
                    <a:pt x="2648" y="456"/>
                    <a:pt x="2615" y="365"/>
                    <a:pt x="2652" y="432"/>
                  </a:cubicBezTo>
                  <a:cubicBezTo>
                    <a:pt x="2658" y="443"/>
                    <a:pt x="2664" y="468"/>
                    <a:pt x="2664" y="468"/>
                  </a:cubicBezTo>
                  <a:cubicBezTo>
                    <a:pt x="2662" y="490"/>
                    <a:pt x="2654" y="512"/>
                    <a:pt x="2658" y="534"/>
                  </a:cubicBezTo>
                  <a:cubicBezTo>
                    <a:pt x="2662" y="556"/>
                    <a:pt x="2709" y="524"/>
                    <a:pt x="2712" y="522"/>
                  </a:cubicBezTo>
                  <a:cubicBezTo>
                    <a:pt x="2725" y="503"/>
                    <a:pt x="2741" y="487"/>
                    <a:pt x="2754" y="468"/>
                  </a:cubicBezTo>
                  <a:cubicBezTo>
                    <a:pt x="2768" y="413"/>
                    <a:pt x="2794" y="366"/>
                    <a:pt x="2808" y="312"/>
                  </a:cubicBezTo>
                  <a:cubicBezTo>
                    <a:pt x="2848" y="338"/>
                    <a:pt x="2865" y="398"/>
                    <a:pt x="2874" y="444"/>
                  </a:cubicBezTo>
                  <a:cubicBezTo>
                    <a:pt x="2898" y="428"/>
                    <a:pt x="2911" y="386"/>
                    <a:pt x="2928" y="360"/>
                  </a:cubicBezTo>
                  <a:cubicBezTo>
                    <a:pt x="2941" y="341"/>
                    <a:pt x="2966" y="334"/>
                    <a:pt x="2982" y="318"/>
                  </a:cubicBezTo>
                  <a:cubicBezTo>
                    <a:pt x="2996" y="276"/>
                    <a:pt x="2982" y="286"/>
                    <a:pt x="3012" y="276"/>
                  </a:cubicBezTo>
                  <a:cubicBezTo>
                    <a:pt x="3031" y="305"/>
                    <a:pt x="3022" y="287"/>
                    <a:pt x="3036" y="330"/>
                  </a:cubicBezTo>
                  <a:cubicBezTo>
                    <a:pt x="3038" y="336"/>
                    <a:pt x="3042" y="348"/>
                    <a:pt x="3042" y="348"/>
                  </a:cubicBezTo>
                  <a:cubicBezTo>
                    <a:pt x="3044" y="364"/>
                    <a:pt x="3033" y="390"/>
                    <a:pt x="3048" y="396"/>
                  </a:cubicBezTo>
                  <a:cubicBezTo>
                    <a:pt x="3061" y="401"/>
                    <a:pt x="3067" y="374"/>
                    <a:pt x="3072" y="360"/>
                  </a:cubicBezTo>
                  <a:cubicBezTo>
                    <a:pt x="3079" y="339"/>
                    <a:pt x="3079" y="313"/>
                    <a:pt x="3090" y="294"/>
                  </a:cubicBezTo>
                  <a:cubicBezTo>
                    <a:pt x="3106" y="266"/>
                    <a:pt x="3126" y="231"/>
                    <a:pt x="3144" y="204"/>
                  </a:cubicBezTo>
                  <a:cubicBezTo>
                    <a:pt x="3150" y="206"/>
                    <a:pt x="3158" y="205"/>
                    <a:pt x="3162" y="210"/>
                  </a:cubicBezTo>
                  <a:cubicBezTo>
                    <a:pt x="3170" y="222"/>
                    <a:pt x="3180" y="285"/>
                    <a:pt x="3186" y="306"/>
                  </a:cubicBezTo>
                  <a:cubicBezTo>
                    <a:pt x="3189" y="318"/>
                    <a:pt x="3198" y="342"/>
                    <a:pt x="3198" y="342"/>
                  </a:cubicBezTo>
                  <a:cubicBezTo>
                    <a:pt x="3206" y="340"/>
                    <a:pt x="3216" y="342"/>
                    <a:pt x="3222" y="336"/>
                  </a:cubicBezTo>
                  <a:cubicBezTo>
                    <a:pt x="3228" y="330"/>
                    <a:pt x="3226" y="320"/>
                    <a:pt x="3228" y="312"/>
                  </a:cubicBezTo>
                  <a:cubicBezTo>
                    <a:pt x="3237" y="281"/>
                    <a:pt x="3246" y="249"/>
                    <a:pt x="3264" y="222"/>
                  </a:cubicBezTo>
                  <a:cubicBezTo>
                    <a:pt x="3272" y="189"/>
                    <a:pt x="3283" y="158"/>
                    <a:pt x="3294" y="126"/>
                  </a:cubicBezTo>
                  <a:cubicBezTo>
                    <a:pt x="3298" y="113"/>
                    <a:pt x="3308" y="103"/>
                    <a:pt x="3312" y="90"/>
                  </a:cubicBezTo>
                  <a:cubicBezTo>
                    <a:pt x="3356" y="105"/>
                    <a:pt x="3330" y="152"/>
                    <a:pt x="3372" y="180"/>
                  </a:cubicBezTo>
                  <a:cubicBezTo>
                    <a:pt x="3400" y="162"/>
                    <a:pt x="3410" y="127"/>
                    <a:pt x="3420" y="96"/>
                  </a:cubicBezTo>
                  <a:cubicBezTo>
                    <a:pt x="3430" y="66"/>
                    <a:pt x="3463" y="29"/>
                    <a:pt x="3486" y="6"/>
                  </a:cubicBezTo>
                  <a:cubicBezTo>
                    <a:pt x="3489" y="16"/>
                    <a:pt x="3508" y="70"/>
                    <a:pt x="3516" y="78"/>
                  </a:cubicBezTo>
                  <a:cubicBezTo>
                    <a:pt x="3526" y="88"/>
                    <a:pt x="3552" y="102"/>
                    <a:pt x="3552" y="102"/>
                  </a:cubicBezTo>
                  <a:cubicBezTo>
                    <a:pt x="3603" y="68"/>
                    <a:pt x="3524" y="124"/>
                    <a:pt x="3594" y="54"/>
                  </a:cubicBezTo>
                  <a:cubicBezTo>
                    <a:pt x="3606" y="42"/>
                    <a:pt x="3618" y="30"/>
                    <a:pt x="3630" y="18"/>
                  </a:cubicBezTo>
                  <a:cubicBezTo>
                    <a:pt x="3636" y="12"/>
                    <a:pt x="3648" y="0"/>
                    <a:pt x="3648" y="0"/>
                  </a:cubicBezTo>
                  <a:cubicBezTo>
                    <a:pt x="3676" y="19"/>
                    <a:pt x="3679" y="33"/>
                    <a:pt x="3690" y="66"/>
                  </a:cubicBezTo>
                  <a:cubicBezTo>
                    <a:pt x="3694" y="78"/>
                    <a:pt x="3702" y="102"/>
                    <a:pt x="3702" y="102"/>
                  </a:cubicBezTo>
                  <a:cubicBezTo>
                    <a:pt x="3708" y="146"/>
                    <a:pt x="3716" y="145"/>
                    <a:pt x="3726" y="180"/>
                  </a:cubicBezTo>
                  <a:cubicBezTo>
                    <a:pt x="3739" y="227"/>
                    <a:pt x="3750" y="260"/>
                    <a:pt x="3792" y="288"/>
                  </a:cubicBezTo>
                  <a:cubicBezTo>
                    <a:pt x="3810" y="315"/>
                    <a:pt x="3827" y="348"/>
                    <a:pt x="3840" y="378"/>
                  </a:cubicBezTo>
                  <a:cubicBezTo>
                    <a:pt x="3846" y="392"/>
                    <a:pt x="3850" y="420"/>
                    <a:pt x="3864" y="432"/>
                  </a:cubicBezTo>
                  <a:cubicBezTo>
                    <a:pt x="3876" y="442"/>
                    <a:pt x="3893" y="447"/>
                    <a:pt x="3906" y="456"/>
                  </a:cubicBezTo>
                  <a:cubicBezTo>
                    <a:pt x="3917" y="490"/>
                    <a:pt x="3939" y="492"/>
                    <a:pt x="3966" y="510"/>
                  </a:cubicBezTo>
                  <a:cubicBezTo>
                    <a:pt x="3988" y="576"/>
                    <a:pt x="3953" y="476"/>
                    <a:pt x="3984" y="546"/>
                  </a:cubicBezTo>
                  <a:cubicBezTo>
                    <a:pt x="3995" y="570"/>
                    <a:pt x="3996" y="597"/>
                    <a:pt x="4014" y="618"/>
                  </a:cubicBezTo>
                  <a:cubicBezTo>
                    <a:pt x="4046" y="654"/>
                    <a:pt x="4077" y="670"/>
                    <a:pt x="4116" y="696"/>
                  </a:cubicBezTo>
                  <a:cubicBezTo>
                    <a:pt x="4125" y="765"/>
                    <a:pt x="4122" y="788"/>
                    <a:pt x="4182" y="828"/>
                  </a:cubicBezTo>
                  <a:cubicBezTo>
                    <a:pt x="4198" y="852"/>
                    <a:pt x="4208" y="888"/>
                    <a:pt x="4242" y="888"/>
                  </a:cubicBezTo>
                </a:path>
              </a:pathLst>
            </a:custGeom>
            <a:noFill/>
            <a:ln w="38100">
              <a:solidFill>
                <a:schemeClr val="tx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8858" name="Line 6"/>
            <p:cNvSpPr>
              <a:spLocks noChangeShapeType="1"/>
            </p:cNvSpPr>
            <p:nvPr/>
          </p:nvSpPr>
          <p:spPr bwMode="auto">
            <a:xfrm>
              <a:off x="1116" y="1248"/>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78859" name="Line 7"/>
            <p:cNvSpPr>
              <a:spLocks noChangeShapeType="1"/>
            </p:cNvSpPr>
            <p:nvPr/>
          </p:nvSpPr>
          <p:spPr bwMode="auto">
            <a:xfrm>
              <a:off x="1248" y="1248"/>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78860" name="Line 8"/>
            <p:cNvSpPr>
              <a:spLocks noChangeShapeType="1"/>
            </p:cNvSpPr>
            <p:nvPr/>
          </p:nvSpPr>
          <p:spPr bwMode="auto">
            <a:xfrm>
              <a:off x="1410" y="1248"/>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78861" name="Line 9"/>
            <p:cNvSpPr>
              <a:spLocks noChangeShapeType="1"/>
            </p:cNvSpPr>
            <p:nvPr/>
          </p:nvSpPr>
          <p:spPr bwMode="auto">
            <a:xfrm>
              <a:off x="1590" y="1242"/>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78862" name="Line 10"/>
            <p:cNvSpPr>
              <a:spLocks noChangeShapeType="1"/>
            </p:cNvSpPr>
            <p:nvPr/>
          </p:nvSpPr>
          <p:spPr bwMode="auto">
            <a:xfrm>
              <a:off x="1776" y="1248"/>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78863" name="Line 11"/>
            <p:cNvSpPr>
              <a:spLocks noChangeShapeType="1"/>
            </p:cNvSpPr>
            <p:nvPr/>
          </p:nvSpPr>
          <p:spPr bwMode="auto">
            <a:xfrm>
              <a:off x="2226" y="1242"/>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78864" name="Line 12"/>
            <p:cNvSpPr>
              <a:spLocks noChangeShapeType="1"/>
            </p:cNvSpPr>
            <p:nvPr/>
          </p:nvSpPr>
          <p:spPr bwMode="auto">
            <a:xfrm>
              <a:off x="2400" y="1236"/>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78865" name="Line 13"/>
            <p:cNvSpPr>
              <a:spLocks noChangeShapeType="1"/>
            </p:cNvSpPr>
            <p:nvPr/>
          </p:nvSpPr>
          <p:spPr bwMode="auto">
            <a:xfrm>
              <a:off x="2010" y="1248"/>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78866" name="Line 14"/>
            <p:cNvSpPr>
              <a:spLocks noChangeShapeType="1"/>
            </p:cNvSpPr>
            <p:nvPr/>
          </p:nvSpPr>
          <p:spPr bwMode="auto">
            <a:xfrm>
              <a:off x="3150" y="1260"/>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78867" name="Line 15"/>
            <p:cNvSpPr>
              <a:spLocks noChangeShapeType="1"/>
            </p:cNvSpPr>
            <p:nvPr/>
          </p:nvSpPr>
          <p:spPr bwMode="auto">
            <a:xfrm>
              <a:off x="3354" y="1272"/>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78868" name="Line 16"/>
            <p:cNvSpPr>
              <a:spLocks noChangeShapeType="1"/>
            </p:cNvSpPr>
            <p:nvPr/>
          </p:nvSpPr>
          <p:spPr bwMode="auto">
            <a:xfrm>
              <a:off x="3924" y="1266"/>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78869" name="Line 17"/>
            <p:cNvSpPr>
              <a:spLocks noChangeShapeType="1"/>
            </p:cNvSpPr>
            <p:nvPr/>
          </p:nvSpPr>
          <p:spPr bwMode="auto">
            <a:xfrm>
              <a:off x="4092" y="1272"/>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78870" name="Line 18"/>
            <p:cNvSpPr>
              <a:spLocks noChangeShapeType="1"/>
            </p:cNvSpPr>
            <p:nvPr/>
          </p:nvSpPr>
          <p:spPr bwMode="auto">
            <a:xfrm>
              <a:off x="4404" y="1278"/>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78871" name="Line 19"/>
            <p:cNvSpPr>
              <a:spLocks noChangeShapeType="1"/>
            </p:cNvSpPr>
            <p:nvPr/>
          </p:nvSpPr>
          <p:spPr bwMode="auto">
            <a:xfrm>
              <a:off x="4590" y="1284"/>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78872" name="Line 20"/>
            <p:cNvSpPr>
              <a:spLocks noChangeShapeType="1"/>
            </p:cNvSpPr>
            <p:nvPr/>
          </p:nvSpPr>
          <p:spPr bwMode="auto">
            <a:xfrm>
              <a:off x="4260" y="1284"/>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78873" name="Line 21"/>
            <p:cNvSpPr>
              <a:spLocks noChangeShapeType="1"/>
            </p:cNvSpPr>
            <p:nvPr/>
          </p:nvSpPr>
          <p:spPr bwMode="auto">
            <a:xfrm>
              <a:off x="3546" y="1272"/>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78874" name="Line 22"/>
            <p:cNvSpPr>
              <a:spLocks noChangeShapeType="1"/>
            </p:cNvSpPr>
            <p:nvPr/>
          </p:nvSpPr>
          <p:spPr bwMode="auto">
            <a:xfrm>
              <a:off x="3720" y="1260"/>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grpSp>
      <p:sp>
        <p:nvSpPr>
          <p:cNvPr id="78852" name="Text Box 23"/>
          <p:cNvSpPr txBox="1">
            <a:spLocks noChangeArrowheads="1"/>
          </p:cNvSpPr>
          <p:nvPr/>
        </p:nvSpPr>
        <p:spPr bwMode="auto">
          <a:xfrm rot="-5400000">
            <a:off x="-452437" y="3221038"/>
            <a:ext cx="2419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ts val="2400"/>
              </a:spcBef>
              <a:buSzPct val="90000"/>
              <a:buFont typeface="Wingdings" charset="2"/>
              <a:buChar char="v"/>
              <a:defRPr sz="2400">
                <a:solidFill>
                  <a:srgbClr val="404040"/>
                </a:solidFill>
                <a:latin typeface="Calisto MT" charset="0"/>
                <a:ea typeface="MS PGothic" charset="-128"/>
              </a:defRPr>
            </a:lvl1pPr>
            <a:lvl2pPr marL="742950" indent="-285750">
              <a:spcBef>
                <a:spcPts val="1200"/>
              </a:spcBef>
              <a:buClr>
                <a:srgbClr val="A6A6A6"/>
              </a:buClr>
              <a:buSzPct val="90000"/>
              <a:buFont typeface="Wingdings" charset="2"/>
              <a:buChar char="v"/>
              <a:defRPr sz="2200">
                <a:solidFill>
                  <a:srgbClr val="404040"/>
                </a:solidFill>
                <a:latin typeface="Calisto MT" charset="0"/>
                <a:ea typeface="MS PGothic" charset="-128"/>
              </a:defRPr>
            </a:lvl2pPr>
            <a:lvl3pPr marL="1143000" indent="-228600">
              <a:spcBef>
                <a:spcPts val="1200"/>
              </a:spcBef>
              <a:buSzPct val="90000"/>
              <a:buFont typeface="Wingdings" charset="2"/>
              <a:buChar char="v"/>
              <a:defRPr sz="2000">
                <a:solidFill>
                  <a:srgbClr val="404040"/>
                </a:solidFill>
                <a:latin typeface="Calisto MT" charset="0"/>
                <a:ea typeface="MS PGothic" charset="-128"/>
              </a:defRPr>
            </a:lvl3pPr>
            <a:lvl4pPr marL="1600200" indent="-228600">
              <a:spcBef>
                <a:spcPts val="1200"/>
              </a:spcBef>
              <a:buClr>
                <a:srgbClr val="A6A6A6"/>
              </a:buClr>
              <a:buSzPct val="90000"/>
              <a:buFont typeface="Wingdings" charset="2"/>
              <a:buChar char="v"/>
              <a:defRPr>
                <a:solidFill>
                  <a:srgbClr val="404040"/>
                </a:solidFill>
                <a:latin typeface="Calisto MT" charset="0"/>
                <a:ea typeface="MS PGothic" charset="-128"/>
              </a:defRPr>
            </a:lvl4pPr>
            <a:lvl5pPr marL="2057400" indent="-228600">
              <a:spcBef>
                <a:spcPts val="1200"/>
              </a:spcBef>
              <a:buSzPct val="90000"/>
              <a:buFont typeface="Wingdings" charset="2"/>
              <a:buChar char="v"/>
              <a:defRPr>
                <a:solidFill>
                  <a:srgbClr val="404040"/>
                </a:solidFill>
                <a:latin typeface="Calisto MT" charset="0"/>
                <a:ea typeface="MS PGothic" charset="-128"/>
              </a:defRPr>
            </a:lvl5pPr>
            <a:lvl6pPr marL="25146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6pPr>
            <a:lvl7pPr marL="29718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7pPr>
            <a:lvl8pPr marL="34290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8pPr>
            <a:lvl9pPr marL="38862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9pPr>
          </a:lstStyle>
          <a:p>
            <a:pPr eaLnBrk="1" hangingPunct="1">
              <a:spcBef>
                <a:spcPct val="0"/>
              </a:spcBef>
              <a:buSzTx/>
              <a:buFontTx/>
              <a:buNone/>
            </a:pPr>
            <a:r>
              <a:rPr lang="en-US" altLang="en-US" b="1">
                <a:solidFill>
                  <a:schemeClr val="tx1"/>
                </a:solidFill>
                <a:latin typeface="Arial" charset="0"/>
              </a:rPr>
              <a:t>Blood pressure</a:t>
            </a:r>
          </a:p>
        </p:txBody>
      </p:sp>
      <p:sp>
        <p:nvSpPr>
          <p:cNvPr id="78853" name="Text Box 24"/>
          <p:cNvSpPr txBox="1">
            <a:spLocks noChangeArrowheads="1"/>
          </p:cNvSpPr>
          <p:nvPr/>
        </p:nvSpPr>
        <p:spPr bwMode="auto">
          <a:xfrm>
            <a:off x="4165600" y="5297488"/>
            <a:ext cx="895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ts val="2400"/>
              </a:spcBef>
              <a:buSzPct val="90000"/>
              <a:buFont typeface="Wingdings" charset="2"/>
              <a:buChar char="v"/>
              <a:defRPr sz="2400">
                <a:solidFill>
                  <a:srgbClr val="404040"/>
                </a:solidFill>
                <a:latin typeface="Calisto MT" charset="0"/>
                <a:ea typeface="MS PGothic" charset="-128"/>
              </a:defRPr>
            </a:lvl1pPr>
            <a:lvl2pPr marL="742950" indent="-285750">
              <a:spcBef>
                <a:spcPts val="1200"/>
              </a:spcBef>
              <a:buClr>
                <a:srgbClr val="A6A6A6"/>
              </a:buClr>
              <a:buSzPct val="90000"/>
              <a:buFont typeface="Wingdings" charset="2"/>
              <a:buChar char="v"/>
              <a:defRPr sz="2200">
                <a:solidFill>
                  <a:srgbClr val="404040"/>
                </a:solidFill>
                <a:latin typeface="Calisto MT" charset="0"/>
                <a:ea typeface="MS PGothic" charset="-128"/>
              </a:defRPr>
            </a:lvl2pPr>
            <a:lvl3pPr marL="1143000" indent="-228600">
              <a:spcBef>
                <a:spcPts val="1200"/>
              </a:spcBef>
              <a:buSzPct val="90000"/>
              <a:buFont typeface="Wingdings" charset="2"/>
              <a:buChar char="v"/>
              <a:defRPr sz="2000">
                <a:solidFill>
                  <a:srgbClr val="404040"/>
                </a:solidFill>
                <a:latin typeface="Calisto MT" charset="0"/>
                <a:ea typeface="MS PGothic" charset="-128"/>
              </a:defRPr>
            </a:lvl3pPr>
            <a:lvl4pPr marL="1600200" indent="-228600">
              <a:spcBef>
                <a:spcPts val="1200"/>
              </a:spcBef>
              <a:buClr>
                <a:srgbClr val="A6A6A6"/>
              </a:buClr>
              <a:buSzPct val="90000"/>
              <a:buFont typeface="Wingdings" charset="2"/>
              <a:buChar char="v"/>
              <a:defRPr>
                <a:solidFill>
                  <a:srgbClr val="404040"/>
                </a:solidFill>
                <a:latin typeface="Calisto MT" charset="0"/>
                <a:ea typeface="MS PGothic" charset="-128"/>
              </a:defRPr>
            </a:lvl4pPr>
            <a:lvl5pPr marL="2057400" indent="-228600">
              <a:spcBef>
                <a:spcPts val="1200"/>
              </a:spcBef>
              <a:buSzPct val="90000"/>
              <a:buFont typeface="Wingdings" charset="2"/>
              <a:buChar char="v"/>
              <a:defRPr>
                <a:solidFill>
                  <a:srgbClr val="404040"/>
                </a:solidFill>
                <a:latin typeface="Calisto MT" charset="0"/>
                <a:ea typeface="MS PGothic" charset="-128"/>
              </a:defRPr>
            </a:lvl5pPr>
            <a:lvl6pPr marL="25146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6pPr>
            <a:lvl7pPr marL="29718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7pPr>
            <a:lvl8pPr marL="34290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8pPr>
            <a:lvl9pPr marL="38862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9pPr>
          </a:lstStyle>
          <a:p>
            <a:pPr eaLnBrk="1" hangingPunct="1">
              <a:spcBef>
                <a:spcPct val="0"/>
              </a:spcBef>
              <a:buSzTx/>
              <a:buFontTx/>
              <a:buNone/>
            </a:pPr>
            <a:r>
              <a:rPr lang="en-US" altLang="en-US" b="1">
                <a:solidFill>
                  <a:schemeClr val="tx1"/>
                </a:solidFill>
                <a:latin typeface="Arial" charset="0"/>
              </a:rPr>
              <a:t>Time</a:t>
            </a:r>
          </a:p>
        </p:txBody>
      </p:sp>
      <p:sp>
        <p:nvSpPr>
          <p:cNvPr id="78854" name="Rectangle 25"/>
          <p:cNvSpPr>
            <a:spLocks noChangeArrowheads="1"/>
          </p:cNvSpPr>
          <p:nvPr/>
        </p:nvSpPr>
        <p:spPr bwMode="auto">
          <a:xfrm>
            <a:off x="1104900" y="1333500"/>
            <a:ext cx="7153275" cy="3895725"/>
          </a:xfrm>
          <a:prstGeom prst="rect">
            <a:avLst/>
          </a:prstGeom>
          <a:noFill/>
          <a:ln w="28575">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spcBef>
                <a:spcPts val="2400"/>
              </a:spcBef>
              <a:buSzPct val="90000"/>
              <a:buFont typeface="Wingdings" charset="2"/>
              <a:buChar char="v"/>
              <a:defRPr sz="2400">
                <a:solidFill>
                  <a:srgbClr val="404040"/>
                </a:solidFill>
                <a:latin typeface="Calisto MT" charset="0"/>
                <a:ea typeface="MS PGothic" charset="-128"/>
              </a:defRPr>
            </a:lvl1pPr>
            <a:lvl2pPr marL="742950" indent="-285750">
              <a:spcBef>
                <a:spcPts val="1200"/>
              </a:spcBef>
              <a:buClr>
                <a:srgbClr val="A6A6A6"/>
              </a:buClr>
              <a:buSzPct val="90000"/>
              <a:buFont typeface="Wingdings" charset="2"/>
              <a:buChar char="v"/>
              <a:defRPr sz="2200">
                <a:solidFill>
                  <a:srgbClr val="404040"/>
                </a:solidFill>
                <a:latin typeface="Calisto MT" charset="0"/>
                <a:ea typeface="MS PGothic" charset="-128"/>
              </a:defRPr>
            </a:lvl2pPr>
            <a:lvl3pPr marL="1143000" indent="-228600">
              <a:spcBef>
                <a:spcPts val="1200"/>
              </a:spcBef>
              <a:buSzPct val="90000"/>
              <a:buFont typeface="Wingdings" charset="2"/>
              <a:buChar char="v"/>
              <a:defRPr sz="2000">
                <a:solidFill>
                  <a:srgbClr val="404040"/>
                </a:solidFill>
                <a:latin typeface="Calisto MT" charset="0"/>
                <a:ea typeface="MS PGothic" charset="-128"/>
              </a:defRPr>
            </a:lvl3pPr>
            <a:lvl4pPr marL="1600200" indent="-228600">
              <a:spcBef>
                <a:spcPts val="1200"/>
              </a:spcBef>
              <a:buClr>
                <a:srgbClr val="A6A6A6"/>
              </a:buClr>
              <a:buSzPct val="90000"/>
              <a:buFont typeface="Wingdings" charset="2"/>
              <a:buChar char="v"/>
              <a:defRPr>
                <a:solidFill>
                  <a:srgbClr val="404040"/>
                </a:solidFill>
                <a:latin typeface="Calisto MT" charset="0"/>
                <a:ea typeface="MS PGothic" charset="-128"/>
              </a:defRPr>
            </a:lvl4pPr>
            <a:lvl5pPr marL="2057400" indent="-228600">
              <a:spcBef>
                <a:spcPts val="1200"/>
              </a:spcBef>
              <a:buSzPct val="90000"/>
              <a:buFont typeface="Wingdings" charset="2"/>
              <a:buChar char="v"/>
              <a:defRPr>
                <a:solidFill>
                  <a:srgbClr val="404040"/>
                </a:solidFill>
                <a:latin typeface="Calisto MT" charset="0"/>
                <a:ea typeface="MS PGothic" charset="-128"/>
              </a:defRPr>
            </a:lvl5pPr>
            <a:lvl6pPr marL="25146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6pPr>
            <a:lvl7pPr marL="29718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7pPr>
            <a:lvl8pPr marL="34290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8pPr>
            <a:lvl9pPr marL="38862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9pPr>
          </a:lstStyle>
          <a:p>
            <a:pPr eaLnBrk="1" hangingPunct="1">
              <a:spcBef>
                <a:spcPct val="0"/>
              </a:spcBef>
              <a:buSzTx/>
              <a:buFontTx/>
              <a:buNone/>
            </a:pPr>
            <a:endParaRPr lang="en-US" altLang="en-US" sz="1200">
              <a:solidFill>
                <a:srgbClr val="000000"/>
              </a:solidFill>
              <a:latin typeface="Arial" charset="0"/>
              <a:ea typeface="ヒラギノ角ゴ ProN W3" charset="-128"/>
            </a:endParaRPr>
          </a:p>
        </p:txBody>
      </p:sp>
      <p:sp>
        <p:nvSpPr>
          <p:cNvPr id="78855" name="Line 26"/>
          <p:cNvSpPr>
            <a:spLocks noChangeShapeType="1"/>
          </p:cNvSpPr>
          <p:nvPr/>
        </p:nvSpPr>
        <p:spPr bwMode="auto">
          <a:xfrm>
            <a:off x="2200275" y="5848350"/>
            <a:ext cx="0" cy="438150"/>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78856" name="Text Box 27"/>
          <p:cNvSpPr txBox="1">
            <a:spLocks noChangeArrowheads="1"/>
          </p:cNvSpPr>
          <p:nvPr/>
        </p:nvSpPr>
        <p:spPr bwMode="auto">
          <a:xfrm>
            <a:off x="2260600" y="5859463"/>
            <a:ext cx="27162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ts val="2400"/>
              </a:spcBef>
              <a:buSzPct val="90000"/>
              <a:buFont typeface="Wingdings" charset="2"/>
              <a:buChar char="v"/>
              <a:defRPr sz="2400">
                <a:solidFill>
                  <a:srgbClr val="404040"/>
                </a:solidFill>
                <a:latin typeface="Calisto MT" charset="0"/>
                <a:ea typeface="MS PGothic" charset="-128"/>
              </a:defRPr>
            </a:lvl1pPr>
            <a:lvl2pPr marL="742950" indent="-285750">
              <a:spcBef>
                <a:spcPts val="1200"/>
              </a:spcBef>
              <a:buClr>
                <a:srgbClr val="A6A6A6"/>
              </a:buClr>
              <a:buSzPct val="90000"/>
              <a:buFont typeface="Wingdings" charset="2"/>
              <a:buChar char="v"/>
              <a:defRPr sz="2200">
                <a:solidFill>
                  <a:srgbClr val="404040"/>
                </a:solidFill>
                <a:latin typeface="Calisto MT" charset="0"/>
                <a:ea typeface="MS PGothic" charset="-128"/>
              </a:defRPr>
            </a:lvl2pPr>
            <a:lvl3pPr marL="1143000" indent="-228600">
              <a:spcBef>
                <a:spcPts val="1200"/>
              </a:spcBef>
              <a:buSzPct val="90000"/>
              <a:buFont typeface="Wingdings" charset="2"/>
              <a:buChar char="v"/>
              <a:defRPr sz="2000">
                <a:solidFill>
                  <a:srgbClr val="404040"/>
                </a:solidFill>
                <a:latin typeface="Calisto MT" charset="0"/>
                <a:ea typeface="MS PGothic" charset="-128"/>
              </a:defRPr>
            </a:lvl3pPr>
            <a:lvl4pPr marL="1600200" indent="-228600">
              <a:spcBef>
                <a:spcPts val="1200"/>
              </a:spcBef>
              <a:buClr>
                <a:srgbClr val="A6A6A6"/>
              </a:buClr>
              <a:buSzPct val="90000"/>
              <a:buFont typeface="Wingdings" charset="2"/>
              <a:buChar char="v"/>
              <a:defRPr>
                <a:solidFill>
                  <a:srgbClr val="404040"/>
                </a:solidFill>
                <a:latin typeface="Calisto MT" charset="0"/>
                <a:ea typeface="MS PGothic" charset="-128"/>
              </a:defRPr>
            </a:lvl4pPr>
            <a:lvl5pPr marL="2057400" indent="-228600">
              <a:spcBef>
                <a:spcPts val="1200"/>
              </a:spcBef>
              <a:buSzPct val="90000"/>
              <a:buFont typeface="Wingdings" charset="2"/>
              <a:buChar char="v"/>
              <a:defRPr>
                <a:solidFill>
                  <a:srgbClr val="404040"/>
                </a:solidFill>
                <a:latin typeface="Calisto MT" charset="0"/>
                <a:ea typeface="MS PGothic" charset="-128"/>
              </a:defRPr>
            </a:lvl5pPr>
            <a:lvl6pPr marL="25146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6pPr>
            <a:lvl7pPr marL="29718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7pPr>
            <a:lvl8pPr marL="34290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8pPr>
            <a:lvl9pPr marL="38862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9pPr>
          </a:lstStyle>
          <a:p>
            <a:pPr eaLnBrk="1" hangingPunct="1">
              <a:spcBef>
                <a:spcPct val="0"/>
              </a:spcBef>
              <a:buSzTx/>
              <a:buFontTx/>
              <a:buNone/>
            </a:pPr>
            <a:r>
              <a:rPr lang="en-US" altLang="en-US" sz="2000" b="1">
                <a:solidFill>
                  <a:schemeClr val="tx1"/>
                </a:solidFill>
                <a:latin typeface="Arial" charset="0"/>
              </a:rPr>
              <a:t>= chest compression</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repeatCount="indefinite"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Text Box 2"/>
          <p:cNvSpPr txBox="1">
            <a:spLocks noChangeArrowheads="1"/>
          </p:cNvSpPr>
          <p:nvPr/>
        </p:nvSpPr>
        <p:spPr bwMode="auto">
          <a:xfrm>
            <a:off x="457200" y="473075"/>
            <a:ext cx="823436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ts val="2400"/>
              </a:spcBef>
              <a:buSzPct val="90000"/>
              <a:buFont typeface="Wingdings" charset="2"/>
              <a:buChar char="v"/>
              <a:defRPr sz="2400">
                <a:solidFill>
                  <a:srgbClr val="404040"/>
                </a:solidFill>
                <a:latin typeface="Calisto MT" charset="0"/>
                <a:ea typeface="MS PGothic" charset="-128"/>
              </a:defRPr>
            </a:lvl1pPr>
            <a:lvl2pPr marL="742950" indent="-285750">
              <a:spcBef>
                <a:spcPts val="1200"/>
              </a:spcBef>
              <a:buClr>
                <a:srgbClr val="A6A6A6"/>
              </a:buClr>
              <a:buSzPct val="90000"/>
              <a:buFont typeface="Wingdings" charset="2"/>
              <a:buChar char="v"/>
              <a:defRPr sz="2200">
                <a:solidFill>
                  <a:srgbClr val="404040"/>
                </a:solidFill>
                <a:latin typeface="Calisto MT" charset="0"/>
                <a:ea typeface="MS PGothic" charset="-128"/>
              </a:defRPr>
            </a:lvl2pPr>
            <a:lvl3pPr marL="1143000" indent="-228600">
              <a:spcBef>
                <a:spcPts val="1200"/>
              </a:spcBef>
              <a:buSzPct val="90000"/>
              <a:buFont typeface="Wingdings" charset="2"/>
              <a:buChar char="v"/>
              <a:defRPr sz="2000">
                <a:solidFill>
                  <a:srgbClr val="404040"/>
                </a:solidFill>
                <a:latin typeface="Calisto MT" charset="0"/>
                <a:ea typeface="MS PGothic" charset="-128"/>
              </a:defRPr>
            </a:lvl3pPr>
            <a:lvl4pPr marL="1600200" indent="-228600">
              <a:spcBef>
                <a:spcPts val="1200"/>
              </a:spcBef>
              <a:buClr>
                <a:srgbClr val="A6A6A6"/>
              </a:buClr>
              <a:buSzPct val="90000"/>
              <a:buFont typeface="Wingdings" charset="2"/>
              <a:buChar char="v"/>
              <a:defRPr>
                <a:solidFill>
                  <a:srgbClr val="404040"/>
                </a:solidFill>
                <a:latin typeface="Calisto MT" charset="0"/>
                <a:ea typeface="MS PGothic" charset="-128"/>
              </a:defRPr>
            </a:lvl4pPr>
            <a:lvl5pPr marL="2057400" indent="-228600">
              <a:spcBef>
                <a:spcPts val="1200"/>
              </a:spcBef>
              <a:buSzPct val="90000"/>
              <a:buFont typeface="Wingdings" charset="2"/>
              <a:buChar char="v"/>
              <a:defRPr>
                <a:solidFill>
                  <a:srgbClr val="404040"/>
                </a:solidFill>
                <a:latin typeface="Calisto MT" charset="0"/>
                <a:ea typeface="MS PGothic" charset="-128"/>
              </a:defRPr>
            </a:lvl5pPr>
            <a:lvl6pPr marL="25146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6pPr>
            <a:lvl7pPr marL="29718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7pPr>
            <a:lvl8pPr marL="34290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8pPr>
            <a:lvl9pPr marL="38862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9pPr>
          </a:lstStyle>
          <a:p>
            <a:pPr algn="ctr" eaLnBrk="1" hangingPunct="1">
              <a:spcBef>
                <a:spcPct val="0"/>
              </a:spcBef>
              <a:buSzTx/>
              <a:buFontTx/>
              <a:buNone/>
            </a:pPr>
            <a:r>
              <a:rPr lang="en-US" altLang="en-US" sz="3200" b="1">
                <a:solidFill>
                  <a:schemeClr val="tx2"/>
                </a:solidFill>
                <a:latin typeface="Arial" charset="0"/>
              </a:rPr>
              <a:t>Standard CPR (with breaths) vs. CC alone</a:t>
            </a:r>
          </a:p>
        </p:txBody>
      </p:sp>
      <p:sp>
        <p:nvSpPr>
          <p:cNvPr id="80898" name="Text Box 3"/>
          <p:cNvSpPr txBox="1">
            <a:spLocks noChangeArrowheads="1"/>
          </p:cNvSpPr>
          <p:nvPr/>
        </p:nvSpPr>
        <p:spPr bwMode="auto">
          <a:xfrm>
            <a:off x="6292850" y="5951538"/>
            <a:ext cx="24209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ts val="2400"/>
              </a:spcBef>
              <a:buSzPct val="90000"/>
              <a:buFont typeface="Wingdings" charset="2"/>
              <a:buChar char="v"/>
              <a:defRPr sz="2400">
                <a:solidFill>
                  <a:srgbClr val="404040"/>
                </a:solidFill>
                <a:latin typeface="Calisto MT" charset="0"/>
                <a:ea typeface="MS PGothic" charset="-128"/>
              </a:defRPr>
            </a:lvl1pPr>
            <a:lvl2pPr marL="742950" indent="-285750">
              <a:spcBef>
                <a:spcPts val="1200"/>
              </a:spcBef>
              <a:buClr>
                <a:srgbClr val="A6A6A6"/>
              </a:buClr>
              <a:buSzPct val="90000"/>
              <a:buFont typeface="Wingdings" charset="2"/>
              <a:buChar char="v"/>
              <a:defRPr sz="2200">
                <a:solidFill>
                  <a:srgbClr val="404040"/>
                </a:solidFill>
                <a:latin typeface="Calisto MT" charset="0"/>
                <a:ea typeface="MS PGothic" charset="-128"/>
              </a:defRPr>
            </a:lvl2pPr>
            <a:lvl3pPr marL="1143000" indent="-228600">
              <a:spcBef>
                <a:spcPts val="1200"/>
              </a:spcBef>
              <a:buSzPct val="90000"/>
              <a:buFont typeface="Wingdings" charset="2"/>
              <a:buChar char="v"/>
              <a:defRPr sz="2000">
                <a:solidFill>
                  <a:srgbClr val="404040"/>
                </a:solidFill>
                <a:latin typeface="Calisto MT" charset="0"/>
                <a:ea typeface="MS PGothic" charset="-128"/>
              </a:defRPr>
            </a:lvl3pPr>
            <a:lvl4pPr marL="1600200" indent="-228600">
              <a:spcBef>
                <a:spcPts val="1200"/>
              </a:spcBef>
              <a:buClr>
                <a:srgbClr val="A6A6A6"/>
              </a:buClr>
              <a:buSzPct val="90000"/>
              <a:buFont typeface="Wingdings" charset="2"/>
              <a:buChar char="v"/>
              <a:defRPr>
                <a:solidFill>
                  <a:srgbClr val="404040"/>
                </a:solidFill>
                <a:latin typeface="Calisto MT" charset="0"/>
                <a:ea typeface="MS PGothic" charset="-128"/>
              </a:defRPr>
            </a:lvl4pPr>
            <a:lvl5pPr marL="2057400" indent="-228600">
              <a:spcBef>
                <a:spcPts val="1200"/>
              </a:spcBef>
              <a:buSzPct val="90000"/>
              <a:buFont typeface="Wingdings" charset="2"/>
              <a:buChar char="v"/>
              <a:defRPr>
                <a:solidFill>
                  <a:srgbClr val="404040"/>
                </a:solidFill>
                <a:latin typeface="Calisto MT" charset="0"/>
                <a:ea typeface="MS PGothic" charset="-128"/>
              </a:defRPr>
            </a:lvl5pPr>
            <a:lvl6pPr marL="25146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6pPr>
            <a:lvl7pPr marL="29718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7pPr>
            <a:lvl8pPr marL="34290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8pPr>
            <a:lvl9pPr marL="38862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9pPr>
          </a:lstStyle>
          <a:p>
            <a:pPr eaLnBrk="1" hangingPunct="1">
              <a:spcBef>
                <a:spcPct val="0"/>
              </a:spcBef>
              <a:buSzTx/>
              <a:buFontTx/>
              <a:buNone/>
            </a:pPr>
            <a:r>
              <a:rPr lang="en-US" altLang="en-US" b="1" i="1">
                <a:solidFill>
                  <a:schemeClr val="tx2"/>
                </a:solidFill>
                <a:latin typeface="Arial" charset="0"/>
              </a:rPr>
              <a:t>Berg et al, 2001</a:t>
            </a:r>
          </a:p>
        </p:txBody>
      </p:sp>
      <p:sp>
        <p:nvSpPr>
          <p:cNvPr id="80899" name="Text Box 4"/>
          <p:cNvSpPr txBox="1">
            <a:spLocks noChangeArrowheads="1"/>
          </p:cNvSpPr>
          <p:nvPr/>
        </p:nvSpPr>
        <p:spPr bwMode="auto">
          <a:xfrm rot="-5400000">
            <a:off x="-452437" y="3221038"/>
            <a:ext cx="2419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ts val="2400"/>
              </a:spcBef>
              <a:buSzPct val="90000"/>
              <a:buFont typeface="Wingdings" charset="2"/>
              <a:buChar char="v"/>
              <a:defRPr sz="2400">
                <a:solidFill>
                  <a:srgbClr val="404040"/>
                </a:solidFill>
                <a:latin typeface="Calisto MT" charset="0"/>
                <a:ea typeface="MS PGothic" charset="-128"/>
              </a:defRPr>
            </a:lvl1pPr>
            <a:lvl2pPr marL="742950" indent="-285750">
              <a:spcBef>
                <a:spcPts val="1200"/>
              </a:spcBef>
              <a:buClr>
                <a:srgbClr val="A6A6A6"/>
              </a:buClr>
              <a:buSzPct val="90000"/>
              <a:buFont typeface="Wingdings" charset="2"/>
              <a:buChar char="v"/>
              <a:defRPr sz="2200">
                <a:solidFill>
                  <a:srgbClr val="404040"/>
                </a:solidFill>
                <a:latin typeface="Calisto MT" charset="0"/>
                <a:ea typeface="MS PGothic" charset="-128"/>
              </a:defRPr>
            </a:lvl2pPr>
            <a:lvl3pPr marL="1143000" indent="-228600">
              <a:spcBef>
                <a:spcPts val="1200"/>
              </a:spcBef>
              <a:buSzPct val="90000"/>
              <a:buFont typeface="Wingdings" charset="2"/>
              <a:buChar char="v"/>
              <a:defRPr sz="2000">
                <a:solidFill>
                  <a:srgbClr val="404040"/>
                </a:solidFill>
                <a:latin typeface="Calisto MT" charset="0"/>
                <a:ea typeface="MS PGothic" charset="-128"/>
              </a:defRPr>
            </a:lvl3pPr>
            <a:lvl4pPr marL="1600200" indent="-228600">
              <a:spcBef>
                <a:spcPts val="1200"/>
              </a:spcBef>
              <a:buClr>
                <a:srgbClr val="A6A6A6"/>
              </a:buClr>
              <a:buSzPct val="90000"/>
              <a:buFont typeface="Wingdings" charset="2"/>
              <a:buChar char="v"/>
              <a:defRPr>
                <a:solidFill>
                  <a:srgbClr val="404040"/>
                </a:solidFill>
                <a:latin typeface="Calisto MT" charset="0"/>
                <a:ea typeface="MS PGothic" charset="-128"/>
              </a:defRPr>
            </a:lvl4pPr>
            <a:lvl5pPr marL="2057400" indent="-228600">
              <a:spcBef>
                <a:spcPts val="1200"/>
              </a:spcBef>
              <a:buSzPct val="90000"/>
              <a:buFont typeface="Wingdings" charset="2"/>
              <a:buChar char="v"/>
              <a:defRPr>
                <a:solidFill>
                  <a:srgbClr val="404040"/>
                </a:solidFill>
                <a:latin typeface="Calisto MT" charset="0"/>
                <a:ea typeface="MS PGothic" charset="-128"/>
              </a:defRPr>
            </a:lvl5pPr>
            <a:lvl6pPr marL="25146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6pPr>
            <a:lvl7pPr marL="29718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7pPr>
            <a:lvl8pPr marL="34290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8pPr>
            <a:lvl9pPr marL="38862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9pPr>
          </a:lstStyle>
          <a:p>
            <a:pPr eaLnBrk="1" hangingPunct="1">
              <a:spcBef>
                <a:spcPct val="0"/>
              </a:spcBef>
              <a:buSzTx/>
              <a:buFontTx/>
              <a:buNone/>
            </a:pPr>
            <a:r>
              <a:rPr lang="en-US" altLang="en-US" b="1">
                <a:solidFill>
                  <a:schemeClr val="tx1"/>
                </a:solidFill>
                <a:latin typeface="Arial" charset="0"/>
              </a:rPr>
              <a:t>Blood pressure</a:t>
            </a:r>
          </a:p>
        </p:txBody>
      </p:sp>
      <p:sp>
        <p:nvSpPr>
          <p:cNvPr id="80900" name="Text Box 5"/>
          <p:cNvSpPr txBox="1">
            <a:spLocks noChangeArrowheads="1"/>
          </p:cNvSpPr>
          <p:nvPr/>
        </p:nvSpPr>
        <p:spPr bwMode="auto">
          <a:xfrm>
            <a:off x="4165600" y="5297488"/>
            <a:ext cx="895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ts val="2400"/>
              </a:spcBef>
              <a:buSzPct val="90000"/>
              <a:buFont typeface="Wingdings" charset="2"/>
              <a:buChar char="v"/>
              <a:defRPr sz="2400">
                <a:solidFill>
                  <a:srgbClr val="404040"/>
                </a:solidFill>
                <a:latin typeface="Calisto MT" charset="0"/>
                <a:ea typeface="MS PGothic" charset="-128"/>
              </a:defRPr>
            </a:lvl1pPr>
            <a:lvl2pPr marL="742950" indent="-285750">
              <a:spcBef>
                <a:spcPts val="1200"/>
              </a:spcBef>
              <a:buClr>
                <a:srgbClr val="A6A6A6"/>
              </a:buClr>
              <a:buSzPct val="90000"/>
              <a:buFont typeface="Wingdings" charset="2"/>
              <a:buChar char="v"/>
              <a:defRPr sz="2200">
                <a:solidFill>
                  <a:srgbClr val="404040"/>
                </a:solidFill>
                <a:latin typeface="Calisto MT" charset="0"/>
                <a:ea typeface="MS PGothic" charset="-128"/>
              </a:defRPr>
            </a:lvl2pPr>
            <a:lvl3pPr marL="1143000" indent="-228600">
              <a:spcBef>
                <a:spcPts val="1200"/>
              </a:spcBef>
              <a:buSzPct val="90000"/>
              <a:buFont typeface="Wingdings" charset="2"/>
              <a:buChar char="v"/>
              <a:defRPr sz="2000">
                <a:solidFill>
                  <a:srgbClr val="404040"/>
                </a:solidFill>
                <a:latin typeface="Calisto MT" charset="0"/>
                <a:ea typeface="MS PGothic" charset="-128"/>
              </a:defRPr>
            </a:lvl3pPr>
            <a:lvl4pPr marL="1600200" indent="-228600">
              <a:spcBef>
                <a:spcPts val="1200"/>
              </a:spcBef>
              <a:buClr>
                <a:srgbClr val="A6A6A6"/>
              </a:buClr>
              <a:buSzPct val="90000"/>
              <a:buFont typeface="Wingdings" charset="2"/>
              <a:buChar char="v"/>
              <a:defRPr>
                <a:solidFill>
                  <a:srgbClr val="404040"/>
                </a:solidFill>
                <a:latin typeface="Calisto MT" charset="0"/>
                <a:ea typeface="MS PGothic" charset="-128"/>
              </a:defRPr>
            </a:lvl4pPr>
            <a:lvl5pPr marL="2057400" indent="-228600">
              <a:spcBef>
                <a:spcPts val="1200"/>
              </a:spcBef>
              <a:buSzPct val="90000"/>
              <a:buFont typeface="Wingdings" charset="2"/>
              <a:buChar char="v"/>
              <a:defRPr>
                <a:solidFill>
                  <a:srgbClr val="404040"/>
                </a:solidFill>
                <a:latin typeface="Calisto MT" charset="0"/>
                <a:ea typeface="MS PGothic" charset="-128"/>
              </a:defRPr>
            </a:lvl5pPr>
            <a:lvl6pPr marL="25146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6pPr>
            <a:lvl7pPr marL="29718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7pPr>
            <a:lvl8pPr marL="34290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8pPr>
            <a:lvl9pPr marL="38862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9pPr>
          </a:lstStyle>
          <a:p>
            <a:pPr eaLnBrk="1" hangingPunct="1">
              <a:spcBef>
                <a:spcPct val="0"/>
              </a:spcBef>
              <a:buSzTx/>
              <a:buFontTx/>
              <a:buNone/>
            </a:pPr>
            <a:r>
              <a:rPr lang="en-US" altLang="en-US" b="1">
                <a:solidFill>
                  <a:schemeClr val="tx1"/>
                </a:solidFill>
                <a:latin typeface="Arial" charset="0"/>
              </a:rPr>
              <a:t>Time</a:t>
            </a:r>
          </a:p>
        </p:txBody>
      </p:sp>
      <p:sp>
        <p:nvSpPr>
          <p:cNvPr id="80901" name="Rectangle 6"/>
          <p:cNvSpPr>
            <a:spLocks noChangeArrowheads="1"/>
          </p:cNvSpPr>
          <p:nvPr/>
        </p:nvSpPr>
        <p:spPr bwMode="auto">
          <a:xfrm>
            <a:off x="1104900" y="1333500"/>
            <a:ext cx="7153275" cy="3895725"/>
          </a:xfrm>
          <a:prstGeom prst="rect">
            <a:avLst/>
          </a:prstGeom>
          <a:noFill/>
          <a:ln w="28575">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spcBef>
                <a:spcPts val="2400"/>
              </a:spcBef>
              <a:buSzPct val="90000"/>
              <a:buFont typeface="Wingdings" charset="2"/>
              <a:buChar char="v"/>
              <a:defRPr sz="2400">
                <a:solidFill>
                  <a:srgbClr val="404040"/>
                </a:solidFill>
                <a:latin typeface="Calisto MT" charset="0"/>
                <a:ea typeface="MS PGothic" charset="-128"/>
              </a:defRPr>
            </a:lvl1pPr>
            <a:lvl2pPr marL="742950" indent="-285750">
              <a:spcBef>
                <a:spcPts val="1200"/>
              </a:spcBef>
              <a:buClr>
                <a:srgbClr val="A6A6A6"/>
              </a:buClr>
              <a:buSzPct val="90000"/>
              <a:buFont typeface="Wingdings" charset="2"/>
              <a:buChar char="v"/>
              <a:defRPr sz="2200">
                <a:solidFill>
                  <a:srgbClr val="404040"/>
                </a:solidFill>
                <a:latin typeface="Calisto MT" charset="0"/>
                <a:ea typeface="MS PGothic" charset="-128"/>
              </a:defRPr>
            </a:lvl2pPr>
            <a:lvl3pPr marL="1143000" indent="-228600">
              <a:spcBef>
                <a:spcPts val="1200"/>
              </a:spcBef>
              <a:buSzPct val="90000"/>
              <a:buFont typeface="Wingdings" charset="2"/>
              <a:buChar char="v"/>
              <a:defRPr sz="2000">
                <a:solidFill>
                  <a:srgbClr val="404040"/>
                </a:solidFill>
                <a:latin typeface="Calisto MT" charset="0"/>
                <a:ea typeface="MS PGothic" charset="-128"/>
              </a:defRPr>
            </a:lvl3pPr>
            <a:lvl4pPr marL="1600200" indent="-228600">
              <a:spcBef>
                <a:spcPts val="1200"/>
              </a:spcBef>
              <a:buClr>
                <a:srgbClr val="A6A6A6"/>
              </a:buClr>
              <a:buSzPct val="90000"/>
              <a:buFont typeface="Wingdings" charset="2"/>
              <a:buChar char="v"/>
              <a:defRPr>
                <a:solidFill>
                  <a:srgbClr val="404040"/>
                </a:solidFill>
                <a:latin typeface="Calisto MT" charset="0"/>
                <a:ea typeface="MS PGothic" charset="-128"/>
              </a:defRPr>
            </a:lvl4pPr>
            <a:lvl5pPr marL="2057400" indent="-228600">
              <a:spcBef>
                <a:spcPts val="1200"/>
              </a:spcBef>
              <a:buSzPct val="90000"/>
              <a:buFont typeface="Wingdings" charset="2"/>
              <a:buChar char="v"/>
              <a:defRPr>
                <a:solidFill>
                  <a:srgbClr val="404040"/>
                </a:solidFill>
                <a:latin typeface="Calisto MT" charset="0"/>
                <a:ea typeface="MS PGothic" charset="-128"/>
              </a:defRPr>
            </a:lvl5pPr>
            <a:lvl6pPr marL="25146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6pPr>
            <a:lvl7pPr marL="29718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7pPr>
            <a:lvl8pPr marL="34290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8pPr>
            <a:lvl9pPr marL="38862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9pPr>
          </a:lstStyle>
          <a:p>
            <a:pPr eaLnBrk="1" hangingPunct="1">
              <a:spcBef>
                <a:spcPct val="0"/>
              </a:spcBef>
              <a:buSzTx/>
              <a:buFontTx/>
              <a:buNone/>
            </a:pPr>
            <a:endParaRPr lang="en-US" altLang="en-US" sz="1200">
              <a:solidFill>
                <a:srgbClr val="000000"/>
              </a:solidFill>
              <a:latin typeface="Arial" charset="0"/>
              <a:ea typeface="ヒラギノ角ゴ ProN W3" charset="-128"/>
            </a:endParaRPr>
          </a:p>
        </p:txBody>
      </p:sp>
      <p:sp>
        <p:nvSpPr>
          <p:cNvPr id="80902" name="Line 7"/>
          <p:cNvSpPr>
            <a:spLocks noChangeShapeType="1"/>
          </p:cNvSpPr>
          <p:nvPr/>
        </p:nvSpPr>
        <p:spPr bwMode="auto">
          <a:xfrm>
            <a:off x="2200275" y="5848350"/>
            <a:ext cx="0" cy="438150"/>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80903" name="Text Box 8"/>
          <p:cNvSpPr txBox="1">
            <a:spLocks noChangeArrowheads="1"/>
          </p:cNvSpPr>
          <p:nvPr/>
        </p:nvSpPr>
        <p:spPr bwMode="auto">
          <a:xfrm>
            <a:off x="2260600" y="5859463"/>
            <a:ext cx="27162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ts val="2400"/>
              </a:spcBef>
              <a:buSzPct val="90000"/>
              <a:buFont typeface="Wingdings" charset="2"/>
              <a:buChar char="v"/>
              <a:defRPr sz="2400">
                <a:solidFill>
                  <a:srgbClr val="404040"/>
                </a:solidFill>
                <a:latin typeface="Calisto MT" charset="0"/>
                <a:ea typeface="MS PGothic" charset="-128"/>
              </a:defRPr>
            </a:lvl1pPr>
            <a:lvl2pPr marL="742950" indent="-285750">
              <a:spcBef>
                <a:spcPts val="1200"/>
              </a:spcBef>
              <a:buClr>
                <a:srgbClr val="A6A6A6"/>
              </a:buClr>
              <a:buSzPct val="90000"/>
              <a:buFont typeface="Wingdings" charset="2"/>
              <a:buChar char="v"/>
              <a:defRPr sz="2200">
                <a:solidFill>
                  <a:srgbClr val="404040"/>
                </a:solidFill>
                <a:latin typeface="Calisto MT" charset="0"/>
                <a:ea typeface="MS PGothic" charset="-128"/>
              </a:defRPr>
            </a:lvl2pPr>
            <a:lvl3pPr marL="1143000" indent="-228600">
              <a:spcBef>
                <a:spcPts val="1200"/>
              </a:spcBef>
              <a:buSzPct val="90000"/>
              <a:buFont typeface="Wingdings" charset="2"/>
              <a:buChar char="v"/>
              <a:defRPr sz="2000">
                <a:solidFill>
                  <a:srgbClr val="404040"/>
                </a:solidFill>
                <a:latin typeface="Calisto MT" charset="0"/>
                <a:ea typeface="MS PGothic" charset="-128"/>
              </a:defRPr>
            </a:lvl3pPr>
            <a:lvl4pPr marL="1600200" indent="-228600">
              <a:spcBef>
                <a:spcPts val="1200"/>
              </a:spcBef>
              <a:buClr>
                <a:srgbClr val="A6A6A6"/>
              </a:buClr>
              <a:buSzPct val="90000"/>
              <a:buFont typeface="Wingdings" charset="2"/>
              <a:buChar char="v"/>
              <a:defRPr>
                <a:solidFill>
                  <a:srgbClr val="404040"/>
                </a:solidFill>
                <a:latin typeface="Calisto MT" charset="0"/>
                <a:ea typeface="MS PGothic" charset="-128"/>
              </a:defRPr>
            </a:lvl4pPr>
            <a:lvl5pPr marL="2057400" indent="-228600">
              <a:spcBef>
                <a:spcPts val="1200"/>
              </a:spcBef>
              <a:buSzPct val="90000"/>
              <a:buFont typeface="Wingdings" charset="2"/>
              <a:buChar char="v"/>
              <a:defRPr>
                <a:solidFill>
                  <a:srgbClr val="404040"/>
                </a:solidFill>
                <a:latin typeface="Calisto MT" charset="0"/>
                <a:ea typeface="MS PGothic" charset="-128"/>
              </a:defRPr>
            </a:lvl5pPr>
            <a:lvl6pPr marL="25146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6pPr>
            <a:lvl7pPr marL="29718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7pPr>
            <a:lvl8pPr marL="34290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8pPr>
            <a:lvl9pPr marL="38862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9pPr>
          </a:lstStyle>
          <a:p>
            <a:pPr eaLnBrk="1" hangingPunct="1">
              <a:spcBef>
                <a:spcPct val="0"/>
              </a:spcBef>
              <a:buSzTx/>
              <a:buFontTx/>
              <a:buNone/>
            </a:pPr>
            <a:r>
              <a:rPr lang="en-US" altLang="en-US" sz="2000" b="1">
                <a:solidFill>
                  <a:schemeClr val="tx1"/>
                </a:solidFill>
                <a:latin typeface="Arial" charset="0"/>
              </a:rPr>
              <a:t>= chest compression</a:t>
            </a:r>
          </a:p>
        </p:txBody>
      </p:sp>
      <p:grpSp>
        <p:nvGrpSpPr>
          <p:cNvPr id="2" name="Group 9"/>
          <p:cNvGrpSpPr>
            <a:grpSpLocks/>
          </p:cNvGrpSpPr>
          <p:nvPr/>
        </p:nvGrpSpPr>
        <p:grpSpPr bwMode="auto">
          <a:xfrm>
            <a:off x="1285875" y="1952625"/>
            <a:ext cx="6867525" cy="3038475"/>
            <a:chOff x="810" y="1230"/>
            <a:chExt cx="4326" cy="1914"/>
          </a:xfrm>
        </p:grpSpPr>
        <p:sp>
          <p:nvSpPr>
            <p:cNvPr id="80905" name="Freeform 10"/>
            <p:cNvSpPr>
              <a:spLocks/>
            </p:cNvSpPr>
            <p:nvPr/>
          </p:nvSpPr>
          <p:spPr bwMode="auto">
            <a:xfrm>
              <a:off x="810" y="1890"/>
              <a:ext cx="4242" cy="888"/>
            </a:xfrm>
            <a:custGeom>
              <a:avLst/>
              <a:gdLst>
                <a:gd name="T0" fmla="*/ 36 w 4242"/>
                <a:gd name="T1" fmla="*/ 846 h 888"/>
                <a:gd name="T2" fmla="*/ 150 w 4242"/>
                <a:gd name="T3" fmla="*/ 660 h 888"/>
                <a:gd name="T4" fmla="*/ 252 w 4242"/>
                <a:gd name="T5" fmla="*/ 690 h 888"/>
                <a:gd name="T6" fmla="*/ 306 w 4242"/>
                <a:gd name="T7" fmla="*/ 564 h 888"/>
                <a:gd name="T8" fmla="*/ 384 w 4242"/>
                <a:gd name="T9" fmla="*/ 648 h 888"/>
                <a:gd name="T10" fmla="*/ 414 w 4242"/>
                <a:gd name="T11" fmla="*/ 594 h 888"/>
                <a:gd name="T12" fmla="*/ 462 w 4242"/>
                <a:gd name="T13" fmla="*/ 498 h 888"/>
                <a:gd name="T14" fmla="*/ 552 w 4242"/>
                <a:gd name="T15" fmla="*/ 558 h 888"/>
                <a:gd name="T16" fmla="*/ 636 w 4242"/>
                <a:gd name="T17" fmla="*/ 378 h 888"/>
                <a:gd name="T18" fmla="*/ 702 w 4242"/>
                <a:gd name="T19" fmla="*/ 408 h 888"/>
                <a:gd name="T20" fmla="*/ 834 w 4242"/>
                <a:gd name="T21" fmla="*/ 282 h 888"/>
                <a:gd name="T22" fmla="*/ 924 w 4242"/>
                <a:gd name="T23" fmla="*/ 198 h 888"/>
                <a:gd name="T24" fmla="*/ 966 w 4242"/>
                <a:gd name="T25" fmla="*/ 294 h 888"/>
                <a:gd name="T26" fmla="*/ 996 w 4242"/>
                <a:gd name="T27" fmla="*/ 270 h 888"/>
                <a:gd name="T28" fmla="*/ 1056 w 4242"/>
                <a:gd name="T29" fmla="*/ 162 h 888"/>
                <a:gd name="T30" fmla="*/ 1182 w 4242"/>
                <a:gd name="T31" fmla="*/ 186 h 888"/>
                <a:gd name="T32" fmla="*/ 1224 w 4242"/>
                <a:gd name="T33" fmla="*/ 132 h 888"/>
                <a:gd name="T34" fmla="*/ 1326 w 4242"/>
                <a:gd name="T35" fmla="*/ 126 h 888"/>
                <a:gd name="T36" fmla="*/ 1374 w 4242"/>
                <a:gd name="T37" fmla="*/ 180 h 888"/>
                <a:gd name="T38" fmla="*/ 1482 w 4242"/>
                <a:gd name="T39" fmla="*/ 36 h 888"/>
                <a:gd name="T40" fmla="*/ 1506 w 4242"/>
                <a:gd name="T41" fmla="*/ 180 h 888"/>
                <a:gd name="T42" fmla="*/ 1596 w 4242"/>
                <a:gd name="T43" fmla="*/ 264 h 888"/>
                <a:gd name="T44" fmla="*/ 1650 w 4242"/>
                <a:gd name="T45" fmla="*/ 324 h 888"/>
                <a:gd name="T46" fmla="*/ 1710 w 4242"/>
                <a:gd name="T47" fmla="*/ 414 h 888"/>
                <a:gd name="T48" fmla="*/ 1812 w 4242"/>
                <a:gd name="T49" fmla="*/ 576 h 888"/>
                <a:gd name="T50" fmla="*/ 1860 w 4242"/>
                <a:gd name="T51" fmla="*/ 666 h 888"/>
                <a:gd name="T52" fmla="*/ 1926 w 4242"/>
                <a:gd name="T53" fmla="*/ 762 h 888"/>
                <a:gd name="T54" fmla="*/ 2022 w 4242"/>
                <a:gd name="T55" fmla="*/ 828 h 888"/>
                <a:gd name="T56" fmla="*/ 2076 w 4242"/>
                <a:gd name="T57" fmla="*/ 828 h 888"/>
                <a:gd name="T58" fmla="*/ 2148 w 4242"/>
                <a:gd name="T59" fmla="*/ 738 h 888"/>
                <a:gd name="T60" fmla="*/ 2256 w 4242"/>
                <a:gd name="T61" fmla="*/ 624 h 888"/>
                <a:gd name="T62" fmla="*/ 2316 w 4242"/>
                <a:gd name="T63" fmla="*/ 732 h 888"/>
                <a:gd name="T64" fmla="*/ 2394 w 4242"/>
                <a:gd name="T65" fmla="*/ 606 h 888"/>
                <a:gd name="T66" fmla="*/ 2442 w 4242"/>
                <a:gd name="T67" fmla="*/ 534 h 888"/>
                <a:gd name="T68" fmla="*/ 2478 w 4242"/>
                <a:gd name="T69" fmla="*/ 558 h 888"/>
                <a:gd name="T70" fmla="*/ 2556 w 4242"/>
                <a:gd name="T71" fmla="*/ 546 h 888"/>
                <a:gd name="T72" fmla="*/ 2652 w 4242"/>
                <a:gd name="T73" fmla="*/ 432 h 888"/>
                <a:gd name="T74" fmla="*/ 2658 w 4242"/>
                <a:gd name="T75" fmla="*/ 534 h 888"/>
                <a:gd name="T76" fmla="*/ 2754 w 4242"/>
                <a:gd name="T77" fmla="*/ 468 h 888"/>
                <a:gd name="T78" fmla="*/ 2874 w 4242"/>
                <a:gd name="T79" fmla="*/ 444 h 888"/>
                <a:gd name="T80" fmla="*/ 2982 w 4242"/>
                <a:gd name="T81" fmla="*/ 318 h 888"/>
                <a:gd name="T82" fmla="*/ 3036 w 4242"/>
                <a:gd name="T83" fmla="*/ 330 h 888"/>
                <a:gd name="T84" fmla="*/ 3048 w 4242"/>
                <a:gd name="T85" fmla="*/ 396 h 888"/>
                <a:gd name="T86" fmla="*/ 3090 w 4242"/>
                <a:gd name="T87" fmla="*/ 294 h 888"/>
                <a:gd name="T88" fmla="*/ 3162 w 4242"/>
                <a:gd name="T89" fmla="*/ 210 h 888"/>
                <a:gd name="T90" fmla="*/ 3198 w 4242"/>
                <a:gd name="T91" fmla="*/ 342 h 888"/>
                <a:gd name="T92" fmla="*/ 3228 w 4242"/>
                <a:gd name="T93" fmla="*/ 312 h 888"/>
                <a:gd name="T94" fmla="*/ 3294 w 4242"/>
                <a:gd name="T95" fmla="*/ 126 h 888"/>
                <a:gd name="T96" fmla="*/ 3372 w 4242"/>
                <a:gd name="T97" fmla="*/ 180 h 888"/>
                <a:gd name="T98" fmla="*/ 3486 w 4242"/>
                <a:gd name="T99" fmla="*/ 6 h 888"/>
                <a:gd name="T100" fmla="*/ 3552 w 4242"/>
                <a:gd name="T101" fmla="*/ 102 h 888"/>
                <a:gd name="T102" fmla="*/ 3630 w 4242"/>
                <a:gd name="T103" fmla="*/ 18 h 888"/>
                <a:gd name="T104" fmla="*/ 3690 w 4242"/>
                <a:gd name="T105" fmla="*/ 66 h 888"/>
                <a:gd name="T106" fmla="*/ 3726 w 4242"/>
                <a:gd name="T107" fmla="*/ 180 h 888"/>
                <a:gd name="T108" fmla="*/ 3840 w 4242"/>
                <a:gd name="T109" fmla="*/ 378 h 888"/>
                <a:gd name="T110" fmla="*/ 3906 w 4242"/>
                <a:gd name="T111" fmla="*/ 456 h 888"/>
                <a:gd name="T112" fmla="*/ 3984 w 4242"/>
                <a:gd name="T113" fmla="*/ 546 h 888"/>
                <a:gd name="T114" fmla="*/ 4116 w 4242"/>
                <a:gd name="T115" fmla="*/ 696 h 888"/>
                <a:gd name="T116" fmla="*/ 4242 w 4242"/>
                <a:gd name="T117" fmla="*/ 888 h 8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242"/>
                <a:gd name="T178" fmla="*/ 0 h 888"/>
                <a:gd name="T179" fmla="*/ 4242 w 4242"/>
                <a:gd name="T180" fmla="*/ 888 h 8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242" h="888">
                  <a:moveTo>
                    <a:pt x="0" y="852"/>
                  </a:moveTo>
                  <a:cubicBezTo>
                    <a:pt x="12" y="850"/>
                    <a:pt x="26" y="853"/>
                    <a:pt x="36" y="846"/>
                  </a:cubicBezTo>
                  <a:cubicBezTo>
                    <a:pt x="48" y="838"/>
                    <a:pt x="52" y="822"/>
                    <a:pt x="60" y="810"/>
                  </a:cubicBezTo>
                  <a:cubicBezTo>
                    <a:pt x="94" y="759"/>
                    <a:pt x="135" y="721"/>
                    <a:pt x="150" y="660"/>
                  </a:cubicBezTo>
                  <a:cubicBezTo>
                    <a:pt x="160" y="699"/>
                    <a:pt x="168" y="748"/>
                    <a:pt x="210" y="762"/>
                  </a:cubicBezTo>
                  <a:cubicBezTo>
                    <a:pt x="219" y="735"/>
                    <a:pt x="232" y="710"/>
                    <a:pt x="252" y="690"/>
                  </a:cubicBezTo>
                  <a:cubicBezTo>
                    <a:pt x="260" y="666"/>
                    <a:pt x="267" y="622"/>
                    <a:pt x="282" y="600"/>
                  </a:cubicBezTo>
                  <a:cubicBezTo>
                    <a:pt x="290" y="588"/>
                    <a:pt x="306" y="564"/>
                    <a:pt x="306" y="564"/>
                  </a:cubicBezTo>
                  <a:cubicBezTo>
                    <a:pt x="325" y="593"/>
                    <a:pt x="329" y="626"/>
                    <a:pt x="348" y="654"/>
                  </a:cubicBezTo>
                  <a:cubicBezTo>
                    <a:pt x="360" y="652"/>
                    <a:pt x="373" y="654"/>
                    <a:pt x="384" y="648"/>
                  </a:cubicBezTo>
                  <a:cubicBezTo>
                    <a:pt x="389" y="645"/>
                    <a:pt x="387" y="636"/>
                    <a:pt x="390" y="630"/>
                  </a:cubicBezTo>
                  <a:cubicBezTo>
                    <a:pt x="397" y="617"/>
                    <a:pt x="414" y="594"/>
                    <a:pt x="414" y="594"/>
                  </a:cubicBezTo>
                  <a:cubicBezTo>
                    <a:pt x="415" y="588"/>
                    <a:pt x="422" y="559"/>
                    <a:pt x="426" y="552"/>
                  </a:cubicBezTo>
                  <a:cubicBezTo>
                    <a:pt x="437" y="533"/>
                    <a:pt x="455" y="519"/>
                    <a:pt x="462" y="498"/>
                  </a:cubicBezTo>
                  <a:cubicBezTo>
                    <a:pt x="472" y="469"/>
                    <a:pt x="481" y="448"/>
                    <a:pt x="510" y="438"/>
                  </a:cubicBezTo>
                  <a:cubicBezTo>
                    <a:pt x="524" y="479"/>
                    <a:pt x="511" y="544"/>
                    <a:pt x="552" y="558"/>
                  </a:cubicBezTo>
                  <a:cubicBezTo>
                    <a:pt x="588" y="522"/>
                    <a:pt x="568" y="488"/>
                    <a:pt x="594" y="450"/>
                  </a:cubicBezTo>
                  <a:cubicBezTo>
                    <a:pt x="610" y="427"/>
                    <a:pt x="625" y="403"/>
                    <a:pt x="636" y="378"/>
                  </a:cubicBezTo>
                  <a:cubicBezTo>
                    <a:pt x="651" y="343"/>
                    <a:pt x="643" y="331"/>
                    <a:pt x="672" y="312"/>
                  </a:cubicBezTo>
                  <a:cubicBezTo>
                    <a:pt x="675" y="320"/>
                    <a:pt x="696" y="400"/>
                    <a:pt x="702" y="408"/>
                  </a:cubicBezTo>
                  <a:cubicBezTo>
                    <a:pt x="710" y="419"/>
                    <a:pt x="726" y="422"/>
                    <a:pt x="738" y="426"/>
                  </a:cubicBezTo>
                  <a:cubicBezTo>
                    <a:pt x="767" y="383"/>
                    <a:pt x="798" y="318"/>
                    <a:pt x="834" y="282"/>
                  </a:cubicBezTo>
                  <a:cubicBezTo>
                    <a:pt x="845" y="248"/>
                    <a:pt x="863" y="217"/>
                    <a:pt x="888" y="192"/>
                  </a:cubicBezTo>
                  <a:cubicBezTo>
                    <a:pt x="900" y="194"/>
                    <a:pt x="913" y="192"/>
                    <a:pt x="924" y="198"/>
                  </a:cubicBezTo>
                  <a:cubicBezTo>
                    <a:pt x="929" y="201"/>
                    <a:pt x="928" y="210"/>
                    <a:pt x="930" y="216"/>
                  </a:cubicBezTo>
                  <a:cubicBezTo>
                    <a:pt x="940" y="251"/>
                    <a:pt x="936" y="274"/>
                    <a:pt x="966" y="294"/>
                  </a:cubicBezTo>
                  <a:cubicBezTo>
                    <a:pt x="974" y="292"/>
                    <a:pt x="984" y="293"/>
                    <a:pt x="990" y="288"/>
                  </a:cubicBezTo>
                  <a:cubicBezTo>
                    <a:pt x="995" y="284"/>
                    <a:pt x="993" y="276"/>
                    <a:pt x="996" y="270"/>
                  </a:cubicBezTo>
                  <a:cubicBezTo>
                    <a:pt x="1015" y="237"/>
                    <a:pt x="1026" y="217"/>
                    <a:pt x="1038" y="180"/>
                  </a:cubicBezTo>
                  <a:cubicBezTo>
                    <a:pt x="1041" y="172"/>
                    <a:pt x="1051" y="169"/>
                    <a:pt x="1056" y="162"/>
                  </a:cubicBezTo>
                  <a:cubicBezTo>
                    <a:pt x="1080" y="131"/>
                    <a:pt x="1089" y="97"/>
                    <a:pt x="1128" y="84"/>
                  </a:cubicBezTo>
                  <a:cubicBezTo>
                    <a:pt x="1141" y="124"/>
                    <a:pt x="1146" y="162"/>
                    <a:pt x="1182" y="186"/>
                  </a:cubicBezTo>
                  <a:cubicBezTo>
                    <a:pt x="1193" y="178"/>
                    <a:pt x="1211" y="168"/>
                    <a:pt x="1218" y="156"/>
                  </a:cubicBezTo>
                  <a:cubicBezTo>
                    <a:pt x="1222" y="149"/>
                    <a:pt x="1220" y="139"/>
                    <a:pt x="1224" y="132"/>
                  </a:cubicBezTo>
                  <a:cubicBezTo>
                    <a:pt x="1239" y="102"/>
                    <a:pt x="1263" y="65"/>
                    <a:pt x="1296" y="54"/>
                  </a:cubicBezTo>
                  <a:cubicBezTo>
                    <a:pt x="1327" y="75"/>
                    <a:pt x="1317" y="88"/>
                    <a:pt x="1326" y="126"/>
                  </a:cubicBezTo>
                  <a:cubicBezTo>
                    <a:pt x="1331" y="146"/>
                    <a:pt x="1339" y="166"/>
                    <a:pt x="1344" y="186"/>
                  </a:cubicBezTo>
                  <a:cubicBezTo>
                    <a:pt x="1354" y="184"/>
                    <a:pt x="1365" y="185"/>
                    <a:pt x="1374" y="180"/>
                  </a:cubicBezTo>
                  <a:cubicBezTo>
                    <a:pt x="1388" y="173"/>
                    <a:pt x="1411" y="133"/>
                    <a:pt x="1416" y="126"/>
                  </a:cubicBezTo>
                  <a:cubicBezTo>
                    <a:pt x="1437" y="95"/>
                    <a:pt x="1455" y="63"/>
                    <a:pt x="1482" y="36"/>
                  </a:cubicBezTo>
                  <a:cubicBezTo>
                    <a:pt x="1491" y="64"/>
                    <a:pt x="1491" y="92"/>
                    <a:pt x="1500" y="120"/>
                  </a:cubicBezTo>
                  <a:cubicBezTo>
                    <a:pt x="1502" y="140"/>
                    <a:pt x="1499" y="161"/>
                    <a:pt x="1506" y="180"/>
                  </a:cubicBezTo>
                  <a:cubicBezTo>
                    <a:pt x="1507" y="182"/>
                    <a:pt x="1562" y="195"/>
                    <a:pt x="1572" y="198"/>
                  </a:cubicBezTo>
                  <a:cubicBezTo>
                    <a:pt x="1576" y="214"/>
                    <a:pt x="1579" y="249"/>
                    <a:pt x="1596" y="264"/>
                  </a:cubicBezTo>
                  <a:cubicBezTo>
                    <a:pt x="1607" y="273"/>
                    <a:pt x="1632" y="288"/>
                    <a:pt x="1632" y="288"/>
                  </a:cubicBezTo>
                  <a:cubicBezTo>
                    <a:pt x="1647" y="333"/>
                    <a:pt x="1627" y="277"/>
                    <a:pt x="1650" y="324"/>
                  </a:cubicBezTo>
                  <a:cubicBezTo>
                    <a:pt x="1661" y="347"/>
                    <a:pt x="1666" y="378"/>
                    <a:pt x="1674" y="402"/>
                  </a:cubicBezTo>
                  <a:cubicBezTo>
                    <a:pt x="1678" y="414"/>
                    <a:pt x="1699" y="407"/>
                    <a:pt x="1710" y="414"/>
                  </a:cubicBezTo>
                  <a:cubicBezTo>
                    <a:pt x="1733" y="430"/>
                    <a:pt x="1721" y="424"/>
                    <a:pt x="1746" y="432"/>
                  </a:cubicBezTo>
                  <a:cubicBezTo>
                    <a:pt x="1780" y="483"/>
                    <a:pt x="1766" y="530"/>
                    <a:pt x="1812" y="576"/>
                  </a:cubicBezTo>
                  <a:cubicBezTo>
                    <a:pt x="1821" y="603"/>
                    <a:pt x="1834" y="628"/>
                    <a:pt x="1854" y="648"/>
                  </a:cubicBezTo>
                  <a:cubicBezTo>
                    <a:pt x="1856" y="654"/>
                    <a:pt x="1856" y="661"/>
                    <a:pt x="1860" y="666"/>
                  </a:cubicBezTo>
                  <a:cubicBezTo>
                    <a:pt x="1865" y="672"/>
                    <a:pt x="1874" y="672"/>
                    <a:pt x="1878" y="678"/>
                  </a:cubicBezTo>
                  <a:cubicBezTo>
                    <a:pt x="1904" y="720"/>
                    <a:pt x="1881" y="732"/>
                    <a:pt x="1926" y="762"/>
                  </a:cubicBezTo>
                  <a:cubicBezTo>
                    <a:pt x="1940" y="784"/>
                    <a:pt x="1953" y="784"/>
                    <a:pt x="1974" y="798"/>
                  </a:cubicBezTo>
                  <a:cubicBezTo>
                    <a:pt x="1993" y="827"/>
                    <a:pt x="1979" y="814"/>
                    <a:pt x="2022" y="828"/>
                  </a:cubicBezTo>
                  <a:cubicBezTo>
                    <a:pt x="2028" y="830"/>
                    <a:pt x="2040" y="834"/>
                    <a:pt x="2040" y="834"/>
                  </a:cubicBezTo>
                  <a:cubicBezTo>
                    <a:pt x="2052" y="832"/>
                    <a:pt x="2065" y="833"/>
                    <a:pt x="2076" y="828"/>
                  </a:cubicBezTo>
                  <a:cubicBezTo>
                    <a:pt x="2106" y="815"/>
                    <a:pt x="2090" y="781"/>
                    <a:pt x="2112" y="762"/>
                  </a:cubicBezTo>
                  <a:cubicBezTo>
                    <a:pt x="2123" y="753"/>
                    <a:pt x="2136" y="746"/>
                    <a:pt x="2148" y="738"/>
                  </a:cubicBezTo>
                  <a:cubicBezTo>
                    <a:pt x="2154" y="734"/>
                    <a:pt x="2166" y="726"/>
                    <a:pt x="2166" y="726"/>
                  </a:cubicBezTo>
                  <a:cubicBezTo>
                    <a:pt x="2191" y="689"/>
                    <a:pt x="2218" y="649"/>
                    <a:pt x="2256" y="624"/>
                  </a:cubicBezTo>
                  <a:cubicBezTo>
                    <a:pt x="2264" y="636"/>
                    <a:pt x="2272" y="648"/>
                    <a:pt x="2280" y="660"/>
                  </a:cubicBezTo>
                  <a:cubicBezTo>
                    <a:pt x="2300" y="690"/>
                    <a:pt x="2281" y="709"/>
                    <a:pt x="2316" y="732"/>
                  </a:cubicBezTo>
                  <a:cubicBezTo>
                    <a:pt x="2372" y="676"/>
                    <a:pt x="2287" y="766"/>
                    <a:pt x="2346" y="678"/>
                  </a:cubicBezTo>
                  <a:cubicBezTo>
                    <a:pt x="2362" y="654"/>
                    <a:pt x="2378" y="630"/>
                    <a:pt x="2394" y="606"/>
                  </a:cubicBezTo>
                  <a:cubicBezTo>
                    <a:pt x="2406" y="588"/>
                    <a:pt x="2418" y="570"/>
                    <a:pt x="2430" y="552"/>
                  </a:cubicBezTo>
                  <a:cubicBezTo>
                    <a:pt x="2434" y="546"/>
                    <a:pt x="2442" y="534"/>
                    <a:pt x="2442" y="534"/>
                  </a:cubicBezTo>
                  <a:cubicBezTo>
                    <a:pt x="2452" y="536"/>
                    <a:pt x="2464" y="534"/>
                    <a:pt x="2472" y="540"/>
                  </a:cubicBezTo>
                  <a:cubicBezTo>
                    <a:pt x="2477" y="544"/>
                    <a:pt x="2477" y="552"/>
                    <a:pt x="2478" y="558"/>
                  </a:cubicBezTo>
                  <a:cubicBezTo>
                    <a:pt x="2485" y="591"/>
                    <a:pt x="2479" y="624"/>
                    <a:pt x="2514" y="636"/>
                  </a:cubicBezTo>
                  <a:cubicBezTo>
                    <a:pt x="2544" y="606"/>
                    <a:pt x="2536" y="576"/>
                    <a:pt x="2556" y="546"/>
                  </a:cubicBezTo>
                  <a:cubicBezTo>
                    <a:pt x="2590" y="495"/>
                    <a:pt x="2609" y="453"/>
                    <a:pt x="2628" y="396"/>
                  </a:cubicBezTo>
                  <a:cubicBezTo>
                    <a:pt x="2648" y="456"/>
                    <a:pt x="2615" y="365"/>
                    <a:pt x="2652" y="432"/>
                  </a:cubicBezTo>
                  <a:cubicBezTo>
                    <a:pt x="2658" y="443"/>
                    <a:pt x="2664" y="468"/>
                    <a:pt x="2664" y="468"/>
                  </a:cubicBezTo>
                  <a:cubicBezTo>
                    <a:pt x="2662" y="490"/>
                    <a:pt x="2654" y="512"/>
                    <a:pt x="2658" y="534"/>
                  </a:cubicBezTo>
                  <a:cubicBezTo>
                    <a:pt x="2662" y="556"/>
                    <a:pt x="2709" y="524"/>
                    <a:pt x="2712" y="522"/>
                  </a:cubicBezTo>
                  <a:cubicBezTo>
                    <a:pt x="2725" y="503"/>
                    <a:pt x="2741" y="487"/>
                    <a:pt x="2754" y="468"/>
                  </a:cubicBezTo>
                  <a:cubicBezTo>
                    <a:pt x="2768" y="413"/>
                    <a:pt x="2794" y="366"/>
                    <a:pt x="2808" y="312"/>
                  </a:cubicBezTo>
                  <a:cubicBezTo>
                    <a:pt x="2848" y="338"/>
                    <a:pt x="2865" y="398"/>
                    <a:pt x="2874" y="444"/>
                  </a:cubicBezTo>
                  <a:cubicBezTo>
                    <a:pt x="2898" y="428"/>
                    <a:pt x="2911" y="386"/>
                    <a:pt x="2928" y="360"/>
                  </a:cubicBezTo>
                  <a:cubicBezTo>
                    <a:pt x="2941" y="341"/>
                    <a:pt x="2966" y="334"/>
                    <a:pt x="2982" y="318"/>
                  </a:cubicBezTo>
                  <a:cubicBezTo>
                    <a:pt x="2996" y="276"/>
                    <a:pt x="2982" y="286"/>
                    <a:pt x="3012" y="276"/>
                  </a:cubicBezTo>
                  <a:cubicBezTo>
                    <a:pt x="3031" y="305"/>
                    <a:pt x="3022" y="287"/>
                    <a:pt x="3036" y="330"/>
                  </a:cubicBezTo>
                  <a:cubicBezTo>
                    <a:pt x="3038" y="336"/>
                    <a:pt x="3042" y="348"/>
                    <a:pt x="3042" y="348"/>
                  </a:cubicBezTo>
                  <a:cubicBezTo>
                    <a:pt x="3044" y="364"/>
                    <a:pt x="3033" y="390"/>
                    <a:pt x="3048" y="396"/>
                  </a:cubicBezTo>
                  <a:cubicBezTo>
                    <a:pt x="3061" y="401"/>
                    <a:pt x="3067" y="374"/>
                    <a:pt x="3072" y="360"/>
                  </a:cubicBezTo>
                  <a:cubicBezTo>
                    <a:pt x="3079" y="339"/>
                    <a:pt x="3079" y="313"/>
                    <a:pt x="3090" y="294"/>
                  </a:cubicBezTo>
                  <a:cubicBezTo>
                    <a:pt x="3106" y="266"/>
                    <a:pt x="3126" y="231"/>
                    <a:pt x="3144" y="204"/>
                  </a:cubicBezTo>
                  <a:cubicBezTo>
                    <a:pt x="3150" y="206"/>
                    <a:pt x="3158" y="205"/>
                    <a:pt x="3162" y="210"/>
                  </a:cubicBezTo>
                  <a:cubicBezTo>
                    <a:pt x="3170" y="222"/>
                    <a:pt x="3180" y="285"/>
                    <a:pt x="3186" y="306"/>
                  </a:cubicBezTo>
                  <a:cubicBezTo>
                    <a:pt x="3189" y="318"/>
                    <a:pt x="3198" y="342"/>
                    <a:pt x="3198" y="342"/>
                  </a:cubicBezTo>
                  <a:cubicBezTo>
                    <a:pt x="3206" y="340"/>
                    <a:pt x="3216" y="342"/>
                    <a:pt x="3222" y="336"/>
                  </a:cubicBezTo>
                  <a:cubicBezTo>
                    <a:pt x="3228" y="330"/>
                    <a:pt x="3226" y="320"/>
                    <a:pt x="3228" y="312"/>
                  </a:cubicBezTo>
                  <a:cubicBezTo>
                    <a:pt x="3237" y="281"/>
                    <a:pt x="3246" y="249"/>
                    <a:pt x="3264" y="222"/>
                  </a:cubicBezTo>
                  <a:cubicBezTo>
                    <a:pt x="3272" y="189"/>
                    <a:pt x="3283" y="158"/>
                    <a:pt x="3294" y="126"/>
                  </a:cubicBezTo>
                  <a:cubicBezTo>
                    <a:pt x="3298" y="113"/>
                    <a:pt x="3308" y="103"/>
                    <a:pt x="3312" y="90"/>
                  </a:cubicBezTo>
                  <a:cubicBezTo>
                    <a:pt x="3356" y="105"/>
                    <a:pt x="3330" y="152"/>
                    <a:pt x="3372" y="180"/>
                  </a:cubicBezTo>
                  <a:cubicBezTo>
                    <a:pt x="3400" y="162"/>
                    <a:pt x="3410" y="127"/>
                    <a:pt x="3420" y="96"/>
                  </a:cubicBezTo>
                  <a:cubicBezTo>
                    <a:pt x="3430" y="66"/>
                    <a:pt x="3463" y="29"/>
                    <a:pt x="3486" y="6"/>
                  </a:cubicBezTo>
                  <a:cubicBezTo>
                    <a:pt x="3489" y="16"/>
                    <a:pt x="3508" y="70"/>
                    <a:pt x="3516" y="78"/>
                  </a:cubicBezTo>
                  <a:cubicBezTo>
                    <a:pt x="3526" y="88"/>
                    <a:pt x="3552" y="102"/>
                    <a:pt x="3552" y="102"/>
                  </a:cubicBezTo>
                  <a:cubicBezTo>
                    <a:pt x="3603" y="68"/>
                    <a:pt x="3524" y="124"/>
                    <a:pt x="3594" y="54"/>
                  </a:cubicBezTo>
                  <a:cubicBezTo>
                    <a:pt x="3606" y="42"/>
                    <a:pt x="3618" y="30"/>
                    <a:pt x="3630" y="18"/>
                  </a:cubicBezTo>
                  <a:cubicBezTo>
                    <a:pt x="3636" y="12"/>
                    <a:pt x="3648" y="0"/>
                    <a:pt x="3648" y="0"/>
                  </a:cubicBezTo>
                  <a:cubicBezTo>
                    <a:pt x="3676" y="19"/>
                    <a:pt x="3679" y="33"/>
                    <a:pt x="3690" y="66"/>
                  </a:cubicBezTo>
                  <a:cubicBezTo>
                    <a:pt x="3694" y="78"/>
                    <a:pt x="3702" y="102"/>
                    <a:pt x="3702" y="102"/>
                  </a:cubicBezTo>
                  <a:cubicBezTo>
                    <a:pt x="3708" y="146"/>
                    <a:pt x="3716" y="145"/>
                    <a:pt x="3726" y="180"/>
                  </a:cubicBezTo>
                  <a:cubicBezTo>
                    <a:pt x="3739" y="227"/>
                    <a:pt x="3750" y="260"/>
                    <a:pt x="3792" y="288"/>
                  </a:cubicBezTo>
                  <a:cubicBezTo>
                    <a:pt x="3810" y="315"/>
                    <a:pt x="3827" y="348"/>
                    <a:pt x="3840" y="378"/>
                  </a:cubicBezTo>
                  <a:cubicBezTo>
                    <a:pt x="3846" y="392"/>
                    <a:pt x="3850" y="420"/>
                    <a:pt x="3864" y="432"/>
                  </a:cubicBezTo>
                  <a:cubicBezTo>
                    <a:pt x="3876" y="442"/>
                    <a:pt x="3893" y="447"/>
                    <a:pt x="3906" y="456"/>
                  </a:cubicBezTo>
                  <a:cubicBezTo>
                    <a:pt x="3917" y="490"/>
                    <a:pt x="3939" y="492"/>
                    <a:pt x="3966" y="510"/>
                  </a:cubicBezTo>
                  <a:cubicBezTo>
                    <a:pt x="3988" y="576"/>
                    <a:pt x="3953" y="476"/>
                    <a:pt x="3984" y="546"/>
                  </a:cubicBezTo>
                  <a:cubicBezTo>
                    <a:pt x="3995" y="570"/>
                    <a:pt x="3996" y="597"/>
                    <a:pt x="4014" y="618"/>
                  </a:cubicBezTo>
                  <a:cubicBezTo>
                    <a:pt x="4046" y="654"/>
                    <a:pt x="4077" y="670"/>
                    <a:pt x="4116" y="696"/>
                  </a:cubicBezTo>
                  <a:cubicBezTo>
                    <a:pt x="4125" y="765"/>
                    <a:pt x="4122" y="788"/>
                    <a:pt x="4182" y="828"/>
                  </a:cubicBezTo>
                  <a:cubicBezTo>
                    <a:pt x="4198" y="852"/>
                    <a:pt x="4208" y="888"/>
                    <a:pt x="4242" y="888"/>
                  </a:cubicBezTo>
                </a:path>
              </a:pathLst>
            </a:custGeom>
            <a:noFill/>
            <a:ln w="38100">
              <a:solidFill>
                <a:schemeClr val="tx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0906" name="Rectangle 11"/>
            <p:cNvSpPr>
              <a:spLocks noChangeArrowheads="1"/>
            </p:cNvSpPr>
            <p:nvPr/>
          </p:nvSpPr>
          <p:spPr bwMode="auto">
            <a:xfrm>
              <a:off x="2370" y="1686"/>
              <a:ext cx="2766" cy="1296"/>
            </a:xfrm>
            <a:prstGeom prst="rect">
              <a:avLst/>
            </a:prstGeom>
            <a:solidFill>
              <a:srgbClr val="001452"/>
            </a:solidFill>
            <a:ln w="12700">
              <a:solidFill>
                <a:srgbClr val="001452"/>
              </a:solidFill>
              <a:miter lim="800000"/>
              <a:headEnd type="none" w="sm" len="sm"/>
              <a:tailEnd type="none" w="sm" len="sm"/>
            </a:ln>
          </p:spPr>
          <p:txBody>
            <a:bodyPr wrap="none" anchor="ctr"/>
            <a:lstStyle>
              <a:lvl1pPr>
                <a:spcBef>
                  <a:spcPts val="2400"/>
                </a:spcBef>
                <a:buSzPct val="90000"/>
                <a:buFont typeface="Wingdings" charset="2"/>
                <a:buChar char="v"/>
                <a:defRPr sz="2400">
                  <a:solidFill>
                    <a:srgbClr val="404040"/>
                  </a:solidFill>
                  <a:latin typeface="Calisto MT" charset="0"/>
                  <a:ea typeface="MS PGothic" charset="-128"/>
                </a:defRPr>
              </a:lvl1pPr>
              <a:lvl2pPr marL="742950" indent="-285750">
                <a:spcBef>
                  <a:spcPts val="1200"/>
                </a:spcBef>
                <a:buClr>
                  <a:srgbClr val="A6A6A6"/>
                </a:buClr>
                <a:buSzPct val="90000"/>
                <a:buFont typeface="Wingdings" charset="2"/>
                <a:buChar char="v"/>
                <a:defRPr sz="2200">
                  <a:solidFill>
                    <a:srgbClr val="404040"/>
                  </a:solidFill>
                  <a:latin typeface="Calisto MT" charset="0"/>
                  <a:ea typeface="MS PGothic" charset="-128"/>
                </a:defRPr>
              </a:lvl2pPr>
              <a:lvl3pPr marL="1143000" indent="-228600">
                <a:spcBef>
                  <a:spcPts val="1200"/>
                </a:spcBef>
                <a:buSzPct val="90000"/>
                <a:buFont typeface="Wingdings" charset="2"/>
                <a:buChar char="v"/>
                <a:defRPr sz="2000">
                  <a:solidFill>
                    <a:srgbClr val="404040"/>
                  </a:solidFill>
                  <a:latin typeface="Calisto MT" charset="0"/>
                  <a:ea typeface="MS PGothic" charset="-128"/>
                </a:defRPr>
              </a:lvl3pPr>
              <a:lvl4pPr marL="1600200" indent="-228600">
                <a:spcBef>
                  <a:spcPts val="1200"/>
                </a:spcBef>
                <a:buClr>
                  <a:srgbClr val="A6A6A6"/>
                </a:buClr>
                <a:buSzPct val="90000"/>
                <a:buFont typeface="Wingdings" charset="2"/>
                <a:buChar char="v"/>
                <a:defRPr>
                  <a:solidFill>
                    <a:srgbClr val="404040"/>
                  </a:solidFill>
                  <a:latin typeface="Calisto MT" charset="0"/>
                  <a:ea typeface="MS PGothic" charset="-128"/>
                </a:defRPr>
              </a:lvl4pPr>
              <a:lvl5pPr marL="2057400" indent="-228600">
                <a:spcBef>
                  <a:spcPts val="1200"/>
                </a:spcBef>
                <a:buSzPct val="90000"/>
                <a:buFont typeface="Wingdings" charset="2"/>
                <a:buChar char="v"/>
                <a:defRPr>
                  <a:solidFill>
                    <a:srgbClr val="404040"/>
                  </a:solidFill>
                  <a:latin typeface="Calisto MT" charset="0"/>
                  <a:ea typeface="MS PGothic" charset="-128"/>
                </a:defRPr>
              </a:lvl5pPr>
              <a:lvl6pPr marL="25146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6pPr>
              <a:lvl7pPr marL="29718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7pPr>
              <a:lvl8pPr marL="34290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8pPr>
              <a:lvl9pPr marL="3886200" indent="-228600" eaLnBrk="0" fontAlgn="base" hangingPunct="0">
                <a:spcBef>
                  <a:spcPts val="1200"/>
                </a:spcBef>
                <a:spcAft>
                  <a:spcPct val="0"/>
                </a:spcAft>
                <a:buSzPct val="90000"/>
                <a:buFont typeface="Wingdings" charset="2"/>
                <a:buChar char="v"/>
                <a:defRPr>
                  <a:solidFill>
                    <a:srgbClr val="404040"/>
                  </a:solidFill>
                  <a:latin typeface="Calisto MT" charset="0"/>
                  <a:ea typeface="MS PGothic" charset="-128"/>
                </a:defRPr>
              </a:lvl9pPr>
            </a:lstStyle>
            <a:p>
              <a:pPr eaLnBrk="1" hangingPunct="1">
                <a:spcBef>
                  <a:spcPct val="0"/>
                </a:spcBef>
                <a:buSzTx/>
                <a:buFontTx/>
                <a:buNone/>
              </a:pPr>
              <a:endParaRPr lang="en-US" altLang="en-US" sz="1200">
                <a:solidFill>
                  <a:srgbClr val="000000"/>
                </a:solidFill>
                <a:latin typeface="Arial" charset="0"/>
                <a:ea typeface="ヒラギノ角ゴ ProN W3" charset="-128"/>
              </a:endParaRPr>
            </a:p>
          </p:txBody>
        </p:sp>
        <p:sp>
          <p:nvSpPr>
            <p:cNvPr id="80907" name="Line 12"/>
            <p:cNvSpPr>
              <a:spLocks noChangeShapeType="1"/>
            </p:cNvSpPr>
            <p:nvPr/>
          </p:nvSpPr>
          <p:spPr bwMode="auto">
            <a:xfrm>
              <a:off x="888" y="1248"/>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80908" name="Line 13"/>
            <p:cNvSpPr>
              <a:spLocks noChangeShapeType="1"/>
            </p:cNvSpPr>
            <p:nvPr/>
          </p:nvSpPr>
          <p:spPr bwMode="auto">
            <a:xfrm>
              <a:off x="1020" y="1248"/>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80909" name="Line 14"/>
            <p:cNvSpPr>
              <a:spLocks noChangeShapeType="1"/>
            </p:cNvSpPr>
            <p:nvPr/>
          </p:nvSpPr>
          <p:spPr bwMode="auto">
            <a:xfrm>
              <a:off x="1182" y="1248"/>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80910" name="Line 15"/>
            <p:cNvSpPr>
              <a:spLocks noChangeShapeType="1"/>
            </p:cNvSpPr>
            <p:nvPr/>
          </p:nvSpPr>
          <p:spPr bwMode="auto">
            <a:xfrm>
              <a:off x="1362" y="1242"/>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80911" name="Line 16"/>
            <p:cNvSpPr>
              <a:spLocks noChangeShapeType="1"/>
            </p:cNvSpPr>
            <p:nvPr/>
          </p:nvSpPr>
          <p:spPr bwMode="auto">
            <a:xfrm>
              <a:off x="1548" y="1248"/>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80912" name="Line 17"/>
            <p:cNvSpPr>
              <a:spLocks noChangeShapeType="1"/>
            </p:cNvSpPr>
            <p:nvPr/>
          </p:nvSpPr>
          <p:spPr bwMode="auto">
            <a:xfrm>
              <a:off x="1998" y="1242"/>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80913" name="Line 18"/>
            <p:cNvSpPr>
              <a:spLocks noChangeShapeType="1"/>
            </p:cNvSpPr>
            <p:nvPr/>
          </p:nvSpPr>
          <p:spPr bwMode="auto">
            <a:xfrm>
              <a:off x="2172" y="1236"/>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80914" name="Line 19"/>
            <p:cNvSpPr>
              <a:spLocks noChangeShapeType="1"/>
            </p:cNvSpPr>
            <p:nvPr/>
          </p:nvSpPr>
          <p:spPr bwMode="auto">
            <a:xfrm>
              <a:off x="1782" y="1248"/>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80915" name="Line 20"/>
            <p:cNvSpPr>
              <a:spLocks noChangeShapeType="1"/>
            </p:cNvSpPr>
            <p:nvPr/>
          </p:nvSpPr>
          <p:spPr bwMode="auto">
            <a:xfrm>
              <a:off x="2358" y="1242"/>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80916" name="Line 21"/>
            <p:cNvSpPr>
              <a:spLocks noChangeShapeType="1"/>
            </p:cNvSpPr>
            <p:nvPr/>
          </p:nvSpPr>
          <p:spPr bwMode="auto">
            <a:xfrm>
              <a:off x="2490" y="1242"/>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80917" name="Line 22"/>
            <p:cNvSpPr>
              <a:spLocks noChangeShapeType="1"/>
            </p:cNvSpPr>
            <p:nvPr/>
          </p:nvSpPr>
          <p:spPr bwMode="auto">
            <a:xfrm>
              <a:off x="2652" y="1242"/>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80918" name="Line 23"/>
            <p:cNvSpPr>
              <a:spLocks noChangeShapeType="1"/>
            </p:cNvSpPr>
            <p:nvPr/>
          </p:nvSpPr>
          <p:spPr bwMode="auto">
            <a:xfrm>
              <a:off x="2832" y="1236"/>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80919" name="Line 24"/>
            <p:cNvSpPr>
              <a:spLocks noChangeShapeType="1"/>
            </p:cNvSpPr>
            <p:nvPr/>
          </p:nvSpPr>
          <p:spPr bwMode="auto">
            <a:xfrm>
              <a:off x="3018" y="1242"/>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80920" name="Line 25"/>
            <p:cNvSpPr>
              <a:spLocks noChangeShapeType="1"/>
            </p:cNvSpPr>
            <p:nvPr/>
          </p:nvSpPr>
          <p:spPr bwMode="auto">
            <a:xfrm>
              <a:off x="3468" y="1236"/>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80921" name="Line 26"/>
            <p:cNvSpPr>
              <a:spLocks noChangeShapeType="1"/>
            </p:cNvSpPr>
            <p:nvPr/>
          </p:nvSpPr>
          <p:spPr bwMode="auto">
            <a:xfrm>
              <a:off x="3642" y="1230"/>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80922" name="Line 27"/>
            <p:cNvSpPr>
              <a:spLocks noChangeShapeType="1"/>
            </p:cNvSpPr>
            <p:nvPr/>
          </p:nvSpPr>
          <p:spPr bwMode="auto">
            <a:xfrm>
              <a:off x="3252" y="1242"/>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80923" name="Line 28"/>
            <p:cNvSpPr>
              <a:spLocks noChangeShapeType="1"/>
            </p:cNvSpPr>
            <p:nvPr/>
          </p:nvSpPr>
          <p:spPr bwMode="auto">
            <a:xfrm>
              <a:off x="3804" y="1236"/>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80924" name="Line 29"/>
            <p:cNvSpPr>
              <a:spLocks noChangeShapeType="1"/>
            </p:cNvSpPr>
            <p:nvPr/>
          </p:nvSpPr>
          <p:spPr bwMode="auto">
            <a:xfrm>
              <a:off x="3966" y="1236"/>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80925" name="Line 30"/>
            <p:cNvSpPr>
              <a:spLocks noChangeShapeType="1"/>
            </p:cNvSpPr>
            <p:nvPr/>
          </p:nvSpPr>
          <p:spPr bwMode="auto">
            <a:xfrm>
              <a:off x="4146" y="1236"/>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80926" name="Line 31"/>
            <p:cNvSpPr>
              <a:spLocks noChangeShapeType="1"/>
            </p:cNvSpPr>
            <p:nvPr/>
          </p:nvSpPr>
          <p:spPr bwMode="auto">
            <a:xfrm>
              <a:off x="4332" y="1242"/>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80927" name="Line 32"/>
            <p:cNvSpPr>
              <a:spLocks noChangeShapeType="1"/>
            </p:cNvSpPr>
            <p:nvPr/>
          </p:nvSpPr>
          <p:spPr bwMode="auto">
            <a:xfrm>
              <a:off x="4770" y="1236"/>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80928" name="Line 33"/>
            <p:cNvSpPr>
              <a:spLocks noChangeShapeType="1"/>
            </p:cNvSpPr>
            <p:nvPr/>
          </p:nvSpPr>
          <p:spPr bwMode="auto">
            <a:xfrm>
              <a:off x="4956" y="1230"/>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80929" name="Line 34"/>
            <p:cNvSpPr>
              <a:spLocks noChangeShapeType="1"/>
            </p:cNvSpPr>
            <p:nvPr/>
          </p:nvSpPr>
          <p:spPr bwMode="auto">
            <a:xfrm>
              <a:off x="4566" y="1242"/>
              <a:ext cx="0" cy="1896"/>
            </a:xfrm>
            <a:prstGeom prst="line">
              <a:avLst/>
            </a:prstGeom>
            <a:noFill/>
            <a:ln w="38100">
              <a:solidFill>
                <a:schemeClr val="accent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80930" name="Freeform 35"/>
            <p:cNvSpPr>
              <a:spLocks/>
            </p:cNvSpPr>
            <p:nvPr/>
          </p:nvSpPr>
          <p:spPr bwMode="auto">
            <a:xfrm>
              <a:off x="2358" y="1800"/>
              <a:ext cx="2754" cy="276"/>
            </a:xfrm>
            <a:custGeom>
              <a:avLst/>
              <a:gdLst>
                <a:gd name="T0" fmla="*/ 36 w 2754"/>
                <a:gd name="T1" fmla="*/ 186 h 276"/>
                <a:gd name="T2" fmla="*/ 54 w 2754"/>
                <a:gd name="T3" fmla="*/ 126 h 276"/>
                <a:gd name="T4" fmla="*/ 108 w 2754"/>
                <a:gd name="T5" fmla="*/ 252 h 276"/>
                <a:gd name="T6" fmla="*/ 180 w 2754"/>
                <a:gd name="T7" fmla="*/ 222 h 276"/>
                <a:gd name="T8" fmla="*/ 246 w 2754"/>
                <a:gd name="T9" fmla="*/ 78 h 276"/>
                <a:gd name="T10" fmla="*/ 282 w 2754"/>
                <a:gd name="T11" fmla="*/ 144 h 276"/>
                <a:gd name="T12" fmla="*/ 366 w 2754"/>
                <a:gd name="T13" fmla="*/ 126 h 276"/>
                <a:gd name="T14" fmla="*/ 420 w 2754"/>
                <a:gd name="T15" fmla="*/ 138 h 276"/>
                <a:gd name="T16" fmla="*/ 522 w 2754"/>
                <a:gd name="T17" fmla="*/ 228 h 276"/>
                <a:gd name="T18" fmla="*/ 576 w 2754"/>
                <a:gd name="T19" fmla="*/ 120 h 276"/>
                <a:gd name="T20" fmla="*/ 594 w 2754"/>
                <a:gd name="T21" fmla="*/ 66 h 276"/>
                <a:gd name="T22" fmla="*/ 612 w 2754"/>
                <a:gd name="T23" fmla="*/ 102 h 276"/>
                <a:gd name="T24" fmla="*/ 750 w 2754"/>
                <a:gd name="T25" fmla="*/ 114 h 276"/>
                <a:gd name="T26" fmla="*/ 834 w 2754"/>
                <a:gd name="T27" fmla="*/ 162 h 276"/>
                <a:gd name="T28" fmla="*/ 984 w 2754"/>
                <a:gd name="T29" fmla="*/ 120 h 276"/>
                <a:gd name="T30" fmla="*/ 1086 w 2754"/>
                <a:gd name="T31" fmla="*/ 222 h 276"/>
                <a:gd name="T32" fmla="*/ 1134 w 2754"/>
                <a:gd name="T33" fmla="*/ 186 h 276"/>
                <a:gd name="T34" fmla="*/ 1200 w 2754"/>
                <a:gd name="T35" fmla="*/ 36 h 276"/>
                <a:gd name="T36" fmla="*/ 1254 w 2754"/>
                <a:gd name="T37" fmla="*/ 198 h 276"/>
                <a:gd name="T38" fmla="*/ 1326 w 2754"/>
                <a:gd name="T39" fmla="*/ 162 h 276"/>
                <a:gd name="T40" fmla="*/ 1344 w 2754"/>
                <a:gd name="T41" fmla="*/ 108 h 276"/>
                <a:gd name="T42" fmla="*/ 1446 w 2754"/>
                <a:gd name="T43" fmla="*/ 204 h 276"/>
                <a:gd name="T44" fmla="*/ 1524 w 2754"/>
                <a:gd name="T45" fmla="*/ 66 h 276"/>
                <a:gd name="T46" fmla="*/ 1542 w 2754"/>
                <a:gd name="T47" fmla="*/ 102 h 276"/>
                <a:gd name="T48" fmla="*/ 1638 w 2754"/>
                <a:gd name="T49" fmla="*/ 186 h 276"/>
                <a:gd name="T50" fmla="*/ 1752 w 2754"/>
                <a:gd name="T51" fmla="*/ 138 h 276"/>
                <a:gd name="T52" fmla="*/ 1884 w 2754"/>
                <a:gd name="T53" fmla="*/ 54 h 276"/>
                <a:gd name="T54" fmla="*/ 1902 w 2754"/>
                <a:gd name="T55" fmla="*/ 0 h 276"/>
                <a:gd name="T56" fmla="*/ 1932 w 2754"/>
                <a:gd name="T57" fmla="*/ 54 h 276"/>
                <a:gd name="T58" fmla="*/ 1968 w 2754"/>
                <a:gd name="T59" fmla="*/ 126 h 276"/>
                <a:gd name="T60" fmla="*/ 1992 w 2754"/>
                <a:gd name="T61" fmla="*/ 150 h 276"/>
                <a:gd name="T62" fmla="*/ 2112 w 2754"/>
                <a:gd name="T63" fmla="*/ 66 h 276"/>
                <a:gd name="T64" fmla="*/ 2142 w 2754"/>
                <a:gd name="T65" fmla="*/ 96 h 276"/>
                <a:gd name="T66" fmla="*/ 2166 w 2754"/>
                <a:gd name="T67" fmla="*/ 126 h 276"/>
                <a:gd name="T68" fmla="*/ 2304 w 2754"/>
                <a:gd name="T69" fmla="*/ 18 h 276"/>
                <a:gd name="T70" fmla="*/ 2334 w 2754"/>
                <a:gd name="T71" fmla="*/ 48 h 276"/>
                <a:gd name="T72" fmla="*/ 2388 w 2754"/>
                <a:gd name="T73" fmla="*/ 150 h 276"/>
                <a:gd name="T74" fmla="*/ 2466 w 2754"/>
                <a:gd name="T75" fmla="*/ 114 h 276"/>
                <a:gd name="T76" fmla="*/ 2526 w 2754"/>
                <a:gd name="T77" fmla="*/ 66 h 276"/>
                <a:gd name="T78" fmla="*/ 2556 w 2754"/>
                <a:gd name="T79" fmla="*/ 102 h 276"/>
                <a:gd name="T80" fmla="*/ 2652 w 2754"/>
                <a:gd name="T81" fmla="*/ 198 h 276"/>
                <a:gd name="T82" fmla="*/ 2754 w 2754"/>
                <a:gd name="T83" fmla="*/ 102 h 27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754"/>
                <a:gd name="T127" fmla="*/ 0 h 276"/>
                <a:gd name="T128" fmla="*/ 2754 w 2754"/>
                <a:gd name="T129" fmla="*/ 276 h 27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754" h="276">
                  <a:moveTo>
                    <a:pt x="0" y="276"/>
                  </a:moveTo>
                  <a:cubicBezTo>
                    <a:pt x="18" y="249"/>
                    <a:pt x="26" y="217"/>
                    <a:pt x="36" y="186"/>
                  </a:cubicBezTo>
                  <a:cubicBezTo>
                    <a:pt x="39" y="178"/>
                    <a:pt x="40" y="170"/>
                    <a:pt x="42" y="162"/>
                  </a:cubicBezTo>
                  <a:cubicBezTo>
                    <a:pt x="46" y="150"/>
                    <a:pt x="54" y="126"/>
                    <a:pt x="54" y="126"/>
                  </a:cubicBezTo>
                  <a:cubicBezTo>
                    <a:pt x="62" y="150"/>
                    <a:pt x="69" y="194"/>
                    <a:pt x="84" y="216"/>
                  </a:cubicBezTo>
                  <a:cubicBezTo>
                    <a:pt x="92" y="228"/>
                    <a:pt x="100" y="240"/>
                    <a:pt x="108" y="252"/>
                  </a:cubicBezTo>
                  <a:cubicBezTo>
                    <a:pt x="112" y="258"/>
                    <a:pt x="120" y="270"/>
                    <a:pt x="120" y="270"/>
                  </a:cubicBezTo>
                  <a:cubicBezTo>
                    <a:pt x="180" y="250"/>
                    <a:pt x="139" y="263"/>
                    <a:pt x="180" y="222"/>
                  </a:cubicBezTo>
                  <a:cubicBezTo>
                    <a:pt x="202" y="156"/>
                    <a:pt x="167" y="256"/>
                    <a:pt x="198" y="186"/>
                  </a:cubicBezTo>
                  <a:cubicBezTo>
                    <a:pt x="214" y="151"/>
                    <a:pt x="213" y="100"/>
                    <a:pt x="246" y="78"/>
                  </a:cubicBezTo>
                  <a:cubicBezTo>
                    <a:pt x="275" y="97"/>
                    <a:pt x="262" y="83"/>
                    <a:pt x="276" y="126"/>
                  </a:cubicBezTo>
                  <a:cubicBezTo>
                    <a:pt x="278" y="132"/>
                    <a:pt x="282" y="144"/>
                    <a:pt x="282" y="144"/>
                  </a:cubicBezTo>
                  <a:cubicBezTo>
                    <a:pt x="289" y="239"/>
                    <a:pt x="269" y="236"/>
                    <a:pt x="330" y="216"/>
                  </a:cubicBezTo>
                  <a:cubicBezTo>
                    <a:pt x="348" y="188"/>
                    <a:pt x="348" y="152"/>
                    <a:pt x="366" y="126"/>
                  </a:cubicBezTo>
                  <a:cubicBezTo>
                    <a:pt x="374" y="114"/>
                    <a:pt x="390" y="90"/>
                    <a:pt x="390" y="90"/>
                  </a:cubicBezTo>
                  <a:cubicBezTo>
                    <a:pt x="415" y="98"/>
                    <a:pt x="413" y="114"/>
                    <a:pt x="420" y="138"/>
                  </a:cubicBezTo>
                  <a:cubicBezTo>
                    <a:pt x="434" y="190"/>
                    <a:pt x="431" y="228"/>
                    <a:pt x="486" y="246"/>
                  </a:cubicBezTo>
                  <a:cubicBezTo>
                    <a:pt x="498" y="242"/>
                    <a:pt x="514" y="239"/>
                    <a:pt x="522" y="228"/>
                  </a:cubicBezTo>
                  <a:cubicBezTo>
                    <a:pt x="533" y="215"/>
                    <a:pt x="538" y="190"/>
                    <a:pt x="546" y="174"/>
                  </a:cubicBezTo>
                  <a:cubicBezTo>
                    <a:pt x="555" y="156"/>
                    <a:pt x="568" y="139"/>
                    <a:pt x="576" y="120"/>
                  </a:cubicBezTo>
                  <a:cubicBezTo>
                    <a:pt x="581" y="108"/>
                    <a:pt x="584" y="96"/>
                    <a:pt x="588" y="84"/>
                  </a:cubicBezTo>
                  <a:cubicBezTo>
                    <a:pt x="590" y="78"/>
                    <a:pt x="594" y="66"/>
                    <a:pt x="594" y="66"/>
                  </a:cubicBezTo>
                  <a:cubicBezTo>
                    <a:pt x="596" y="72"/>
                    <a:pt x="597" y="78"/>
                    <a:pt x="600" y="84"/>
                  </a:cubicBezTo>
                  <a:cubicBezTo>
                    <a:pt x="603" y="90"/>
                    <a:pt x="609" y="95"/>
                    <a:pt x="612" y="102"/>
                  </a:cubicBezTo>
                  <a:cubicBezTo>
                    <a:pt x="630" y="145"/>
                    <a:pt x="624" y="194"/>
                    <a:pt x="666" y="222"/>
                  </a:cubicBezTo>
                  <a:cubicBezTo>
                    <a:pt x="719" y="209"/>
                    <a:pt x="734" y="163"/>
                    <a:pt x="750" y="114"/>
                  </a:cubicBezTo>
                  <a:cubicBezTo>
                    <a:pt x="759" y="86"/>
                    <a:pt x="757" y="64"/>
                    <a:pt x="786" y="54"/>
                  </a:cubicBezTo>
                  <a:cubicBezTo>
                    <a:pt x="808" y="87"/>
                    <a:pt x="815" y="128"/>
                    <a:pt x="834" y="162"/>
                  </a:cubicBezTo>
                  <a:cubicBezTo>
                    <a:pt x="853" y="197"/>
                    <a:pt x="868" y="202"/>
                    <a:pt x="894" y="228"/>
                  </a:cubicBezTo>
                  <a:cubicBezTo>
                    <a:pt x="956" y="213"/>
                    <a:pt x="935" y="152"/>
                    <a:pt x="984" y="120"/>
                  </a:cubicBezTo>
                  <a:cubicBezTo>
                    <a:pt x="1025" y="130"/>
                    <a:pt x="1026" y="162"/>
                    <a:pt x="1050" y="198"/>
                  </a:cubicBezTo>
                  <a:cubicBezTo>
                    <a:pt x="1058" y="210"/>
                    <a:pt x="1086" y="222"/>
                    <a:pt x="1086" y="222"/>
                  </a:cubicBezTo>
                  <a:cubicBezTo>
                    <a:pt x="1100" y="218"/>
                    <a:pt x="1118" y="217"/>
                    <a:pt x="1128" y="204"/>
                  </a:cubicBezTo>
                  <a:cubicBezTo>
                    <a:pt x="1132" y="199"/>
                    <a:pt x="1131" y="192"/>
                    <a:pt x="1134" y="186"/>
                  </a:cubicBezTo>
                  <a:cubicBezTo>
                    <a:pt x="1148" y="161"/>
                    <a:pt x="1164" y="140"/>
                    <a:pt x="1176" y="114"/>
                  </a:cubicBezTo>
                  <a:cubicBezTo>
                    <a:pt x="1187" y="89"/>
                    <a:pt x="1191" y="62"/>
                    <a:pt x="1200" y="36"/>
                  </a:cubicBezTo>
                  <a:cubicBezTo>
                    <a:pt x="1212" y="85"/>
                    <a:pt x="1226" y="135"/>
                    <a:pt x="1248" y="180"/>
                  </a:cubicBezTo>
                  <a:cubicBezTo>
                    <a:pt x="1251" y="186"/>
                    <a:pt x="1250" y="194"/>
                    <a:pt x="1254" y="198"/>
                  </a:cubicBezTo>
                  <a:cubicBezTo>
                    <a:pt x="1258" y="202"/>
                    <a:pt x="1266" y="202"/>
                    <a:pt x="1272" y="204"/>
                  </a:cubicBezTo>
                  <a:cubicBezTo>
                    <a:pt x="1298" y="198"/>
                    <a:pt x="1315" y="188"/>
                    <a:pt x="1326" y="162"/>
                  </a:cubicBezTo>
                  <a:cubicBezTo>
                    <a:pt x="1331" y="150"/>
                    <a:pt x="1334" y="138"/>
                    <a:pt x="1338" y="126"/>
                  </a:cubicBezTo>
                  <a:cubicBezTo>
                    <a:pt x="1340" y="120"/>
                    <a:pt x="1344" y="108"/>
                    <a:pt x="1344" y="108"/>
                  </a:cubicBezTo>
                  <a:cubicBezTo>
                    <a:pt x="1375" y="118"/>
                    <a:pt x="1366" y="142"/>
                    <a:pt x="1392" y="168"/>
                  </a:cubicBezTo>
                  <a:cubicBezTo>
                    <a:pt x="1410" y="186"/>
                    <a:pt x="1425" y="190"/>
                    <a:pt x="1446" y="204"/>
                  </a:cubicBezTo>
                  <a:cubicBezTo>
                    <a:pt x="1470" y="198"/>
                    <a:pt x="1486" y="194"/>
                    <a:pt x="1506" y="180"/>
                  </a:cubicBezTo>
                  <a:cubicBezTo>
                    <a:pt x="1539" y="131"/>
                    <a:pt x="1505" y="188"/>
                    <a:pt x="1524" y="66"/>
                  </a:cubicBezTo>
                  <a:cubicBezTo>
                    <a:pt x="1525" y="60"/>
                    <a:pt x="1527" y="78"/>
                    <a:pt x="1530" y="84"/>
                  </a:cubicBezTo>
                  <a:cubicBezTo>
                    <a:pt x="1533" y="90"/>
                    <a:pt x="1539" y="96"/>
                    <a:pt x="1542" y="102"/>
                  </a:cubicBezTo>
                  <a:cubicBezTo>
                    <a:pt x="1556" y="130"/>
                    <a:pt x="1564" y="151"/>
                    <a:pt x="1590" y="168"/>
                  </a:cubicBezTo>
                  <a:cubicBezTo>
                    <a:pt x="1605" y="191"/>
                    <a:pt x="1612" y="195"/>
                    <a:pt x="1638" y="186"/>
                  </a:cubicBezTo>
                  <a:cubicBezTo>
                    <a:pt x="1656" y="133"/>
                    <a:pt x="1686" y="108"/>
                    <a:pt x="1698" y="48"/>
                  </a:cubicBezTo>
                  <a:cubicBezTo>
                    <a:pt x="1707" y="62"/>
                    <a:pt x="1740" y="130"/>
                    <a:pt x="1752" y="138"/>
                  </a:cubicBezTo>
                  <a:cubicBezTo>
                    <a:pt x="1764" y="146"/>
                    <a:pt x="1788" y="162"/>
                    <a:pt x="1788" y="162"/>
                  </a:cubicBezTo>
                  <a:cubicBezTo>
                    <a:pt x="1837" y="146"/>
                    <a:pt x="1857" y="95"/>
                    <a:pt x="1884" y="54"/>
                  </a:cubicBezTo>
                  <a:cubicBezTo>
                    <a:pt x="1891" y="43"/>
                    <a:pt x="1892" y="30"/>
                    <a:pt x="1896" y="18"/>
                  </a:cubicBezTo>
                  <a:cubicBezTo>
                    <a:pt x="1898" y="12"/>
                    <a:pt x="1902" y="0"/>
                    <a:pt x="1902" y="0"/>
                  </a:cubicBezTo>
                  <a:cubicBezTo>
                    <a:pt x="1908" y="4"/>
                    <a:pt x="1915" y="6"/>
                    <a:pt x="1920" y="12"/>
                  </a:cubicBezTo>
                  <a:cubicBezTo>
                    <a:pt x="1923" y="16"/>
                    <a:pt x="1931" y="52"/>
                    <a:pt x="1932" y="54"/>
                  </a:cubicBezTo>
                  <a:cubicBezTo>
                    <a:pt x="1936" y="66"/>
                    <a:pt x="1937" y="79"/>
                    <a:pt x="1944" y="90"/>
                  </a:cubicBezTo>
                  <a:cubicBezTo>
                    <a:pt x="1952" y="102"/>
                    <a:pt x="1963" y="112"/>
                    <a:pt x="1968" y="126"/>
                  </a:cubicBezTo>
                  <a:cubicBezTo>
                    <a:pt x="1970" y="132"/>
                    <a:pt x="1970" y="140"/>
                    <a:pt x="1974" y="144"/>
                  </a:cubicBezTo>
                  <a:cubicBezTo>
                    <a:pt x="1978" y="148"/>
                    <a:pt x="1986" y="148"/>
                    <a:pt x="1992" y="150"/>
                  </a:cubicBezTo>
                  <a:cubicBezTo>
                    <a:pt x="2046" y="132"/>
                    <a:pt x="2035" y="69"/>
                    <a:pt x="2076" y="42"/>
                  </a:cubicBezTo>
                  <a:cubicBezTo>
                    <a:pt x="2088" y="50"/>
                    <a:pt x="2100" y="58"/>
                    <a:pt x="2112" y="66"/>
                  </a:cubicBezTo>
                  <a:cubicBezTo>
                    <a:pt x="2118" y="70"/>
                    <a:pt x="2130" y="78"/>
                    <a:pt x="2130" y="78"/>
                  </a:cubicBezTo>
                  <a:cubicBezTo>
                    <a:pt x="2134" y="84"/>
                    <a:pt x="2137" y="91"/>
                    <a:pt x="2142" y="96"/>
                  </a:cubicBezTo>
                  <a:cubicBezTo>
                    <a:pt x="2147" y="101"/>
                    <a:pt x="2155" y="102"/>
                    <a:pt x="2160" y="108"/>
                  </a:cubicBezTo>
                  <a:cubicBezTo>
                    <a:pt x="2164" y="113"/>
                    <a:pt x="2162" y="121"/>
                    <a:pt x="2166" y="126"/>
                  </a:cubicBezTo>
                  <a:cubicBezTo>
                    <a:pt x="2177" y="140"/>
                    <a:pt x="2205" y="146"/>
                    <a:pt x="2220" y="156"/>
                  </a:cubicBezTo>
                  <a:cubicBezTo>
                    <a:pt x="2249" y="113"/>
                    <a:pt x="2259" y="48"/>
                    <a:pt x="2304" y="18"/>
                  </a:cubicBezTo>
                  <a:cubicBezTo>
                    <a:pt x="2308" y="24"/>
                    <a:pt x="2311" y="31"/>
                    <a:pt x="2316" y="36"/>
                  </a:cubicBezTo>
                  <a:cubicBezTo>
                    <a:pt x="2321" y="41"/>
                    <a:pt x="2329" y="42"/>
                    <a:pt x="2334" y="48"/>
                  </a:cubicBezTo>
                  <a:cubicBezTo>
                    <a:pt x="2349" y="67"/>
                    <a:pt x="2362" y="115"/>
                    <a:pt x="2370" y="138"/>
                  </a:cubicBezTo>
                  <a:cubicBezTo>
                    <a:pt x="2372" y="145"/>
                    <a:pt x="2382" y="145"/>
                    <a:pt x="2388" y="150"/>
                  </a:cubicBezTo>
                  <a:cubicBezTo>
                    <a:pt x="2395" y="155"/>
                    <a:pt x="2400" y="162"/>
                    <a:pt x="2406" y="168"/>
                  </a:cubicBezTo>
                  <a:cubicBezTo>
                    <a:pt x="2434" y="159"/>
                    <a:pt x="2441" y="131"/>
                    <a:pt x="2466" y="114"/>
                  </a:cubicBezTo>
                  <a:cubicBezTo>
                    <a:pt x="2474" y="102"/>
                    <a:pt x="2476" y="83"/>
                    <a:pt x="2490" y="78"/>
                  </a:cubicBezTo>
                  <a:cubicBezTo>
                    <a:pt x="2502" y="74"/>
                    <a:pt x="2526" y="66"/>
                    <a:pt x="2526" y="66"/>
                  </a:cubicBezTo>
                  <a:cubicBezTo>
                    <a:pt x="2530" y="74"/>
                    <a:pt x="2532" y="83"/>
                    <a:pt x="2538" y="90"/>
                  </a:cubicBezTo>
                  <a:cubicBezTo>
                    <a:pt x="2543" y="96"/>
                    <a:pt x="2551" y="96"/>
                    <a:pt x="2556" y="102"/>
                  </a:cubicBezTo>
                  <a:cubicBezTo>
                    <a:pt x="2589" y="143"/>
                    <a:pt x="2528" y="98"/>
                    <a:pt x="2580" y="132"/>
                  </a:cubicBezTo>
                  <a:cubicBezTo>
                    <a:pt x="2592" y="168"/>
                    <a:pt x="2617" y="186"/>
                    <a:pt x="2652" y="198"/>
                  </a:cubicBezTo>
                  <a:cubicBezTo>
                    <a:pt x="2706" y="190"/>
                    <a:pt x="2691" y="188"/>
                    <a:pt x="2730" y="162"/>
                  </a:cubicBezTo>
                  <a:cubicBezTo>
                    <a:pt x="2736" y="144"/>
                    <a:pt x="2740" y="116"/>
                    <a:pt x="2754" y="102"/>
                  </a:cubicBezTo>
                </a:path>
              </a:pathLst>
            </a:custGeom>
            <a:noFill/>
            <a:ln w="38100">
              <a:solidFill>
                <a:schemeClr val="tx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repeatCount="indefinite"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le 1"/>
          <p:cNvSpPr>
            <a:spLocks noGrp="1"/>
          </p:cNvSpPr>
          <p:nvPr>
            <p:ph type="title"/>
          </p:nvPr>
        </p:nvSpPr>
        <p:spPr/>
        <p:txBody>
          <a:bodyPr/>
          <a:lstStyle/>
          <a:p>
            <a:pPr eaLnBrk="1" hangingPunct="1"/>
            <a:r>
              <a:rPr lang="en-US" altLang="en-US">
                <a:latin typeface="Calibri" charset="0"/>
                <a:ea typeface="MS PGothic" charset="-128"/>
              </a:rPr>
              <a:t>ALS PROCEDURES</a:t>
            </a:r>
          </a:p>
        </p:txBody>
      </p:sp>
      <p:sp>
        <p:nvSpPr>
          <p:cNvPr id="82946" name="Content Placeholder 2"/>
          <p:cNvSpPr>
            <a:spLocks noGrp="1"/>
          </p:cNvSpPr>
          <p:nvPr>
            <p:ph idx="1"/>
          </p:nvPr>
        </p:nvSpPr>
        <p:spPr/>
        <p:txBody>
          <a:bodyPr/>
          <a:lstStyle/>
          <a:p>
            <a:pPr eaLnBrk="1" hangingPunct="1"/>
            <a:r>
              <a:rPr lang="en-US" altLang="en-US">
                <a:latin typeface="Calibri" charset="0"/>
                <a:ea typeface="MS PGothic" charset="-128"/>
              </a:rPr>
              <a:t>IV</a:t>
            </a:r>
            <a:r>
              <a:rPr lang="ja-JP" altLang="en-US">
                <a:latin typeface="Calibri" charset="0"/>
                <a:ea typeface="MS PMincho" charset="-128"/>
              </a:rPr>
              <a:t>’</a:t>
            </a:r>
            <a:r>
              <a:rPr lang="en-US" altLang="ja-JP">
                <a:latin typeface="Calibri" charset="0"/>
                <a:ea typeface="MS PGothic" charset="-128"/>
              </a:rPr>
              <a:t>s, medications and oxygen is instituted by the second EMT.</a:t>
            </a:r>
          </a:p>
          <a:p>
            <a:pPr eaLnBrk="1" hangingPunct="1"/>
            <a:r>
              <a:rPr lang="en-US" altLang="en-US">
                <a:latin typeface="Calibri" charset="0"/>
                <a:ea typeface="MS PGothic" charset="-128"/>
              </a:rPr>
              <a:t>Pads for AED or defibrillator are placed WITHOUT interfering with the CARDIAC COMPRESSIONS.</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1"/>
          <p:cNvSpPr>
            <a:spLocks noGrp="1"/>
          </p:cNvSpPr>
          <p:nvPr>
            <p:ph type="title"/>
          </p:nvPr>
        </p:nvSpPr>
        <p:spPr/>
        <p:txBody>
          <a:bodyPr/>
          <a:lstStyle/>
          <a:p>
            <a:pPr eaLnBrk="1" hangingPunct="1"/>
            <a:r>
              <a:rPr lang="en-US" altLang="en-US">
                <a:latin typeface="Calibri" charset="0"/>
                <a:ea typeface="MS PGothic" charset="-128"/>
              </a:rPr>
              <a:t>ANALYSIS</a:t>
            </a:r>
          </a:p>
        </p:txBody>
      </p:sp>
      <p:sp>
        <p:nvSpPr>
          <p:cNvPr id="83970" name="Content Placeholder 2"/>
          <p:cNvSpPr>
            <a:spLocks noGrp="1"/>
          </p:cNvSpPr>
          <p:nvPr>
            <p:ph idx="1"/>
          </p:nvPr>
        </p:nvSpPr>
        <p:spPr/>
        <p:txBody>
          <a:bodyPr/>
          <a:lstStyle/>
          <a:p>
            <a:pPr eaLnBrk="1" hangingPunct="1"/>
            <a:r>
              <a:rPr lang="en-US" altLang="en-US">
                <a:latin typeface="Calibri" charset="0"/>
                <a:ea typeface="MS PGothic" charset="-128"/>
              </a:rPr>
              <a:t>After 200 compressions or 2 minutes, analysis of pulse and assess for </a:t>
            </a:r>
            <a:r>
              <a:rPr lang="ja-JP" altLang="en-US">
                <a:latin typeface="Calibri" charset="0"/>
                <a:ea typeface="MS PMincho" charset="-128"/>
              </a:rPr>
              <a:t>“</a:t>
            </a:r>
            <a:r>
              <a:rPr lang="en-US" altLang="ja-JP">
                <a:latin typeface="Calibri" charset="0"/>
                <a:ea typeface="MS PGothic" charset="-128"/>
              </a:rPr>
              <a:t>shock</a:t>
            </a:r>
            <a:r>
              <a:rPr lang="ja-JP" altLang="en-US">
                <a:latin typeface="Calibri" charset="0"/>
                <a:ea typeface="MS PMincho" charset="-128"/>
              </a:rPr>
              <a:t>”</a:t>
            </a:r>
            <a:r>
              <a:rPr lang="en-US" altLang="ja-JP">
                <a:latin typeface="Calibri" charset="0"/>
                <a:ea typeface="MS PGothic" charset="-128"/>
              </a:rPr>
              <a:t> is done.</a:t>
            </a:r>
          </a:p>
          <a:p>
            <a:pPr eaLnBrk="1" hangingPunct="1"/>
            <a:r>
              <a:rPr lang="en-US" altLang="en-US">
                <a:latin typeface="Calibri" charset="0"/>
                <a:ea typeface="MS PGothic" charset="-128"/>
              </a:rPr>
              <a:t>This should not go longer then 10 SECONDS.</a:t>
            </a:r>
          </a:p>
          <a:p>
            <a:pPr eaLnBrk="1" hangingPunct="1"/>
            <a:r>
              <a:rPr lang="en-US" altLang="en-US">
                <a:latin typeface="Calibri" charset="0"/>
                <a:ea typeface="MS PGothic" charset="-128"/>
              </a:rPr>
              <a:t>If an AED is used, compressions should continue during charging of machine</a:t>
            </a:r>
          </a:p>
          <a:p>
            <a:pPr eaLnBrk="1" hangingPunct="1"/>
            <a:r>
              <a:rPr lang="en-US" altLang="en-US">
                <a:latin typeface="Calibri" charset="0"/>
                <a:ea typeface="MS PGothic" charset="-128"/>
              </a:rPr>
              <a:t>After 10 second analysis (even if defibrillated), 200 compressions resume.</a:t>
            </a:r>
          </a:p>
          <a:p>
            <a:pPr eaLnBrk="1" hangingPunct="1"/>
            <a:r>
              <a:rPr lang="en-US" altLang="en-US">
                <a:latin typeface="Calibri" charset="0"/>
                <a:ea typeface="MS PGothic" charset="-128"/>
              </a:rPr>
              <a:t>Assess for pulse after the 200 compressions.</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p:cNvSpPr>
            <a:spLocks noGrp="1"/>
          </p:cNvSpPr>
          <p:nvPr>
            <p:ph type="title"/>
          </p:nvPr>
        </p:nvSpPr>
        <p:spPr/>
        <p:txBody>
          <a:bodyPr/>
          <a:lstStyle/>
          <a:p>
            <a:pPr eaLnBrk="1" hangingPunct="1"/>
            <a:r>
              <a:rPr lang="en-US" altLang="en-US">
                <a:latin typeface="Calibri" charset="0"/>
                <a:ea typeface="MS PGothic" charset="-128"/>
              </a:rPr>
              <a:t>OXYGEN DELIVERY</a:t>
            </a:r>
          </a:p>
        </p:txBody>
      </p:sp>
      <p:sp>
        <p:nvSpPr>
          <p:cNvPr id="84994" name="Content Placeholder 2"/>
          <p:cNvSpPr>
            <a:spLocks noGrp="1"/>
          </p:cNvSpPr>
          <p:nvPr>
            <p:ph idx="1"/>
          </p:nvPr>
        </p:nvSpPr>
        <p:spPr/>
        <p:txBody>
          <a:bodyPr/>
          <a:lstStyle/>
          <a:p>
            <a:pPr eaLnBrk="1" hangingPunct="1"/>
            <a:r>
              <a:rPr lang="en-US" altLang="en-US">
                <a:latin typeface="Calibri" charset="0"/>
                <a:ea typeface="MS PGothic" charset="-128"/>
              </a:rPr>
              <a:t>Initial oxygen delivery is 100 % non rebreather or BVM</a:t>
            </a:r>
          </a:p>
          <a:p>
            <a:pPr eaLnBrk="1" hangingPunct="1"/>
            <a:r>
              <a:rPr lang="en-US" altLang="en-US">
                <a:latin typeface="Calibri" charset="0"/>
                <a:ea typeface="MS PGothic" charset="-128"/>
              </a:rPr>
              <a:t>100 % non rebreather provides passive ventilation with out gastric insufflations</a:t>
            </a:r>
          </a:p>
          <a:p>
            <a:pPr eaLnBrk="1" hangingPunct="1"/>
            <a:r>
              <a:rPr lang="en-US" altLang="en-US">
                <a:latin typeface="Calibri" charset="0"/>
                <a:ea typeface="MS PGothic" charset="-128"/>
              </a:rPr>
              <a:t>BVM will cause gastric insufflation……leads to vomiting.</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1"/>
          <p:cNvSpPr>
            <a:spLocks noGrp="1"/>
          </p:cNvSpPr>
          <p:nvPr>
            <p:ph type="title"/>
          </p:nvPr>
        </p:nvSpPr>
        <p:spPr/>
        <p:txBody>
          <a:bodyPr/>
          <a:lstStyle/>
          <a:p>
            <a:pPr eaLnBrk="1" hangingPunct="1"/>
            <a:r>
              <a:rPr lang="en-US" altLang="en-US">
                <a:latin typeface="Calibri" charset="0"/>
                <a:ea typeface="MS PGothic" charset="-128"/>
              </a:rPr>
              <a:t>OXYGEN DELIVERY</a:t>
            </a:r>
          </a:p>
        </p:txBody>
      </p:sp>
      <p:sp>
        <p:nvSpPr>
          <p:cNvPr id="86018" name="Content Placeholder 2"/>
          <p:cNvSpPr>
            <a:spLocks noGrp="1"/>
          </p:cNvSpPr>
          <p:nvPr>
            <p:ph idx="1"/>
          </p:nvPr>
        </p:nvSpPr>
        <p:spPr/>
        <p:txBody>
          <a:bodyPr/>
          <a:lstStyle/>
          <a:p>
            <a:pPr eaLnBrk="1" hangingPunct="1"/>
            <a:r>
              <a:rPr lang="en-US" altLang="en-US">
                <a:latin typeface="Calibri" charset="0"/>
                <a:ea typeface="MS PGothic" charset="-128"/>
              </a:rPr>
              <a:t>No advanced airway is attempted until after 4 cycles of compressions; 8 minutes.</a:t>
            </a:r>
          </a:p>
          <a:p>
            <a:pPr eaLnBrk="1" hangingPunct="1"/>
            <a:r>
              <a:rPr lang="en-US" altLang="en-US">
                <a:latin typeface="Calibri" charset="0"/>
                <a:ea typeface="MS PGothic" charset="-128"/>
              </a:rPr>
              <a:t>THERE CAN BE ABSOLUTELY NO INTERRUPTION OF THE COMPRESSIONS.</a:t>
            </a:r>
          </a:p>
          <a:p>
            <a:pPr eaLnBrk="1" hangingPunct="1"/>
            <a:r>
              <a:rPr lang="en-US" altLang="en-US">
                <a:latin typeface="Calibri" charset="0"/>
                <a:ea typeface="MS PGothic" charset="-128"/>
              </a:rPr>
              <a:t>ETT is acceptable but cannot interrupt the compressions</a:t>
            </a:r>
          </a:p>
          <a:p>
            <a:pPr eaLnBrk="1" hangingPunct="1"/>
            <a:r>
              <a:rPr lang="en-US" altLang="en-US">
                <a:latin typeface="Calibri" charset="0"/>
                <a:ea typeface="MS PGothic" charset="-128"/>
              </a:rPr>
              <a:t>THINK SUPRAGLOTTIC TUBE.</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1"/>
          <p:cNvSpPr>
            <a:spLocks noGrp="1"/>
          </p:cNvSpPr>
          <p:nvPr>
            <p:ph type="title"/>
          </p:nvPr>
        </p:nvSpPr>
        <p:spPr/>
        <p:txBody>
          <a:bodyPr/>
          <a:lstStyle/>
          <a:p>
            <a:pPr eaLnBrk="1" hangingPunct="1"/>
            <a:r>
              <a:rPr lang="en-US" altLang="en-US">
                <a:latin typeface="Calibri" charset="0"/>
                <a:ea typeface="MS PGothic" charset="-128"/>
              </a:rPr>
              <a:t>OXYGEN DELIVERY</a:t>
            </a:r>
          </a:p>
        </p:txBody>
      </p:sp>
      <p:sp>
        <p:nvSpPr>
          <p:cNvPr id="87042" name="Content Placeholder 2"/>
          <p:cNvSpPr>
            <a:spLocks noGrp="1"/>
          </p:cNvSpPr>
          <p:nvPr>
            <p:ph idx="1"/>
          </p:nvPr>
        </p:nvSpPr>
        <p:spPr/>
        <p:txBody>
          <a:bodyPr/>
          <a:lstStyle/>
          <a:p>
            <a:pPr eaLnBrk="1" hangingPunct="1"/>
            <a:r>
              <a:rPr lang="en-US" altLang="en-US">
                <a:latin typeface="Calibri" charset="0"/>
                <a:ea typeface="MS PGothic" charset="-128"/>
              </a:rPr>
              <a:t>HYPERVENTILATION KILLS!</a:t>
            </a:r>
          </a:p>
          <a:p>
            <a:pPr lvl="1" eaLnBrk="1" hangingPunct="1"/>
            <a:r>
              <a:rPr lang="en-US" altLang="en-US">
                <a:latin typeface="Calibri" charset="0"/>
                <a:ea typeface="MS PGothic" charset="-128"/>
              </a:rPr>
              <a:t>Hyperventilation results in alkalosis and vasoconstriction.</a:t>
            </a:r>
          </a:p>
          <a:p>
            <a:pPr lvl="1" eaLnBrk="1" hangingPunct="1"/>
            <a:r>
              <a:rPr lang="en-US" altLang="en-US">
                <a:latin typeface="Calibri" charset="0"/>
                <a:ea typeface="MS PGothic" charset="-128"/>
              </a:rPr>
              <a:t>This reduces the blood flow to the brain</a:t>
            </a:r>
          </a:p>
          <a:p>
            <a:pPr lvl="1" eaLnBrk="1" hangingPunct="1">
              <a:buFont typeface="Arial" charset="0"/>
              <a:buNone/>
            </a:pPr>
            <a:endParaRPr lang="en-US" altLang="en-US">
              <a:latin typeface="Calibri" charset="0"/>
              <a:ea typeface="MS PGothic" charset="-128"/>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1"/>
          <p:cNvSpPr>
            <a:spLocks noGrp="1"/>
          </p:cNvSpPr>
          <p:nvPr>
            <p:ph type="title"/>
          </p:nvPr>
        </p:nvSpPr>
        <p:spPr/>
        <p:txBody>
          <a:bodyPr/>
          <a:lstStyle/>
          <a:p>
            <a:pPr eaLnBrk="1" hangingPunct="1"/>
            <a:r>
              <a:rPr lang="en-US" altLang="en-US">
                <a:latin typeface="Calibri" charset="0"/>
                <a:ea typeface="MS PGothic" charset="-128"/>
              </a:rPr>
              <a:t>OXYGEN DELIVERY</a:t>
            </a:r>
          </a:p>
        </p:txBody>
      </p:sp>
      <p:sp>
        <p:nvSpPr>
          <p:cNvPr id="88066" name="Content Placeholder 2"/>
          <p:cNvSpPr>
            <a:spLocks noGrp="1"/>
          </p:cNvSpPr>
          <p:nvPr>
            <p:ph idx="1"/>
          </p:nvPr>
        </p:nvSpPr>
        <p:spPr/>
        <p:txBody>
          <a:bodyPr/>
          <a:lstStyle/>
          <a:p>
            <a:pPr eaLnBrk="1" hangingPunct="1"/>
            <a:r>
              <a:rPr lang="en-US" altLang="en-US">
                <a:latin typeface="Calibri" charset="0"/>
                <a:ea typeface="MS PGothic" charset="-128"/>
              </a:rPr>
              <a:t>Rate of oxygen delivery is 8 to 12 breaths per minute.</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itle 1"/>
          <p:cNvSpPr>
            <a:spLocks noGrp="1"/>
          </p:cNvSpPr>
          <p:nvPr>
            <p:ph type="title"/>
          </p:nvPr>
        </p:nvSpPr>
        <p:spPr/>
        <p:txBody>
          <a:bodyPr/>
          <a:lstStyle/>
          <a:p>
            <a:pPr eaLnBrk="1" hangingPunct="1"/>
            <a:r>
              <a:rPr lang="en-US" altLang="en-US">
                <a:latin typeface="Calibri" charset="0"/>
                <a:ea typeface="MS PGothic" charset="-128"/>
              </a:rPr>
              <a:t>VENTILATION</a:t>
            </a:r>
          </a:p>
        </p:txBody>
      </p:sp>
      <p:sp>
        <p:nvSpPr>
          <p:cNvPr id="89090" name="Content Placeholder 2"/>
          <p:cNvSpPr>
            <a:spLocks noGrp="1"/>
          </p:cNvSpPr>
          <p:nvPr>
            <p:ph idx="1"/>
          </p:nvPr>
        </p:nvSpPr>
        <p:spPr/>
        <p:txBody>
          <a:bodyPr/>
          <a:lstStyle/>
          <a:p>
            <a:pPr eaLnBrk="1" hangingPunct="1"/>
            <a:r>
              <a:rPr lang="en-US" altLang="en-US">
                <a:latin typeface="Calibri" charset="0"/>
                <a:ea typeface="MS PGothic" charset="-128"/>
              </a:rPr>
              <a:t>Use of nasal capnography can help assess the CPR performance and return to spontaneous circulation (ROSC)</a:t>
            </a:r>
          </a:p>
          <a:p>
            <a:pPr eaLnBrk="1" hangingPunct="1"/>
            <a:endParaRPr lang="en-US" altLang="en-US">
              <a:latin typeface="Calibri" charset="0"/>
              <a:ea typeface="MS PGothic" charset="-128"/>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Title 1"/>
          <p:cNvSpPr>
            <a:spLocks noGrp="1"/>
          </p:cNvSpPr>
          <p:nvPr>
            <p:ph type="title"/>
          </p:nvPr>
        </p:nvSpPr>
        <p:spPr/>
        <p:txBody>
          <a:bodyPr/>
          <a:lstStyle/>
          <a:p>
            <a:r>
              <a:rPr lang="en-US" altLang="x-none">
                <a:ea typeface="MS PGothic" charset="-128"/>
              </a:rPr>
              <a:t>ROSC</a:t>
            </a:r>
          </a:p>
        </p:txBody>
      </p:sp>
      <p:pic>
        <p:nvPicPr>
          <p:cNvPr id="130050"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200" y="1462088"/>
            <a:ext cx="9144000" cy="294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051" name="TextBox 3"/>
          <p:cNvSpPr txBox="1">
            <a:spLocks noChangeArrowheads="1"/>
          </p:cNvSpPr>
          <p:nvPr/>
        </p:nvSpPr>
        <p:spPr bwMode="auto">
          <a:xfrm>
            <a:off x="1371600" y="5105400"/>
            <a:ext cx="65532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rgbClr val="000000"/>
                </a:solidFill>
                <a:latin typeface="Arial" charset="0"/>
                <a:ea typeface="ヒラギノ角ゴ ProN W3" charset="-128"/>
                <a:sym typeface="Arial" charset="0"/>
              </a:defRPr>
            </a:lvl1pPr>
            <a:lvl2pPr marL="742950" indent="-285750">
              <a:defRPr sz="1200">
                <a:solidFill>
                  <a:srgbClr val="000000"/>
                </a:solidFill>
                <a:latin typeface="Arial" charset="0"/>
                <a:ea typeface="ヒラギノ角ゴ ProN W3" charset="-128"/>
                <a:sym typeface="Arial" charset="0"/>
              </a:defRPr>
            </a:lvl2pPr>
            <a:lvl3pPr marL="1143000" indent="-228600">
              <a:defRPr sz="1200">
                <a:solidFill>
                  <a:srgbClr val="000000"/>
                </a:solidFill>
                <a:latin typeface="Arial" charset="0"/>
                <a:ea typeface="ヒラギノ角ゴ ProN W3" charset="-128"/>
                <a:sym typeface="Arial" charset="0"/>
              </a:defRPr>
            </a:lvl3pPr>
            <a:lvl4pPr marL="1600200" indent="-228600">
              <a:defRPr sz="1200">
                <a:solidFill>
                  <a:srgbClr val="000000"/>
                </a:solidFill>
                <a:latin typeface="Arial" charset="0"/>
                <a:ea typeface="ヒラギノ角ゴ ProN W3" charset="-128"/>
                <a:sym typeface="Arial" charset="0"/>
              </a:defRPr>
            </a:lvl4pPr>
            <a:lvl5pPr marL="2057400" indent="-228600">
              <a:defRPr sz="1200">
                <a:solidFill>
                  <a:srgbClr val="000000"/>
                </a:solidFill>
                <a:latin typeface="Arial" charset="0"/>
                <a:ea typeface="ヒラギノ角ゴ ProN W3" charset="-128"/>
                <a:sym typeface="Arial" charset="0"/>
              </a:defRPr>
            </a:lvl5pPr>
            <a:lvl6pPr marL="25146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6pPr>
            <a:lvl7pPr marL="29718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7pPr>
            <a:lvl8pPr marL="34290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8pPr>
            <a:lvl9pPr marL="3886200" indent="-228600" eaLnBrk="0" fontAlgn="base" hangingPunct="0">
              <a:spcBef>
                <a:spcPct val="0"/>
              </a:spcBef>
              <a:spcAft>
                <a:spcPct val="0"/>
              </a:spcAft>
              <a:defRPr sz="1200">
                <a:solidFill>
                  <a:srgbClr val="000000"/>
                </a:solidFill>
                <a:latin typeface="Arial" charset="0"/>
                <a:ea typeface="ヒラギノ角ゴ ProN W3" charset="-128"/>
                <a:sym typeface="Arial" charset="0"/>
              </a:defRPr>
            </a:lvl9pPr>
          </a:lstStyle>
          <a:p>
            <a:r>
              <a:rPr lang="en-US" altLang="x-none" sz="2400"/>
              <a:t>SUDDEN INCREASE OF CO2 INDICATIVE OF ROSC DURING CPR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Grp="1" noChangeArrowheads="1"/>
          </p:cNvSpPr>
          <p:nvPr>
            <p:ph type="title"/>
          </p:nvPr>
        </p:nvSpPr>
        <p:spPr/>
        <p:txBody>
          <a:bodyPr lIns="25400" tIns="25400" rIns="5078" bIns="25400"/>
          <a:lstStyle/>
          <a:p>
            <a:pPr eaLnBrk="1" hangingPunct="1"/>
            <a:r>
              <a:rPr lang="en-US" altLang="en-US" sz="4000">
                <a:latin typeface="Arial Bold" charset="0"/>
                <a:ea typeface="MS PGothic" charset="-128"/>
                <a:sym typeface="Arial Bold" charset="0"/>
              </a:rPr>
              <a:t>“CO2 RETAINERS”</a:t>
            </a:r>
            <a:br>
              <a:rPr lang="en-US" altLang="ja-JP" sz="4000">
                <a:latin typeface="Arial Bold" charset="0"/>
                <a:ea typeface="ヒラギノ角ゴ ProN W6" charset="-128"/>
                <a:sym typeface="Arial Bold" charset="0"/>
              </a:rPr>
            </a:br>
            <a:endParaRPr lang="en-US" altLang="en-US" sz="4000">
              <a:ea typeface="MS PGothic" charset="-128"/>
            </a:endParaRPr>
          </a:p>
        </p:txBody>
      </p:sp>
      <p:sp>
        <p:nvSpPr>
          <p:cNvPr id="24578" name="Rectangle 2"/>
          <p:cNvSpPr>
            <a:spLocks noGrp="1" noChangeArrowheads="1"/>
          </p:cNvSpPr>
          <p:nvPr>
            <p:ph idx="1"/>
          </p:nvPr>
        </p:nvSpPr>
        <p:spPr/>
        <p:txBody>
          <a:bodyPr lIns="25400" tIns="25400" rIns="5078" bIns="25400"/>
          <a:lstStyle/>
          <a:p>
            <a:pPr eaLnBrk="1" hangingPunct="1">
              <a:lnSpc>
                <a:spcPct val="90000"/>
              </a:lnSpc>
            </a:pPr>
            <a:r>
              <a:rPr lang="en-US" altLang="en-US" sz="2600">
                <a:ea typeface="MS PGothic" charset="-128"/>
              </a:rPr>
              <a:t>In CO2 retainers, the normal mechanism has </a:t>
            </a:r>
            <a:r>
              <a:rPr lang="ja-JP" altLang="en-US" sz="2600">
                <a:latin typeface="Arial" charset="0"/>
                <a:ea typeface="MS PMincho" charset="-128"/>
              </a:rPr>
              <a:t>“</a:t>
            </a:r>
            <a:r>
              <a:rPr lang="en-US" altLang="ja-JP" sz="2600">
                <a:ea typeface="MS PGothic" charset="-128"/>
              </a:rPr>
              <a:t>burned out</a:t>
            </a:r>
            <a:r>
              <a:rPr lang="ja-JP" altLang="en-US" sz="2600">
                <a:latin typeface="Arial" charset="0"/>
                <a:ea typeface="MS PMincho" charset="-128"/>
              </a:rPr>
              <a:t>”</a:t>
            </a:r>
            <a:endParaRPr lang="en-US" altLang="ja-JP" sz="2600">
              <a:ea typeface="MS PGothic" charset="-128"/>
            </a:endParaRPr>
          </a:p>
          <a:p>
            <a:pPr eaLnBrk="1" hangingPunct="1">
              <a:lnSpc>
                <a:spcPct val="90000"/>
              </a:lnSpc>
            </a:pPr>
            <a:r>
              <a:rPr lang="en-US" altLang="en-US" sz="2600">
                <a:ea typeface="MS PGothic" charset="-128"/>
              </a:rPr>
              <a:t>These people need to be “hypoxic” in order to have the drive to breath.</a:t>
            </a:r>
          </a:p>
          <a:p>
            <a:pPr eaLnBrk="1" hangingPunct="1">
              <a:lnSpc>
                <a:spcPct val="90000"/>
              </a:lnSpc>
            </a:pPr>
            <a:r>
              <a:rPr lang="en-US" altLang="en-US" sz="2600">
                <a:ea typeface="MS PGothic" charset="-128"/>
              </a:rPr>
              <a:t>If they receive to much oxygen, the body will think it’s fine and not breath resulting in poor ventilation</a:t>
            </a:r>
          </a:p>
          <a:p>
            <a:pPr eaLnBrk="1" hangingPunct="1">
              <a:lnSpc>
                <a:spcPct val="90000"/>
              </a:lnSpc>
            </a:pPr>
            <a:r>
              <a:rPr lang="en-US" altLang="en-US" sz="2600">
                <a:ea typeface="MS PGothic" charset="-128"/>
              </a:rPr>
              <a:t>CO2 builds up and……..  </a:t>
            </a:r>
          </a:p>
        </p:txBody>
      </p:sp>
    </p:spTree>
  </p:cSld>
  <p:clrMapOvr>
    <a:masterClrMapping/>
  </p:clrMapOvr>
  <p:transition spd="slow"/>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B146327-CF72-DB41-9D5E-59C208531D9E}"/>
              </a:ext>
            </a:extLst>
          </p:cNvPr>
          <p:cNvSpPr>
            <a:spLocks noGrp="1"/>
          </p:cNvSpPr>
          <p:nvPr>
            <p:ph type="title"/>
          </p:nvPr>
        </p:nvSpPr>
        <p:spPr/>
        <p:txBody>
          <a:bodyPr/>
          <a:lstStyle/>
          <a:p>
            <a:pPr eaLnBrk="1" fontAlgn="auto" hangingPunct="1">
              <a:spcAft>
                <a:spcPts val="0"/>
              </a:spcAft>
              <a:defRPr/>
            </a:pPr>
            <a:r>
              <a:rPr lang="en-US" dirty="0"/>
              <a:t>PEDIATRIC CPR</a:t>
            </a:r>
          </a:p>
        </p:txBody>
      </p:sp>
      <p:sp>
        <p:nvSpPr>
          <p:cNvPr id="26626" name="Text Placeholder 4">
            <a:extLst>
              <a:ext uri="{FF2B5EF4-FFF2-40B4-BE49-F238E27FC236}">
                <a16:creationId xmlns:a16="http://schemas.microsoft.com/office/drawing/2014/main" id="{90740C31-9945-8245-8058-846DD08313B2}"/>
              </a:ext>
            </a:extLst>
          </p:cNvPr>
          <p:cNvSpPr>
            <a:spLocks noGrp="1"/>
          </p:cNvSpPr>
          <p:nvPr>
            <p:ph type="body" idx="1"/>
          </p:nvPr>
        </p:nvSpPr>
        <p:spPr>
          <a:xfrm>
            <a:off x="3922713" y="2932113"/>
            <a:ext cx="4572000" cy="1454150"/>
          </a:xfrm>
        </p:spPr>
        <p:txBody>
          <a:bodyPr/>
          <a:lstStyle/>
          <a:p>
            <a:pPr eaLnBrk="1" hangingPunct="1"/>
            <a:endParaRPr lang="en-US" altLang="en-US"/>
          </a:p>
        </p:txBody>
      </p:sp>
    </p:spTree>
    <p:extLst>
      <p:ext uri="{BB962C8B-B14F-4D97-AF65-F5344CB8AC3E}">
        <p14:creationId xmlns:p14="http://schemas.microsoft.com/office/powerpoint/2010/main" val="44495876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Content Placeholder 4">
            <a:extLst>
              <a:ext uri="{FF2B5EF4-FFF2-40B4-BE49-F238E27FC236}">
                <a16:creationId xmlns:a16="http://schemas.microsoft.com/office/drawing/2014/main" id="{EB819110-20A9-E740-B421-F9F21EFCAF6F}"/>
              </a:ext>
            </a:extLst>
          </p:cNvPr>
          <p:cNvSpPr>
            <a:spLocks noGrp="1"/>
          </p:cNvSpPr>
          <p:nvPr>
            <p:ph idx="1"/>
          </p:nvPr>
        </p:nvSpPr>
        <p:spPr/>
        <p:txBody>
          <a:bodyPr/>
          <a:lstStyle/>
          <a:p>
            <a:pPr eaLnBrk="1" hangingPunct="1">
              <a:buFont typeface="Wingdings 3" pitchFamily="2" charset="2"/>
              <a:buNone/>
            </a:pPr>
            <a:endParaRPr lang="en-US" altLang="en-US"/>
          </a:p>
          <a:p>
            <a:pPr eaLnBrk="1" hangingPunct="1">
              <a:buFont typeface="Wingdings 3" pitchFamily="2" charset="2"/>
              <a:buNone/>
            </a:pPr>
            <a:r>
              <a:rPr lang="en-US" altLang="en-US"/>
              <a:t>Pediatric arrests are usually due to respiratory events.</a:t>
            </a:r>
          </a:p>
          <a:p>
            <a:pPr eaLnBrk="1" hangingPunct="1"/>
            <a:endParaRPr lang="en-US" altLang="en-US"/>
          </a:p>
          <a:p>
            <a:pPr eaLnBrk="1" hangingPunct="1"/>
            <a:r>
              <a:rPr lang="en-US" altLang="en-US"/>
              <a:t>Passive oxygenation is NOT an option.</a:t>
            </a:r>
          </a:p>
          <a:p>
            <a:pPr eaLnBrk="1" hangingPunct="1"/>
            <a:endParaRPr lang="en-US" altLang="en-US"/>
          </a:p>
          <a:p>
            <a:pPr eaLnBrk="1" hangingPunct="1"/>
            <a:r>
              <a:rPr lang="en-US" altLang="en-US"/>
              <a:t>PEDIATRIC CASES NEED </a:t>
            </a:r>
            <a:r>
              <a:rPr lang="en-US" altLang="en-US" u="sng"/>
              <a:t>VENTILATION.</a:t>
            </a:r>
          </a:p>
        </p:txBody>
      </p:sp>
      <p:sp>
        <p:nvSpPr>
          <p:cNvPr id="4" name="Title 3">
            <a:extLst>
              <a:ext uri="{FF2B5EF4-FFF2-40B4-BE49-F238E27FC236}">
                <a16:creationId xmlns:a16="http://schemas.microsoft.com/office/drawing/2014/main" id="{660636B1-55B4-1645-908B-BCADEDE4DBB7}"/>
              </a:ext>
            </a:extLst>
          </p:cNvPr>
          <p:cNvSpPr>
            <a:spLocks noGrp="1"/>
          </p:cNvSpPr>
          <p:nvPr>
            <p:ph type="title"/>
          </p:nvPr>
        </p:nvSpPr>
        <p:spPr/>
        <p:txBody>
          <a:bodyPr/>
          <a:lstStyle/>
          <a:p>
            <a:pPr eaLnBrk="1" fontAlgn="auto" hangingPunct="1">
              <a:spcAft>
                <a:spcPts val="0"/>
              </a:spcAft>
              <a:defRPr/>
            </a:pPr>
            <a:r>
              <a:rPr lang="en-US" dirty="0"/>
              <a:t>AIRWAY MANAGEMENT</a:t>
            </a:r>
          </a:p>
        </p:txBody>
      </p:sp>
    </p:spTree>
    <p:extLst>
      <p:ext uri="{BB962C8B-B14F-4D97-AF65-F5344CB8AC3E}">
        <p14:creationId xmlns:p14="http://schemas.microsoft.com/office/powerpoint/2010/main" val="362548416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Content Placeholder 1">
            <a:extLst>
              <a:ext uri="{FF2B5EF4-FFF2-40B4-BE49-F238E27FC236}">
                <a16:creationId xmlns:a16="http://schemas.microsoft.com/office/drawing/2014/main" id="{CF4E0AF6-6EF6-1741-A377-0232A61A95ED}"/>
              </a:ext>
            </a:extLst>
          </p:cNvPr>
          <p:cNvSpPr>
            <a:spLocks noGrp="1"/>
          </p:cNvSpPr>
          <p:nvPr>
            <p:ph idx="1"/>
          </p:nvPr>
        </p:nvSpPr>
        <p:spPr/>
        <p:txBody>
          <a:bodyPr/>
          <a:lstStyle/>
          <a:p>
            <a:pPr eaLnBrk="1" hangingPunct="1"/>
            <a:endParaRPr lang="en-US" altLang="en-US"/>
          </a:p>
          <a:p>
            <a:pPr eaLnBrk="1" hangingPunct="1"/>
            <a:endParaRPr lang="en-US" altLang="en-US"/>
          </a:p>
          <a:p>
            <a:pPr eaLnBrk="1" hangingPunct="1"/>
            <a:r>
              <a:rPr lang="en-US" altLang="en-US"/>
              <a:t>VENTILATE IMMEDIATELY WITH 2 RESCUE BREATHS</a:t>
            </a:r>
          </a:p>
          <a:p>
            <a:pPr eaLnBrk="1" hangingPunct="1"/>
            <a:r>
              <a:rPr lang="en-US" altLang="en-US"/>
              <a:t>Ventilate one breath every 3-5 seconds or 12-20 breaths a minute</a:t>
            </a:r>
          </a:p>
          <a:p>
            <a:pPr eaLnBrk="1" hangingPunct="1"/>
            <a:endParaRPr lang="en-US" altLang="en-US"/>
          </a:p>
          <a:p>
            <a:pPr eaLnBrk="1" hangingPunct="1"/>
            <a:endParaRPr lang="en-US" altLang="en-US"/>
          </a:p>
        </p:txBody>
      </p:sp>
      <p:sp>
        <p:nvSpPr>
          <p:cNvPr id="3" name="Title 2">
            <a:extLst>
              <a:ext uri="{FF2B5EF4-FFF2-40B4-BE49-F238E27FC236}">
                <a16:creationId xmlns:a16="http://schemas.microsoft.com/office/drawing/2014/main" id="{A57E15CE-5B93-AD49-A174-D3CD56BA4E34}"/>
              </a:ext>
            </a:extLst>
          </p:cNvPr>
          <p:cNvSpPr>
            <a:spLocks noGrp="1"/>
          </p:cNvSpPr>
          <p:nvPr>
            <p:ph type="title"/>
          </p:nvPr>
        </p:nvSpPr>
        <p:spPr/>
        <p:txBody>
          <a:bodyPr/>
          <a:lstStyle/>
          <a:p>
            <a:pPr eaLnBrk="1" fontAlgn="auto" hangingPunct="1">
              <a:spcAft>
                <a:spcPts val="0"/>
              </a:spcAft>
              <a:defRPr/>
            </a:pPr>
            <a:r>
              <a:rPr lang="en-US" dirty="0"/>
              <a:t>AIRWAY MANAGEMENT</a:t>
            </a:r>
          </a:p>
        </p:txBody>
      </p:sp>
    </p:spTree>
    <p:extLst>
      <p:ext uri="{BB962C8B-B14F-4D97-AF65-F5344CB8AC3E}">
        <p14:creationId xmlns:p14="http://schemas.microsoft.com/office/powerpoint/2010/main" val="304358239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Content Placeholder 1">
            <a:extLst>
              <a:ext uri="{FF2B5EF4-FFF2-40B4-BE49-F238E27FC236}">
                <a16:creationId xmlns:a16="http://schemas.microsoft.com/office/drawing/2014/main" id="{380F386D-2F01-3A4C-BA7D-92B8EA1EBC9D}"/>
              </a:ext>
            </a:extLst>
          </p:cNvPr>
          <p:cNvSpPr>
            <a:spLocks noGrp="1"/>
          </p:cNvSpPr>
          <p:nvPr>
            <p:ph idx="1"/>
          </p:nvPr>
        </p:nvSpPr>
        <p:spPr/>
        <p:txBody>
          <a:bodyPr/>
          <a:lstStyle/>
          <a:p>
            <a:pPr eaLnBrk="1" hangingPunct="1"/>
            <a:endParaRPr lang="en-US" altLang="en-US"/>
          </a:p>
          <a:p>
            <a:pPr eaLnBrk="1" hangingPunct="1"/>
            <a:r>
              <a:rPr lang="en-US" altLang="en-US"/>
              <a:t>Form a tight seal with the ambu bag and ventilate at a rate of 15 compressons to 2 ventilations.</a:t>
            </a:r>
          </a:p>
          <a:p>
            <a:pPr eaLnBrk="1" hangingPunct="1"/>
            <a:r>
              <a:rPr lang="en-US" altLang="en-US"/>
              <a:t>Total compressions: 100-120 per minute</a:t>
            </a:r>
          </a:p>
          <a:p>
            <a:pPr eaLnBrk="1" hangingPunct="1"/>
            <a:r>
              <a:rPr lang="en-US" altLang="en-US"/>
              <a:t>Use HEPA filter if available with ambu bag.</a:t>
            </a:r>
          </a:p>
          <a:p>
            <a:pPr eaLnBrk="1" hangingPunct="1"/>
            <a:endParaRPr lang="en-US" altLang="en-US"/>
          </a:p>
          <a:p>
            <a:pPr eaLnBrk="1" hangingPunct="1"/>
            <a:endParaRPr lang="en-US" altLang="en-US"/>
          </a:p>
        </p:txBody>
      </p:sp>
      <p:sp>
        <p:nvSpPr>
          <p:cNvPr id="3" name="Title 2">
            <a:extLst>
              <a:ext uri="{FF2B5EF4-FFF2-40B4-BE49-F238E27FC236}">
                <a16:creationId xmlns:a16="http://schemas.microsoft.com/office/drawing/2014/main" id="{A57E15CE-5B93-AD49-A174-D3CD56BA4E34}"/>
              </a:ext>
            </a:extLst>
          </p:cNvPr>
          <p:cNvSpPr>
            <a:spLocks noGrp="1"/>
          </p:cNvSpPr>
          <p:nvPr>
            <p:ph type="title"/>
          </p:nvPr>
        </p:nvSpPr>
        <p:spPr/>
        <p:txBody>
          <a:bodyPr/>
          <a:lstStyle/>
          <a:p>
            <a:pPr eaLnBrk="1" fontAlgn="auto" hangingPunct="1">
              <a:spcAft>
                <a:spcPts val="0"/>
              </a:spcAft>
              <a:defRPr/>
            </a:pPr>
            <a:r>
              <a:rPr lang="en-US" dirty="0"/>
              <a:t>AIRWAY MANAGEMENT</a:t>
            </a:r>
          </a:p>
        </p:txBody>
      </p:sp>
    </p:spTree>
    <p:extLst>
      <p:ext uri="{BB962C8B-B14F-4D97-AF65-F5344CB8AC3E}">
        <p14:creationId xmlns:p14="http://schemas.microsoft.com/office/powerpoint/2010/main" val="354657141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Content Placeholder 1">
            <a:extLst>
              <a:ext uri="{FF2B5EF4-FFF2-40B4-BE49-F238E27FC236}">
                <a16:creationId xmlns:a16="http://schemas.microsoft.com/office/drawing/2014/main" id="{B292CECF-F1D3-9041-82CF-8BA8549AA4D5}"/>
              </a:ext>
            </a:extLst>
          </p:cNvPr>
          <p:cNvSpPr>
            <a:spLocks noGrp="1"/>
          </p:cNvSpPr>
          <p:nvPr>
            <p:ph idx="1"/>
          </p:nvPr>
        </p:nvSpPr>
        <p:spPr/>
        <p:txBody>
          <a:bodyPr/>
          <a:lstStyle/>
          <a:p>
            <a:pPr eaLnBrk="1" hangingPunct="1"/>
            <a:endParaRPr lang="en-US" altLang="en-US"/>
          </a:p>
          <a:p>
            <a:pPr eaLnBrk="1" hangingPunct="1"/>
            <a:r>
              <a:rPr lang="en-US" altLang="en-US"/>
              <a:t>Early intubation using appropriate sized supraglottic tube.</a:t>
            </a:r>
          </a:p>
          <a:p>
            <a:pPr eaLnBrk="1" hangingPunct="1"/>
            <a:r>
              <a:rPr lang="en-US" altLang="en-US"/>
              <a:t>Use HEPA filter if available with supraglottic tube.</a:t>
            </a:r>
          </a:p>
          <a:p>
            <a:pPr eaLnBrk="1" hangingPunct="1"/>
            <a:r>
              <a:rPr lang="en-US" altLang="en-US"/>
              <a:t>If supraglottic tube is not available use appropriate sized ETT.</a:t>
            </a:r>
          </a:p>
          <a:p>
            <a:pPr eaLnBrk="1" hangingPunct="1"/>
            <a:endParaRPr lang="en-US" altLang="en-US"/>
          </a:p>
        </p:txBody>
      </p:sp>
      <p:sp>
        <p:nvSpPr>
          <p:cNvPr id="3" name="Title 2">
            <a:extLst>
              <a:ext uri="{FF2B5EF4-FFF2-40B4-BE49-F238E27FC236}">
                <a16:creationId xmlns:a16="http://schemas.microsoft.com/office/drawing/2014/main" id="{27FD4D6D-EBD0-9F46-8706-EE86ECFB70F3}"/>
              </a:ext>
            </a:extLst>
          </p:cNvPr>
          <p:cNvSpPr>
            <a:spLocks noGrp="1"/>
          </p:cNvSpPr>
          <p:nvPr>
            <p:ph type="title"/>
          </p:nvPr>
        </p:nvSpPr>
        <p:spPr/>
        <p:txBody>
          <a:bodyPr/>
          <a:lstStyle/>
          <a:p>
            <a:pPr eaLnBrk="1" fontAlgn="auto" hangingPunct="1">
              <a:spcAft>
                <a:spcPts val="0"/>
              </a:spcAft>
              <a:defRPr/>
            </a:pPr>
            <a:r>
              <a:rPr lang="en-US" dirty="0"/>
              <a:t>AIRWAY MANAGEMENT</a:t>
            </a:r>
          </a:p>
        </p:txBody>
      </p:sp>
    </p:spTree>
    <p:extLst>
      <p:ext uri="{BB962C8B-B14F-4D97-AF65-F5344CB8AC3E}">
        <p14:creationId xmlns:p14="http://schemas.microsoft.com/office/powerpoint/2010/main" val="218217728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F9F49C-20DE-7143-841E-85E1FB38F48E}"/>
              </a:ext>
            </a:extLst>
          </p:cNvPr>
          <p:cNvSpPr>
            <a:spLocks noGrp="1"/>
          </p:cNvSpPr>
          <p:nvPr>
            <p:ph type="title"/>
          </p:nvPr>
        </p:nvSpPr>
        <p:spPr/>
        <p:txBody>
          <a:bodyPr/>
          <a:lstStyle/>
          <a:p>
            <a:r>
              <a:rPr lang="en-US" sz="4400" dirty="0"/>
              <a:t>PEDIATRIC INTUBATION</a:t>
            </a:r>
            <a:br>
              <a:rPr lang="en-US" sz="1050" dirty="0"/>
            </a:br>
            <a:endParaRPr lang="en-US" sz="2400" dirty="0"/>
          </a:p>
        </p:txBody>
      </p:sp>
      <p:sp>
        <p:nvSpPr>
          <p:cNvPr id="3" name="Content Placeholder 2">
            <a:extLst>
              <a:ext uri="{FF2B5EF4-FFF2-40B4-BE49-F238E27FC236}">
                <a16:creationId xmlns:a16="http://schemas.microsoft.com/office/drawing/2014/main" id="{07490F20-1C7E-D99D-C166-EE8CBEAC827D}"/>
              </a:ext>
            </a:extLst>
          </p:cNvPr>
          <p:cNvSpPr>
            <a:spLocks noGrp="1"/>
          </p:cNvSpPr>
          <p:nvPr>
            <p:ph idx="1"/>
          </p:nvPr>
        </p:nvSpPr>
        <p:spPr/>
        <p:txBody>
          <a:bodyPr/>
          <a:lstStyle/>
          <a:p>
            <a:endParaRPr lang="en-US" dirty="0"/>
          </a:p>
          <a:p>
            <a:r>
              <a:rPr lang="en-US" sz="2400" dirty="0"/>
              <a:t>https://</a:t>
            </a:r>
            <a:r>
              <a:rPr lang="en-US" sz="2400" dirty="0" err="1"/>
              <a:t>www.youtube.com</a:t>
            </a:r>
            <a:r>
              <a:rPr lang="en-US" sz="2400" dirty="0"/>
              <a:t>/</a:t>
            </a:r>
            <a:r>
              <a:rPr lang="en-US" sz="2400" dirty="0" err="1"/>
              <a:t>watch?v</a:t>
            </a:r>
            <a:r>
              <a:rPr lang="en-US" sz="2400" dirty="0"/>
              <a:t>=</a:t>
            </a:r>
            <a:r>
              <a:rPr lang="en-US" sz="2400" dirty="0" err="1"/>
              <a:t>hsUkSkStXOA</a:t>
            </a:r>
            <a:endParaRPr lang="en-US" dirty="0"/>
          </a:p>
        </p:txBody>
      </p:sp>
    </p:spTree>
    <p:extLst>
      <p:ext uri="{BB962C8B-B14F-4D97-AF65-F5344CB8AC3E}">
        <p14:creationId xmlns:p14="http://schemas.microsoft.com/office/powerpoint/2010/main" val="373318409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2" descr="C:\Users\MD.MUSD\Desktop\AHA COVID 19 GUIDELINES 4.jpeg">
            <a:extLst>
              <a:ext uri="{FF2B5EF4-FFF2-40B4-BE49-F238E27FC236}">
                <a16:creationId xmlns:a16="http://schemas.microsoft.com/office/drawing/2014/main" id="{417D3B93-EB0B-B842-877C-663365BF4B8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7088" y="228600"/>
            <a:ext cx="4949825"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266490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2" descr="C:\Users\MD.MUSD\Desktop\AHA COVID 19 GUIDELINES 2.jpeg">
            <a:extLst>
              <a:ext uri="{FF2B5EF4-FFF2-40B4-BE49-F238E27FC236}">
                <a16:creationId xmlns:a16="http://schemas.microsoft.com/office/drawing/2014/main" id="{A26D2D86-D9FE-E742-A30E-F9BC70F9B7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7088" y="228600"/>
            <a:ext cx="4949825"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636542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3" descr="C:\Users\MD.MUSD\Desktop\AHA COVID 19 GUIDELINES 3.jpeg">
            <a:extLst>
              <a:ext uri="{FF2B5EF4-FFF2-40B4-BE49-F238E27FC236}">
                <a16:creationId xmlns:a16="http://schemas.microsoft.com/office/drawing/2014/main" id="{CC22E8AC-229B-FD40-8DAC-592AEA34D5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7088" y="228600"/>
            <a:ext cx="4949825"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540261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D1A82-7C98-9143-9267-9FD038A598C8}"/>
              </a:ext>
            </a:extLst>
          </p:cNvPr>
          <p:cNvSpPr>
            <a:spLocks noGrp="1"/>
          </p:cNvSpPr>
          <p:nvPr>
            <p:ph type="title"/>
          </p:nvPr>
        </p:nvSpPr>
        <p:spPr/>
        <p:txBody>
          <a:bodyPr/>
          <a:lstStyle/>
          <a:p>
            <a:pPr eaLnBrk="1" fontAlgn="auto" hangingPunct="1">
              <a:spcAft>
                <a:spcPts val="0"/>
              </a:spcAft>
              <a:defRPr/>
            </a:pPr>
            <a:r>
              <a:rPr lang="en-US" dirty="0"/>
              <a:t>OPIOID OVERDOSES</a:t>
            </a:r>
          </a:p>
        </p:txBody>
      </p:sp>
      <p:sp>
        <p:nvSpPr>
          <p:cNvPr id="34818" name="Text Placeholder 2">
            <a:extLst>
              <a:ext uri="{FF2B5EF4-FFF2-40B4-BE49-F238E27FC236}">
                <a16:creationId xmlns:a16="http://schemas.microsoft.com/office/drawing/2014/main" id="{1EB1A112-CBB6-8D44-BA83-DD75E5FE63D9}"/>
              </a:ext>
            </a:extLst>
          </p:cNvPr>
          <p:cNvSpPr>
            <a:spLocks noGrp="1"/>
          </p:cNvSpPr>
          <p:nvPr>
            <p:ph type="body" idx="1"/>
          </p:nvPr>
        </p:nvSpPr>
        <p:spPr>
          <a:xfrm>
            <a:off x="3922713" y="2932113"/>
            <a:ext cx="4572000" cy="1454150"/>
          </a:xfrm>
        </p:spPr>
        <p:txBody>
          <a:bodyPr/>
          <a:lstStyle/>
          <a:p>
            <a:pPr eaLnBrk="1" hangingPunct="1"/>
            <a:endParaRPr lang="en-US" altLang="en-US"/>
          </a:p>
        </p:txBody>
      </p:sp>
    </p:spTree>
    <p:extLst>
      <p:ext uri="{BB962C8B-B14F-4D97-AF65-F5344CB8AC3E}">
        <p14:creationId xmlns:p14="http://schemas.microsoft.com/office/powerpoint/2010/main" val="28637931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0538" y="2514600"/>
            <a:ext cx="8162925" cy="914400"/>
          </a:xfrm>
        </p:spPr>
        <p:txBody>
          <a:bodyPr/>
          <a:lstStyle/>
          <a:p>
            <a:pPr>
              <a:defRPr/>
            </a:pPr>
            <a:r>
              <a:rPr lang="en-US" dirty="0"/>
              <a:t>MEASURING OXYGENTATION &amp; VENTILATION</a:t>
            </a:r>
          </a:p>
        </p:txBody>
      </p:sp>
      <p:sp>
        <p:nvSpPr>
          <p:cNvPr id="5" name="Text Placeholder 4"/>
          <p:cNvSpPr>
            <a:spLocks noGrp="1"/>
          </p:cNvSpPr>
          <p:nvPr>
            <p:ph type="body" idx="1"/>
          </p:nvPr>
        </p:nvSpPr>
        <p:spPr>
          <a:xfrm>
            <a:off x="490538" y="3429000"/>
            <a:ext cx="8162925" cy="701675"/>
          </a:xfrm>
        </p:spPr>
        <p:txBody>
          <a:bodyPr/>
          <a:lstStyle/>
          <a:p>
            <a:pPr>
              <a:defRPr/>
            </a:pPr>
            <a:endParaRPr lang="en-US"/>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Content Placeholder 4">
            <a:extLst>
              <a:ext uri="{FF2B5EF4-FFF2-40B4-BE49-F238E27FC236}">
                <a16:creationId xmlns:a16="http://schemas.microsoft.com/office/drawing/2014/main" id="{2AC37287-FAB1-3845-96C3-C8E0420DE20C}"/>
              </a:ext>
            </a:extLst>
          </p:cNvPr>
          <p:cNvSpPr>
            <a:spLocks noGrp="1"/>
          </p:cNvSpPr>
          <p:nvPr>
            <p:ph idx="1"/>
          </p:nvPr>
        </p:nvSpPr>
        <p:spPr/>
        <p:txBody>
          <a:bodyPr/>
          <a:lstStyle/>
          <a:p>
            <a:pPr eaLnBrk="1" hangingPunct="1"/>
            <a:endParaRPr lang="en-US" altLang="en-US"/>
          </a:p>
          <a:p>
            <a:pPr eaLnBrk="1" hangingPunct="1"/>
            <a:endParaRPr lang="en-US" altLang="en-US"/>
          </a:p>
          <a:p>
            <a:pPr eaLnBrk="1" hangingPunct="1"/>
            <a:r>
              <a:rPr lang="en-US" altLang="en-US"/>
              <a:t>Opioid overdoses result from hypoxic events.</a:t>
            </a:r>
          </a:p>
          <a:p>
            <a:pPr eaLnBrk="1" hangingPunct="1"/>
            <a:r>
              <a:rPr lang="en-US" altLang="en-US"/>
              <a:t>Breathing diminishes and then will stop resulting in hypoxia.</a:t>
            </a:r>
          </a:p>
          <a:p>
            <a:pPr eaLnBrk="1" hangingPunct="1"/>
            <a:r>
              <a:rPr lang="en-US" altLang="en-US"/>
              <a:t>The lack of oxygen results in the heart stopping.</a:t>
            </a:r>
          </a:p>
        </p:txBody>
      </p:sp>
      <p:sp>
        <p:nvSpPr>
          <p:cNvPr id="4" name="Title 3">
            <a:extLst>
              <a:ext uri="{FF2B5EF4-FFF2-40B4-BE49-F238E27FC236}">
                <a16:creationId xmlns:a16="http://schemas.microsoft.com/office/drawing/2014/main" id="{1CA39973-F621-094A-85ED-5B8D4529FC7E}"/>
              </a:ext>
            </a:extLst>
          </p:cNvPr>
          <p:cNvSpPr>
            <a:spLocks noGrp="1"/>
          </p:cNvSpPr>
          <p:nvPr>
            <p:ph type="title"/>
          </p:nvPr>
        </p:nvSpPr>
        <p:spPr/>
        <p:txBody>
          <a:bodyPr/>
          <a:lstStyle/>
          <a:p>
            <a:pPr eaLnBrk="1" fontAlgn="auto" hangingPunct="1">
              <a:spcAft>
                <a:spcPts val="0"/>
              </a:spcAft>
              <a:defRPr/>
            </a:pPr>
            <a:r>
              <a:rPr lang="en-US" dirty="0"/>
              <a:t>OPIOID OVERDOSES</a:t>
            </a:r>
          </a:p>
        </p:txBody>
      </p:sp>
    </p:spTree>
    <p:extLst>
      <p:ext uri="{BB962C8B-B14F-4D97-AF65-F5344CB8AC3E}">
        <p14:creationId xmlns:p14="http://schemas.microsoft.com/office/powerpoint/2010/main" val="330268262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Content Placeholder 4">
            <a:extLst>
              <a:ext uri="{FF2B5EF4-FFF2-40B4-BE49-F238E27FC236}">
                <a16:creationId xmlns:a16="http://schemas.microsoft.com/office/drawing/2014/main" id="{9E1BB638-1266-2341-BA8C-100942A9F916}"/>
              </a:ext>
            </a:extLst>
          </p:cNvPr>
          <p:cNvSpPr>
            <a:spLocks noGrp="1"/>
          </p:cNvSpPr>
          <p:nvPr>
            <p:ph idx="1"/>
          </p:nvPr>
        </p:nvSpPr>
        <p:spPr/>
        <p:txBody>
          <a:bodyPr/>
          <a:lstStyle/>
          <a:p>
            <a:pPr eaLnBrk="1" hangingPunct="1"/>
            <a:endParaRPr lang="en-US" altLang="en-US"/>
          </a:p>
          <a:p>
            <a:pPr eaLnBrk="1" hangingPunct="1"/>
            <a:endParaRPr lang="en-US" altLang="en-US"/>
          </a:p>
          <a:p>
            <a:pPr eaLnBrk="1" hangingPunct="1"/>
            <a:r>
              <a:rPr lang="en-US" altLang="en-US"/>
              <a:t>THE HYPOXIA MUST BE ADDRESSED WITH VENTILATION</a:t>
            </a:r>
          </a:p>
        </p:txBody>
      </p:sp>
      <p:sp>
        <p:nvSpPr>
          <p:cNvPr id="4" name="Title 3">
            <a:extLst>
              <a:ext uri="{FF2B5EF4-FFF2-40B4-BE49-F238E27FC236}">
                <a16:creationId xmlns:a16="http://schemas.microsoft.com/office/drawing/2014/main" id="{9A456A44-CDCF-6746-A91D-22FD679610B0}"/>
              </a:ext>
            </a:extLst>
          </p:cNvPr>
          <p:cNvSpPr>
            <a:spLocks noGrp="1"/>
          </p:cNvSpPr>
          <p:nvPr>
            <p:ph type="title"/>
          </p:nvPr>
        </p:nvSpPr>
        <p:spPr/>
        <p:txBody>
          <a:bodyPr/>
          <a:lstStyle/>
          <a:p>
            <a:pPr eaLnBrk="1" fontAlgn="auto" hangingPunct="1">
              <a:spcAft>
                <a:spcPts val="0"/>
              </a:spcAft>
              <a:defRPr/>
            </a:pPr>
            <a:r>
              <a:rPr lang="en-US" dirty="0"/>
              <a:t>OPIOID OVERDOSES</a:t>
            </a:r>
          </a:p>
        </p:txBody>
      </p:sp>
    </p:spTree>
    <p:extLst>
      <p:ext uri="{BB962C8B-B14F-4D97-AF65-F5344CB8AC3E}">
        <p14:creationId xmlns:p14="http://schemas.microsoft.com/office/powerpoint/2010/main" val="351223069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1175998-B413-E744-844A-1383CE01139C}"/>
              </a:ext>
            </a:extLst>
          </p:cNvPr>
          <p:cNvSpPr>
            <a:spLocks noGrp="1"/>
          </p:cNvSpPr>
          <p:nvPr>
            <p:ph idx="1"/>
          </p:nvPr>
        </p:nvSpPr>
        <p:spPr/>
        <p:txBody>
          <a:bodyPr>
            <a:normAutofit fontScale="92500" lnSpcReduction="20000"/>
          </a:bodyPr>
          <a:lstStyle/>
          <a:p>
            <a:pPr marL="365760" indent="-256032" eaLnBrk="1" fontAlgn="auto" hangingPunct="1">
              <a:spcAft>
                <a:spcPts val="0"/>
              </a:spcAft>
              <a:buFont typeface="Wingdings 3"/>
              <a:buNone/>
              <a:defRPr/>
            </a:pPr>
            <a:r>
              <a:rPr lang="en-US" dirty="0"/>
              <a:t>OPIOID CLINICAL PATHWAY</a:t>
            </a:r>
          </a:p>
          <a:p>
            <a:pPr marL="365760" indent="-256032" eaLnBrk="1" fontAlgn="auto" hangingPunct="1">
              <a:spcAft>
                <a:spcPts val="0"/>
              </a:spcAft>
              <a:buFont typeface="Wingdings 3"/>
              <a:buNone/>
              <a:defRPr/>
            </a:pPr>
            <a:r>
              <a:rPr lang="en-US" dirty="0"/>
              <a:t>Unresponsive with a pulse and breathing                                            			Give naloxone intranasal followed by passive oxygenation (no squeezing) over the face and nose using </a:t>
            </a:r>
            <a:r>
              <a:rPr lang="en-US" dirty="0" err="1"/>
              <a:t>ambu</a:t>
            </a:r>
            <a:r>
              <a:rPr lang="en-US" dirty="0"/>
              <a:t> bag if available.</a:t>
            </a:r>
          </a:p>
          <a:p>
            <a:pPr marL="365760" indent="-256032" eaLnBrk="1" fontAlgn="auto" hangingPunct="1">
              <a:spcAft>
                <a:spcPts val="0"/>
              </a:spcAft>
              <a:buFont typeface="Wingdings 3"/>
              <a:buNone/>
              <a:defRPr/>
            </a:pPr>
            <a:endParaRPr lang="en-US" dirty="0"/>
          </a:p>
          <a:p>
            <a:pPr marL="365760" indent="-256032" eaLnBrk="1" fontAlgn="auto" hangingPunct="1">
              <a:spcAft>
                <a:spcPts val="0"/>
              </a:spcAft>
              <a:buFont typeface="Wingdings 3"/>
              <a:buNone/>
              <a:defRPr/>
            </a:pPr>
            <a:r>
              <a:rPr lang="en-US" dirty="0"/>
              <a:t>Unresponsive with a pulse and not breathing                                            			Give naloxone intranasal followed by passive oxygenation (no squeezing) over the face and nose using </a:t>
            </a:r>
            <a:r>
              <a:rPr lang="en-US" dirty="0" err="1"/>
              <a:t>ambu</a:t>
            </a:r>
            <a:r>
              <a:rPr lang="en-US" dirty="0"/>
              <a:t> bag if available.</a:t>
            </a:r>
          </a:p>
          <a:p>
            <a:pPr marL="365760" indent="-256032" eaLnBrk="1" fontAlgn="auto" hangingPunct="1">
              <a:spcAft>
                <a:spcPts val="0"/>
              </a:spcAft>
              <a:buFont typeface="Wingdings 3"/>
              <a:buNone/>
              <a:defRPr/>
            </a:pPr>
            <a:r>
              <a:rPr lang="en-US" dirty="0"/>
              <a:t>			</a:t>
            </a:r>
          </a:p>
        </p:txBody>
      </p:sp>
      <p:sp>
        <p:nvSpPr>
          <p:cNvPr id="4" name="Title 3">
            <a:extLst>
              <a:ext uri="{FF2B5EF4-FFF2-40B4-BE49-F238E27FC236}">
                <a16:creationId xmlns:a16="http://schemas.microsoft.com/office/drawing/2014/main" id="{FBA96980-E798-4B45-BE5F-235F877768E9}"/>
              </a:ext>
            </a:extLst>
          </p:cNvPr>
          <p:cNvSpPr>
            <a:spLocks noGrp="1"/>
          </p:cNvSpPr>
          <p:nvPr>
            <p:ph type="title"/>
          </p:nvPr>
        </p:nvSpPr>
        <p:spPr/>
        <p:txBody>
          <a:bodyPr/>
          <a:lstStyle/>
          <a:p>
            <a:pPr eaLnBrk="1" fontAlgn="auto" hangingPunct="1">
              <a:spcAft>
                <a:spcPts val="0"/>
              </a:spcAft>
              <a:defRPr/>
            </a:pPr>
            <a:r>
              <a:rPr lang="en-US" dirty="0"/>
              <a:t>OPIOID OVERDOSES</a:t>
            </a:r>
          </a:p>
        </p:txBody>
      </p:sp>
      <p:sp>
        <p:nvSpPr>
          <p:cNvPr id="8" name="Right Arrow 7">
            <a:extLst>
              <a:ext uri="{FF2B5EF4-FFF2-40B4-BE49-F238E27FC236}">
                <a16:creationId xmlns:a16="http://schemas.microsoft.com/office/drawing/2014/main" id="{2287FAA4-5785-A64B-9474-B904F6EAE03B}"/>
              </a:ext>
            </a:extLst>
          </p:cNvPr>
          <p:cNvSpPr/>
          <p:nvPr/>
        </p:nvSpPr>
        <p:spPr>
          <a:xfrm>
            <a:off x="1674813" y="2362200"/>
            <a:ext cx="977900" cy="4079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Right Arrow 8">
            <a:extLst>
              <a:ext uri="{FF2B5EF4-FFF2-40B4-BE49-F238E27FC236}">
                <a16:creationId xmlns:a16="http://schemas.microsoft.com/office/drawing/2014/main" id="{7672DE4A-DE4E-4145-BF54-75BB737BFA24}"/>
              </a:ext>
            </a:extLst>
          </p:cNvPr>
          <p:cNvSpPr/>
          <p:nvPr/>
        </p:nvSpPr>
        <p:spPr>
          <a:xfrm>
            <a:off x="1676400" y="4343400"/>
            <a:ext cx="977900" cy="4079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Tree>
    <p:extLst>
      <p:ext uri="{BB962C8B-B14F-4D97-AF65-F5344CB8AC3E}">
        <p14:creationId xmlns:p14="http://schemas.microsoft.com/office/powerpoint/2010/main" val="401133458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Content Placeholder 4">
            <a:extLst>
              <a:ext uri="{FF2B5EF4-FFF2-40B4-BE49-F238E27FC236}">
                <a16:creationId xmlns:a16="http://schemas.microsoft.com/office/drawing/2014/main" id="{727AAF9A-8527-3647-A6FA-A7045E9591B6}"/>
              </a:ext>
            </a:extLst>
          </p:cNvPr>
          <p:cNvSpPr>
            <a:spLocks noGrp="1"/>
          </p:cNvSpPr>
          <p:nvPr>
            <p:ph idx="1"/>
          </p:nvPr>
        </p:nvSpPr>
        <p:spPr/>
        <p:txBody>
          <a:bodyPr/>
          <a:lstStyle/>
          <a:p>
            <a:pPr eaLnBrk="1" hangingPunct="1">
              <a:buFont typeface="Wingdings 3" pitchFamily="2" charset="2"/>
              <a:buNone/>
            </a:pPr>
            <a:r>
              <a:rPr lang="en-US" altLang="en-US" dirty="0"/>
              <a:t>OPIOID CLINICAL PATHWAY</a:t>
            </a:r>
          </a:p>
          <a:p>
            <a:pPr eaLnBrk="1" hangingPunct="1">
              <a:buFont typeface="Wingdings 3" pitchFamily="2" charset="2"/>
              <a:buNone/>
            </a:pPr>
            <a:r>
              <a:rPr lang="en-US" altLang="en-US" dirty="0"/>
              <a:t>Unresponsive with NO PULSE AND NOT BREATHING                                            			  BEGIN STANDARD CPR 30:2.</a:t>
            </a:r>
          </a:p>
          <a:p>
            <a:pPr eaLnBrk="1" hangingPunct="1">
              <a:buFont typeface="Wingdings 3" pitchFamily="2" charset="2"/>
              <a:buNone/>
            </a:pPr>
            <a:r>
              <a:rPr lang="en-US" altLang="en-US" dirty="0"/>
              <a:t>Ventilate with a tight seal giving 2 rescue breaths.	Give </a:t>
            </a:r>
            <a:r>
              <a:rPr lang="en-US" altLang="en-US" dirty="0" err="1"/>
              <a:t>naloxone</a:t>
            </a:r>
            <a:r>
              <a:rPr lang="en-US" altLang="en-US" dirty="0"/>
              <a:t> intranasal followed by continued oxygen ventilation.  </a:t>
            </a:r>
          </a:p>
          <a:p>
            <a:pPr eaLnBrk="1" hangingPunct="1">
              <a:buFont typeface="Wingdings 3" pitchFamily="2" charset="2"/>
              <a:buNone/>
            </a:pPr>
            <a:endParaRPr lang="en-US" altLang="en-US" dirty="0"/>
          </a:p>
          <a:p>
            <a:pPr eaLnBrk="1" hangingPunct="1">
              <a:buFont typeface="Wingdings 3" pitchFamily="2" charset="2"/>
              <a:buNone/>
            </a:pPr>
            <a:r>
              <a:rPr lang="en-US" altLang="en-US" dirty="0"/>
              <a:t>	</a:t>
            </a:r>
            <a:r>
              <a:rPr lang="en-US" altLang="en-US" sz="2400" dirty="0"/>
              <a:t>SET UP FOR EARLY SUPRAGLOTTIC INTUBATION</a:t>
            </a:r>
          </a:p>
          <a:p>
            <a:pPr eaLnBrk="1" hangingPunct="1">
              <a:buFont typeface="Wingdings 3" pitchFamily="2" charset="2"/>
              <a:buNone/>
            </a:pPr>
            <a:r>
              <a:rPr lang="en-US" altLang="en-US" dirty="0"/>
              <a:t> </a:t>
            </a:r>
          </a:p>
          <a:p>
            <a:pPr eaLnBrk="1" hangingPunct="1">
              <a:buFont typeface="Wingdings 3" pitchFamily="2" charset="2"/>
              <a:buNone/>
            </a:pPr>
            <a:endParaRPr lang="en-US" altLang="en-US" dirty="0"/>
          </a:p>
          <a:p>
            <a:pPr eaLnBrk="1" hangingPunct="1">
              <a:buFont typeface="Wingdings 3" pitchFamily="2" charset="2"/>
              <a:buNone/>
            </a:pPr>
            <a:r>
              <a:rPr lang="en-US" altLang="en-US" dirty="0"/>
              <a:t>			</a:t>
            </a:r>
          </a:p>
        </p:txBody>
      </p:sp>
      <p:sp>
        <p:nvSpPr>
          <p:cNvPr id="4" name="Title 3">
            <a:extLst>
              <a:ext uri="{FF2B5EF4-FFF2-40B4-BE49-F238E27FC236}">
                <a16:creationId xmlns:a16="http://schemas.microsoft.com/office/drawing/2014/main" id="{EB10E6F1-39BF-B745-9B8A-13D8C82F0C8A}"/>
              </a:ext>
            </a:extLst>
          </p:cNvPr>
          <p:cNvSpPr>
            <a:spLocks noGrp="1"/>
          </p:cNvSpPr>
          <p:nvPr>
            <p:ph type="title"/>
          </p:nvPr>
        </p:nvSpPr>
        <p:spPr/>
        <p:txBody>
          <a:bodyPr/>
          <a:lstStyle/>
          <a:p>
            <a:pPr eaLnBrk="1" fontAlgn="auto" hangingPunct="1">
              <a:spcAft>
                <a:spcPts val="0"/>
              </a:spcAft>
              <a:defRPr/>
            </a:pPr>
            <a:r>
              <a:rPr lang="en-US" dirty="0"/>
              <a:t>OPIOID OVERDOSES</a:t>
            </a:r>
          </a:p>
        </p:txBody>
      </p:sp>
      <p:sp>
        <p:nvSpPr>
          <p:cNvPr id="8" name="Right Arrow 7">
            <a:extLst>
              <a:ext uri="{FF2B5EF4-FFF2-40B4-BE49-F238E27FC236}">
                <a16:creationId xmlns:a16="http://schemas.microsoft.com/office/drawing/2014/main" id="{CB04C45A-5008-8C42-AC19-0162DF5ABDED}"/>
              </a:ext>
            </a:extLst>
          </p:cNvPr>
          <p:cNvSpPr/>
          <p:nvPr/>
        </p:nvSpPr>
        <p:spPr>
          <a:xfrm>
            <a:off x="762000" y="2971800"/>
            <a:ext cx="977900" cy="484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extLst>
      <p:ext uri="{BB962C8B-B14F-4D97-AF65-F5344CB8AC3E}">
        <p14:creationId xmlns:p14="http://schemas.microsoft.com/office/powerpoint/2010/main" val="420292562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1F3103-F3B2-4F45-8875-9855801F1121}"/>
              </a:ext>
            </a:extLst>
          </p:cNvPr>
          <p:cNvSpPr>
            <a:spLocks noGrp="1"/>
          </p:cNvSpPr>
          <p:nvPr>
            <p:ph type="title"/>
          </p:nvPr>
        </p:nvSpPr>
        <p:spPr/>
        <p:txBody>
          <a:bodyPr/>
          <a:lstStyle/>
          <a:p>
            <a:pPr eaLnBrk="1" hangingPunct="1">
              <a:defRPr/>
            </a:pPr>
            <a:r>
              <a:rPr lang="en-US" dirty="0"/>
              <a:t>CESSATION OF RESUSCITATION</a:t>
            </a:r>
          </a:p>
        </p:txBody>
      </p:sp>
      <p:sp>
        <p:nvSpPr>
          <p:cNvPr id="48130" name="Text Placeholder 2">
            <a:extLst>
              <a:ext uri="{FF2B5EF4-FFF2-40B4-BE49-F238E27FC236}">
                <a16:creationId xmlns:a16="http://schemas.microsoft.com/office/drawing/2014/main" id="{D7EDB30C-456A-8748-9D82-4E63663FE71B}"/>
              </a:ext>
            </a:extLst>
          </p:cNvPr>
          <p:cNvSpPr>
            <a:spLocks noGrp="1"/>
          </p:cNvSpPr>
          <p:nvPr>
            <p:ph type="body" idx="1"/>
          </p:nvPr>
        </p:nvSpPr>
        <p:spPr>
          <a:xfrm>
            <a:off x="3922713" y="2932113"/>
            <a:ext cx="4572000" cy="1454150"/>
          </a:xfrm>
        </p:spPr>
        <p:txBody>
          <a:bodyPr/>
          <a:lstStyle/>
          <a:p>
            <a:pPr eaLnBrk="1" hangingPunct="1"/>
            <a:endParaRPr lang="en-US" altLang="en-US"/>
          </a:p>
        </p:txBody>
      </p:sp>
    </p:spTree>
    <p:extLst>
      <p:ext uri="{BB962C8B-B14F-4D97-AF65-F5344CB8AC3E}">
        <p14:creationId xmlns:p14="http://schemas.microsoft.com/office/powerpoint/2010/main" val="285126941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Content Placeholder 4">
            <a:extLst>
              <a:ext uri="{FF2B5EF4-FFF2-40B4-BE49-F238E27FC236}">
                <a16:creationId xmlns:a16="http://schemas.microsoft.com/office/drawing/2014/main" id="{06D13AA2-EB7E-3044-B82F-1E1202E65FFD}"/>
              </a:ext>
            </a:extLst>
          </p:cNvPr>
          <p:cNvSpPr>
            <a:spLocks noGrp="1"/>
          </p:cNvSpPr>
          <p:nvPr>
            <p:ph idx="1"/>
          </p:nvPr>
        </p:nvSpPr>
        <p:spPr/>
        <p:txBody>
          <a:bodyPr/>
          <a:lstStyle/>
          <a:p>
            <a:pPr marL="107950" indent="0" eaLnBrk="1" hangingPunct="1">
              <a:buFont typeface="Wingdings 3" pitchFamily="2" charset="2"/>
              <a:buNone/>
            </a:pPr>
            <a:r>
              <a:rPr lang="en-US" altLang="en-US"/>
              <a:t>PROTOCOL</a:t>
            </a:r>
          </a:p>
          <a:p>
            <a:pPr marL="107950" indent="0" eaLnBrk="1" hangingPunct="1">
              <a:buFont typeface="Wingdings 3" pitchFamily="2" charset="2"/>
              <a:buNone/>
            </a:pPr>
            <a:r>
              <a:rPr lang="en-US" altLang="en-US"/>
              <a:t>EMTs certified at the Paramedic level only may cease resuscitative efforts in an adult patient 18 years of age or older, regardless of who initiated the resuscitative efforts, without finding “obvious death” criteria only by the following procedure:</a:t>
            </a:r>
          </a:p>
          <a:p>
            <a:pPr marL="107950" indent="0" eaLnBrk="1" hangingPunct="1">
              <a:buFont typeface="Wingdings 3" pitchFamily="2" charset="2"/>
              <a:buNone/>
            </a:pPr>
            <a:endParaRPr lang="en-US" altLang="en-US"/>
          </a:p>
        </p:txBody>
      </p:sp>
      <p:sp>
        <p:nvSpPr>
          <p:cNvPr id="4" name="Title 3">
            <a:extLst>
              <a:ext uri="{FF2B5EF4-FFF2-40B4-BE49-F238E27FC236}">
                <a16:creationId xmlns:a16="http://schemas.microsoft.com/office/drawing/2014/main" id="{6656B2A4-EDFE-7E49-89BD-72480DA00CC8}"/>
              </a:ext>
            </a:extLst>
          </p:cNvPr>
          <p:cNvSpPr>
            <a:spLocks noGrp="1"/>
          </p:cNvSpPr>
          <p:nvPr>
            <p:ph type="title"/>
          </p:nvPr>
        </p:nvSpPr>
        <p:spPr/>
        <p:txBody>
          <a:bodyPr>
            <a:normAutofit fontScale="90000"/>
          </a:bodyPr>
          <a:lstStyle/>
          <a:p>
            <a:pPr algn="ctr" eaLnBrk="1" hangingPunct="1">
              <a:defRPr/>
            </a:pPr>
            <a:br>
              <a:rPr lang="en-US" sz="3100" dirty="0"/>
            </a:br>
            <a:r>
              <a:rPr lang="en-US" sz="3600" dirty="0"/>
              <a:t>CESSATION OF RESUSCITATION</a:t>
            </a:r>
            <a:br>
              <a:rPr lang="en-US" sz="3600" dirty="0"/>
            </a:br>
            <a:r>
              <a:rPr lang="en-US" sz="3600" dirty="0"/>
              <a:t>OEMS Protocol 6.11.</a:t>
            </a:r>
            <a:br>
              <a:rPr lang="en-US" dirty="0"/>
            </a:br>
            <a:endParaRPr lang="en-US" dirty="0"/>
          </a:p>
        </p:txBody>
      </p:sp>
    </p:spTree>
    <p:extLst>
      <p:ext uri="{BB962C8B-B14F-4D97-AF65-F5344CB8AC3E}">
        <p14:creationId xmlns:p14="http://schemas.microsoft.com/office/powerpoint/2010/main" val="351801610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94C9929-331E-AF4B-A75D-1C6567E70F89}"/>
              </a:ext>
            </a:extLst>
          </p:cNvPr>
          <p:cNvSpPr>
            <a:spLocks noGrp="1"/>
          </p:cNvSpPr>
          <p:nvPr>
            <p:ph idx="1"/>
          </p:nvPr>
        </p:nvSpPr>
        <p:spPr/>
        <p:txBody>
          <a:bodyPr/>
          <a:lstStyle/>
          <a:p>
            <a:pPr marL="109537" indent="0" eaLnBrk="1" hangingPunct="1">
              <a:buFont typeface="Wingdings 3" pitchFamily="2" charset="2"/>
              <a:buNone/>
              <a:defRPr/>
            </a:pPr>
            <a:r>
              <a:rPr lang="en-US" dirty="0"/>
              <a:t>PROTOCOL</a:t>
            </a:r>
          </a:p>
          <a:p>
            <a:pPr eaLnBrk="1" hangingPunct="1">
              <a:defRPr/>
            </a:pPr>
            <a:r>
              <a:rPr lang="en-US" dirty="0"/>
              <a:t>a. There is no evidence of or suspicion of hypothermia; AND</a:t>
            </a:r>
          </a:p>
          <a:p>
            <a:pPr eaLnBrk="1" hangingPunct="1">
              <a:defRPr/>
            </a:pPr>
            <a:r>
              <a:rPr lang="en-US" dirty="0"/>
              <a:t>b. Indicated standard Advanced Life Support measures have been successfully undertaken (including for example effective airway support, intravenous access, medications, transcutaneous pacing, and rhythm monitoring); AND</a:t>
            </a:r>
          </a:p>
          <a:p>
            <a:pPr marL="109537" indent="0" eaLnBrk="1" hangingPunct="1">
              <a:buFont typeface="Wingdings 3" pitchFamily="2" charset="2"/>
              <a:buNone/>
              <a:defRPr/>
            </a:pPr>
            <a:endParaRPr lang="en-US" dirty="0"/>
          </a:p>
        </p:txBody>
      </p:sp>
      <p:sp>
        <p:nvSpPr>
          <p:cNvPr id="4" name="Title 3">
            <a:extLst>
              <a:ext uri="{FF2B5EF4-FFF2-40B4-BE49-F238E27FC236}">
                <a16:creationId xmlns:a16="http://schemas.microsoft.com/office/drawing/2014/main" id="{6656B2A4-EDFE-7E49-89BD-72480DA00CC8}"/>
              </a:ext>
            </a:extLst>
          </p:cNvPr>
          <p:cNvSpPr>
            <a:spLocks noGrp="1"/>
          </p:cNvSpPr>
          <p:nvPr>
            <p:ph type="title"/>
          </p:nvPr>
        </p:nvSpPr>
        <p:spPr/>
        <p:txBody>
          <a:bodyPr>
            <a:normAutofit fontScale="90000"/>
          </a:bodyPr>
          <a:lstStyle/>
          <a:p>
            <a:pPr algn="ctr" eaLnBrk="1" hangingPunct="1">
              <a:defRPr/>
            </a:pPr>
            <a:r>
              <a:rPr lang="en-US" sz="4400" dirty="0"/>
              <a:t>CESSATION OF RESUSCITATION</a:t>
            </a:r>
            <a:br>
              <a:rPr lang="en-US" sz="4400" dirty="0"/>
            </a:br>
            <a:r>
              <a:rPr lang="en-US" sz="4400" dirty="0"/>
              <a:t>OEMS Protocol 6.11.</a:t>
            </a:r>
            <a:endParaRPr lang="en-US" dirty="0"/>
          </a:p>
        </p:txBody>
      </p:sp>
    </p:spTree>
    <p:extLst>
      <p:ext uri="{BB962C8B-B14F-4D97-AF65-F5344CB8AC3E}">
        <p14:creationId xmlns:p14="http://schemas.microsoft.com/office/powerpoint/2010/main" val="215387019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94C9929-331E-AF4B-A75D-1C6567E70F89}"/>
              </a:ext>
            </a:extLst>
          </p:cNvPr>
          <p:cNvSpPr>
            <a:spLocks noGrp="1"/>
          </p:cNvSpPr>
          <p:nvPr>
            <p:ph idx="1"/>
          </p:nvPr>
        </p:nvSpPr>
        <p:spPr>
          <a:xfrm>
            <a:off x="457200" y="1481138"/>
            <a:ext cx="8229600" cy="4691062"/>
          </a:xfrm>
        </p:spPr>
        <p:txBody>
          <a:bodyPr/>
          <a:lstStyle/>
          <a:p>
            <a:pPr marL="109537" indent="0" eaLnBrk="1" hangingPunct="1">
              <a:buFont typeface="Wingdings 3" pitchFamily="2" charset="2"/>
              <a:buNone/>
              <a:defRPr/>
            </a:pPr>
            <a:r>
              <a:rPr lang="en-US" dirty="0"/>
              <a:t>PROTOCOL</a:t>
            </a:r>
          </a:p>
          <a:p>
            <a:pPr eaLnBrk="1" hangingPunct="1">
              <a:defRPr/>
            </a:pPr>
            <a:r>
              <a:rPr lang="en-US" dirty="0"/>
              <a:t>c. The patient is in asystole or pulseless electrical activity (PEA), and REMAINS SO persistently, unresponsive to resuscitative efforts, for at least twenty (20) minutes while resuscitative efforts continue; AND</a:t>
            </a:r>
          </a:p>
          <a:p>
            <a:pPr eaLnBrk="1" hangingPunct="1">
              <a:defRPr/>
            </a:pPr>
            <a:r>
              <a:rPr lang="en-US" dirty="0"/>
              <a:t>d. No reversible cause of arrest is evident; AND</a:t>
            </a:r>
          </a:p>
          <a:p>
            <a:pPr eaLnBrk="1" hangingPunct="1">
              <a:defRPr/>
            </a:pPr>
            <a:r>
              <a:rPr lang="en-US" dirty="0"/>
              <a:t>e. The patient is not visibly pregnant; AND</a:t>
            </a:r>
          </a:p>
          <a:p>
            <a:pPr eaLnBrk="1" hangingPunct="1">
              <a:defRPr/>
            </a:pPr>
            <a:r>
              <a:rPr lang="en-US" dirty="0"/>
              <a:t>f. An on-line medical control physician gives an order to terminate resuscitative efforts.</a:t>
            </a:r>
          </a:p>
          <a:p>
            <a:pPr marL="109537" indent="0" eaLnBrk="1" hangingPunct="1">
              <a:buFont typeface="Wingdings 3" pitchFamily="2" charset="2"/>
              <a:buNone/>
              <a:defRPr/>
            </a:pPr>
            <a:endParaRPr lang="en-US" dirty="0"/>
          </a:p>
        </p:txBody>
      </p:sp>
      <p:sp>
        <p:nvSpPr>
          <p:cNvPr id="4" name="Title 3">
            <a:extLst>
              <a:ext uri="{FF2B5EF4-FFF2-40B4-BE49-F238E27FC236}">
                <a16:creationId xmlns:a16="http://schemas.microsoft.com/office/drawing/2014/main" id="{6656B2A4-EDFE-7E49-89BD-72480DA00CC8}"/>
              </a:ext>
            </a:extLst>
          </p:cNvPr>
          <p:cNvSpPr>
            <a:spLocks noGrp="1"/>
          </p:cNvSpPr>
          <p:nvPr>
            <p:ph type="title"/>
          </p:nvPr>
        </p:nvSpPr>
        <p:spPr/>
        <p:txBody>
          <a:bodyPr>
            <a:normAutofit fontScale="90000"/>
          </a:bodyPr>
          <a:lstStyle/>
          <a:p>
            <a:pPr algn="ctr" eaLnBrk="1" hangingPunct="1">
              <a:defRPr/>
            </a:pPr>
            <a:r>
              <a:rPr lang="en-US" sz="4400" dirty="0"/>
              <a:t>CESSATION OF RESUSCITATION</a:t>
            </a:r>
            <a:br>
              <a:rPr lang="en-US" sz="4400" dirty="0"/>
            </a:br>
            <a:r>
              <a:rPr lang="en-US" sz="4400" dirty="0"/>
              <a:t>OEMS Protocol 6.11.</a:t>
            </a:r>
            <a:endParaRPr lang="en-US" dirty="0"/>
          </a:p>
        </p:txBody>
      </p:sp>
    </p:spTree>
    <p:extLst>
      <p:ext uri="{BB962C8B-B14F-4D97-AF65-F5344CB8AC3E}">
        <p14:creationId xmlns:p14="http://schemas.microsoft.com/office/powerpoint/2010/main" val="27507349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94C9929-331E-AF4B-A75D-1C6567E70F89}"/>
              </a:ext>
            </a:extLst>
          </p:cNvPr>
          <p:cNvSpPr>
            <a:spLocks noGrp="1"/>
          </p:cNvSpPr>
          <p:nvPr>
            <p:ph idx="1"/>
          </p:nvPr>
        </p:nvSpPr>
        <p:spPr/>
        <p:txBody>
          <a:bodyPr/>
          <a:lstStyle/>
          <a:p>
            <a:pPr marL="109537" indent="0" eaLnBrk="1" hangingPunct="1">
              <a:buFont typeface="Wingdings 3" pitchFamily="2" charset="2"/>
              <a:buNone/>
              <a:defRPr/>
            </a:pPr>
            <a:r>
              <a:rPr lang="en-US" dirty="0"/>
              <a:t>Order is limited to specific facilities:</a:t>
            </a:r>
          </a:p>
          <a:p>
            <a:pPr eaLnBrk="1" hangingPunct="1">
              <a:defRPr/>
            </a:pPr>
            <a:r>
              <a:rPr lang="en-US" dirty="0"/>
              <a:t>Nursing Homes</a:t>
            </a:r>
          </a:p>
          <a:p>
            <a:pPr eaLnBrk="1" hangingPunct="1">
              <a:defRPr/>
            </a:pPr>
            <a:r>
              <a:rPr lang="en-US" dirty="0"/>
              <a:t>Hospice Facilities</a:t>
            </a:r>
          </a:p>
          <a:p>
            <a:pPr eaLnBrk="1" hangingPunct="1">
              <a:defRPr/>
            </a:pPr>
            <a:r>
              <a:rPr lang="en-US" dirty="0"/>
              <a:t>Jails and Correction Facilities</a:t>
            </a:r>
          </a:p>
          <a:p>
            <a:pPr eaLnBrk="1" hangingPunct="1">
              <a:defRPr/>
            </a:pPr>
            <a:r>
              <a:rPr lang="en-US" dirty="0"/>
              <a:t>Homes Where Families Have Requested Cessation and Non-Transport.</a:t>
            </a:r>
          </a:p>
        </p:txBody>
      </p:sp>
      <p:sp>
        <p:nvSpPr>
          <p:cNvPr id="4" name="Title 3">
            <a:extLst>
              <a:ext uri="{FF2B5EF4-FFF2-40B4-BE49-F238E27FC236}">
                <a16:creationId xmlns:a16="http://schemas.microsoft.com/office/drawing/2014/main" id="{6656B2A4-EDFE-7E49-89BD-72480DA00CC8}"/>
              </a:ext>
            </a:extLst>
          </p:cNvPr>
          <p:cNvSpPr>
            <a:spLocks noGrp="1"/>
          </p:cNvSpPr>
          <p:nvPr>
            <p:ph type="title"/>
          </p:nvPr>
        </p:nvSpPr>
        <p:spPr/>
        <p:txBody>
          <a:bodyPr>
            <a:normAutofit fontScale="90000"/>
          </a:bodyPr>
          <a:lstStyle/>
          <a:p>
            <a:pPr algn="ctr" eaLnBrk="1" hangingPunct="1">
              <a:defRPr/>
            </a:pPr>
            <a:r>
              <a:rPr lang="en-US" sz="4400" dirty="0"/>
              <a:t>CESSATION OF RESUSCITATION</a:t>
            </a:r>
            <a:br>
              <a:rPr lang="en-US" sz="4400" dirty="0"/>
            </a:br>
            <a:r>
              <a:rPr lang="en-US" sz="4400" dirty="0"/>
              <a:t>OEMS Protocol 6.11.</a:t>
            </a:r>
            <a:endParaRPr lang="en-US" dirty="0"/>
          </a:p>
        </p:txBody>
      </p:sp>
    </p:spTree>
    <p:extLst>
      <p:ext uri="{BB962C8B-B14F-4D97-AF65-F5344CB8AC3E}">
        <p14:creationId xmlns:p14="http://schemas.microsoft.com/office/powerpoint/2010/main" val="188623415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OWER3D OPTIONS" val="Medium "/>
</p:tagLst>
</file>

<file path=ppt/tags/tag2.xml><?xml version="1.0" encoding="utf-8"?>
<p:tagLst xmlns:a="http://schemas.openxmlformats.org/drawingml/2006/main" xmlns:r="http://schemas.openxmlformats.org/officeDocument/2006/relationships" xmlns:p="http://schemas.openxmlformats.org/presentationml/2006/main">
  <p:tag name="POWER3D OPTIONS" val="Medium "/>
</p:tagLst>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 Id="rId4" Type="http://schemas.openxmlformats.org/officeDocument/2006/relationships/image" Target="../media/image4.jpeg"/></Relationships>
</file>

<file path=ppt/theme/theme1.xml><?xml version="1.0" encoding="utf-8"?>
<a:theme xmlns:a="http://schemas.openxmlformats.org/drawingml/2006/main" name="Venture">
  <a:themeElements>
    <a:clrScheme name="Venture">
      <a:dk1>
        <a:sysClr val="windowText" lastClr="000000"/>
      </a:dk1>
      <a:lt1>
        <a:sysClr val="window" lastClr="FFFFFF"/>
      </a:lt1>
      <a:dk2>
        <a:srgbClr val="738450"/>
      </a:dk2>
      <a:lt2>
        <a:srgbClr val="E8E9D1"/>
      </a:lt2>
      <a:accent1>
        <a:srgbClr val="9EB060"/>
      </a:accent1>
      <a:accent2>
        <a:srgbClr val="D09A08"/>
      </a:accent2>
      <a:accent3>
        <a:srgbClr val="F2EC86"/>
      </a:accent3>
      <a:accent4>
        <a:srgbClr val="824F1C"/>
      </a:accent4>
      <a:accent5>
        <a:srgbClr val="511818"/>
      </a:accent5>
      <a:accent6>
        <a:srgbClr val="553876"/>
      </a:accent6>
      <a:hlink>
        <a:srgbClr val="929547"/>
      </a:hlink>
      <a:folHlink>
        <a:srgbClr val="56633C"/>
      </a:folHlink>
    </a:clrScheme>
    <a:fontScheme name="Venture">
      <a:majorFont>
        <a:latin typeface="Calisto MT"/>
        <a:ea typeface=""/>
        <a:cs typeface=""/>
        <a:font script="Jpan" typeface="ＭＳ Ｐ明朝"/>
        <a:font script="Hans" typeface="宋体"/>
        <a:font script="Hant" typeface="新細明體"/>
      </a:majorFont>
      <a:minorFont>
        <a:latin typeface="Calisto MT"/>
        <a:ea typeface=""/>
        <a:cs typeface=""/>
        <a:font script="Jpan" typeface="ＭＳ Ｐ明朝"/>
        <a:font script="Hans" typeface="宋体"/>
        <a:font script="Hant" typeface="新細明體"/>
      </a:minorFont>
    </a:fontScheme>
    <a:fmtScheme name="Venture">
      <a:fillStyleLst>
        <a:solidFill>
          <a:schemeClr val="phClr"/>
        </a:solidFill>
        <a:blipFill rotWithShape="1">
          <a:blip xmlns:r="http://schemas.openxmlformats.org/officeDocument/2006/relationships" r:embed="rId1">
            <a:duotone>
              <a:schemeClr val="phClr">
                <a:shade val="30000"/>
                <a:alpha val="50000"/>
                <a:satMod val="150000"/>
              </a:schemeClr>
              <a:schemeClr val="phClr">
                <a:tint val="50000"/>
                <a:alpha val="10000"/>
                <a:satMod val="150000"/>
              </a:schemeClr>
            </a:duotone>
          </a:blip>
          <a:stretch/>
        </a:blipFill>
        <a:blipFill rotWithShape="1">
          <a:blip xmlns:r="http://schemas.openxmlformats.org/officeDocument/2006/relationships" r:embed="rId2">
            <a:duotone>
              <a:schemeClr val="phClr">
                <a:shade val="30000"/>
                <a:alpha val="50000"/>
                <a:satMod val="150000"/>
              </a:schemeClr>
              <a:schemeClr val="phClr">
                <a:tint val="50000"/>
                <a:alpha val="10000"/>
                <a:satMod val="150000"/>
              </a:schemeClr>
            </a:duotone>
          </a:blip>
          <a:stretch/>
        </a:blipFill>
      </a:fillStyleLst>
      <a:lnStyleLst>
        <a:ln w="19050" cap="flat" cmpd="sng" algn="ctr">
          <a:solidFill>
            <a:schemeClr val="phClr">
              <a:shade val="95000"/>
              <a:satMod val="105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innerShdw blurRad="76200" dist="25400" dir="13500000">
              <a:srgbClr val="4B4B4B">
                <a:alpha val="75000"/>
              </a:srgbClr>
            </a:innerShdw>
          </a:effectLst>
        </a:effectStyle>
      </a:effectStyleLst>
      <a:bgFillStyleLst>
        <a:solidFill>
          <a:schemeClr val="phClr"/>
        </a:solidFill>
        <a:blipFill rotWithShape="1">
          <a:blip xmlns:r="http://schemas.openxmlformats.org/officeDocument/2006/relationships" r:embed="rId3">
            <a:duotone>
              <a:schemeClr val="phClr">
                <a:shade val="10000"/>
                <a:alpha val="30000"/>
                <a:satMod val="60000"/>
              </a:schemeClr>
              <a:schemeClr val="phClr">
                <a:tint val="20000"/>
                <a:alpha val="5000"/>
                <a:satMod val="300000"/>
              </a:schemeClr>
            </a:duotone>
          </a:blip>
          <a:stretch/>
        </a:blipFill>
        <a:blipFill rotWithShape="1">
          <a:blip xmlns:r="http://schemas.openxmlformats.org/officeDocument/2006/relationships" r:embed="rId4">
            <a:duotone>
              <a:schemeClr val="phClr">
                <a:shade val="30000"/>
                <a:alpha val="50000"/>
                <a:satMod val="150000"/>
              </a:schemeClr>
              <a:schemeClr val="phClr">
                <a:tint val="50000"/>
                <a:alpha val="10000"/>
                <a:satMod val="15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Venture">
    <a:dk1>
      <a:sysClr val="windowText" lastClr="000000"/>
    </a:dk1>
    <a:lt1>
      <a:sysClr val="window" lastClr="FFFFFF"/>
    </a:lt1>
    <a:dk2>
      <a:srgbClr val="738450"/>
    </a:dk2>
    <a:lt2>
      <a:srgbClr val="E8E9D1"/>
    </a:lt2>
    <a:accent1>
      <a:srgbClr val="9EB060"/>
    </a:accent1>
    <a:accent2>
      <a:srgbClr val="D09A08"/>
    </a:accent2>
    <a:accent3>
      <a:srgbClr val="F2EC86"/>
    </a:accent3>
    <a:accent4>
      <a:srgbClr val="824F1C"/>
    </a:accent4>
    <a:accent5>
      <a:srgbClr val="511818"/>
    </a:accent5>
    <a:accent6>
      <a:srgbClr val="553876"/>
    </a:accent6>
    <a:hlink>
      <a:srgbClr val="929547"/>
    </a:hlink>
    <a:folHlink>
      <a:srgbClr val="56633C"/>
    </a:folHlink>
  </a:clrScheme>
</a:themeOverride>
</file>

<file path=ppt/theme/themeOverride2.xml><?xml version="1.0" encoding="utf-8"?>
<a:themeOverride xmlns:a="http://schemas.openxmlformats.org/drawingml/2006/main">
  <a:clrScheme name="Venture">
    <a:dk1>
      <a:sysClr val="windowText" lastClr="000000"/>
    </a:dk1>
    <a:lt1>
      <a:sysClr val="window" lastClr="FFFFFF"/>
    </a:lt1>
    <a:dk2>
      <a:srgbClr val="738450"/>
    </a:dk2>
    <a:lt2>
      <a:srgbClr val="E8E9D1"/>
    </a:lt2>
    <a:accent1>
      <a:srgbClr val="9EB060"/>
    </a:accent1>
    <a:accent2>
      <a:srgbClr val="D09A08"/>
    </a:accent2>
    <a:accent3>
      <a:srgbClr val="F2EC86"/>
    </a:accent3>
    <a:accent4>
      <a:srgbClr val="824F1C"/>
    </a:accent4>
    <a:accent5>
      <a:srgbClr val="511818"/>
    </a:accent5>
    <a:accent6>
      <a:srgbClr val="553876"/>
    </a:accent6>
    <a:hlink>
      <a:srgbClr val="929547"/>
    </a:hlink>
    <a:folHlink>
      <a:srgbClr val="56633C"/>
    </a:folHlink>
  </a:clrScheme>
</a:themeOverride>
</file>

<file path=ppt/theme/themeOverride3.xml><?xml version="1.0" encoding="utf-8"?>
<a:themeOverride xmlns:a="http://schemas.openxmlformats.org/drawingml/2006/main">
  <a:clrScheme name="Venture">
    <a:dk1>
      <a:sysClr val="windowText" lastClr="000000"/>
    </a:dk1>
    <a:lt1>
      <a:sysClr val="window" lastClr="FFFFFF"/>
    </a:lt1>
    <a:dk2>
      <a:srgbClr val="738450"/>
    </a:dk2>
    <a:lt2>
      <a:srgbClr val="E8E9D1"/>
    </a:lt2>
    <a:accent1>
      <a:srgbClr val="9EB060"/>
    </a:accent1>
    <a:accent2>
      <a:srgbClr val="D09A08"/>
    </a:accent2>
    <a:accent3>
      <a:srgbClr val="F2EC86"/>
    </a:accent3>
    <a:accent4>
      <a:srgbClr val="824F1C"/>
    </a:accent4>
    <a:accent5>
      <a:srgbClr val="511818"/>
    </a:accent5>
    <a:accent6>
      <a:srgbClr val="553876"/>
    </a:accent6>
    <a:hlink>
      <a:srgbClr val="929547"/>
    </a:hlink>
    <a:folHlink>
      <a:srgbClr val="56633C"/>
    </a:folHlink>
  </a:clrScheme>
</a:themeOverride>
</file>

<file path=docProps/app.xml><?xml version="1.0" encoding="utf-8"?>
<Properties xmlns="http://schemas.openxmlformats.org/officeDocument/2006/extended-properties" xmlns:vt="http://schemas.openxmlformats.org/officeDocument/2006/docPropsVTypes">
  <Template>{83BA03D4-0FCF-454B-865C-09C667F8EF3A}tf10001069</Template>
  <TotalTime>8732</TotalTime>
  <Pages>0</Pages>
  <Words>2904</Words>
  <Characters>0</Characters>
  <Application>Microsoft Macintosh PowerPoint</Application>
  <PresentationFormat>On-screen Show (4:3)</PresentationFormat>
  <Lines>0</Lines>
  <Paragraphs>371</Paragraphs>
  <Slides>98</Slides>
  <Notes>2</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98</vt:i4>
      </vt:variant>
    </vt:vector>
  </HeadingPairs>
  <TitlesOfParts>
    <vt:vector size="107" baseType="lpstr">
      <vt:lpstr>Arial</vt:lpstr>
      <vt:lpstr>Arial Bold</vt:lpstr>
      <vt:lpstr>Arial Bold Italic</vt:lpstr>
      <vt:lpstr>Calibri</vt:lpstr>
      <vt:lpstr>Calisto MT</vt:lpstr>
      <vt:lpstr>Helvetica</vt:lpstr>
      <vt:lpstr>Wingdings</vt:lpstr>
      <vt:lpstr>Wingdings 3</vt:lpstr>
      <vt:lpstr>Venture</vt:lpstr>
      <vt:lpstr>AIRWAY MANAGEMENT</vt:lpstr>
      <vt:lpstr>INFORMATION FOR THIS TOPIC WAS LARGELY OBTAINED FROM  AIRWAYCAM.COM</vt:lpstr>
      <vt:lpstr>OXYGENATION &amp; VENTILATION</vt:lpstr>
      <vt:lpstr>OXYGENATION </vt:lpstr>
      <vt:lpstr>VENTILATION </vt:lpstr>
      <vt:lpstr>VENTILATION </vt:lpstr>
      <vt:lpstr>RESPIRATORY DRIVE </vt:lpstr>
      <vt:lpstr>“CO2 RETAINERS” </vt:lpstr>
      <vt:lpstr>MEASURING OXYGENTATION &amp; VENTILATION</vt:lpstr>
      <vt:lpstr>PULSE OXYMETRY </vt:lpstr>
      <vt:lpstr>OXYHEMOGLOBIN DISSOCIATION CURVE</vt:lpstr>
      <vt:lpstr>END TIDAL CO2 </vt:lpstr>
      <vt:lpstr>END TIDAL CO2 </vt:lpstr>
      <vt:lpstr>CAPNOGRAPHY</vt:lpstr>
      <vt:lpstr>CAPNOGRAPHY</vt:lpstr>
      <vt:lpstr>ESOPHAGEAL INTUBATION</vt:lpstr>
      <vt:lpstr>DISLODGED TUBE</vt:lpstr>
      <vt:lpstr>HYPERCAPNIA</vt:lpstr>
      <vt:lpstr>RESISTANCE</vt:lpstr>
      <vt:lpstr>HYPERVENTILATION</vt:lpstr>
      <vt:lpstr>CPR</vt:lpstr>
      <vt:lpstr>ROSC</vt:lpstr>
      <vt:lpstr>END TIDAL CO2 </vt:lpstr>
      <vt:lpstr>OXYGEN DELIVERY</vt:lpstr>
      <vt:lpstr>OXYGEN DELIVERY</vt:lpstr>
      <vt:lpstr>OXYGEN DELIVERY</vt:lpstr>
      <vt:lpstr>OXYGEN DELIVERY</vt:lpstr>
      <vt:lpstr>OXYGEN DELIVERY</vt:lpstr>
      <vt:lpstr>BAG VALVE MASK</vt:lpstr>
      <vt:lpstr>BAG VALVE MASK</vt:lpstr>
      <vt:lpstr>BAG VALVE MASK</vt:lpstr>
      <vt:lpstr>AIRWAY ANATOMY</vt:lpstr>
      <vt:lpstr>ANATOMY OF THE AIRWAY</vt:lpstr>
      <vt:lpstr>ANATOMY OF THE AIRWAY</vt:lpstr>
      <vt:lpstr>ANATOMY OF THE AIRWAY</vt:lpstr>
      <vt:lpstr>ANATOMY OF THE AIRWAY</vt:lpstr>
      <vt:lpstr>INTUBATION</vt:lpstr>
      <vt:lpstr>INTUBATION</vt:lpstr>
      <vt:lpstr>INTUBATION</vt:lpstr>
      <vt:lpstr>INTUBATION</vt:lpstr>
      <vt:lpstr>INTUBATION</vt:lpstr>
      <vt:lpstr>STANDING ORDER</vt:lpstr>
      <vt:lpstr> INTUBATION VIDEO </vt:lpstr>
      <vt:lpstr>INTUBATION</vt:lpstr>
      <vt:lpstr>INTUBATION FIRST PASS TECHNIQUE</vt:lpstr>
      <vt:lpstr>INTUBATION FIRST PASS TECHNIQUE</vt:lpstr>
      <vt:lpstr>INTUBATION FIRST PASS TECHNIQUE</vt:lpstr>
      <vt:lpstr>INTUBATION</vt:lpstr>
      <vt:lpstr>INTUBATION</vt:lpstr>
      <vt:lpstr>INTUBATION</vt:lpstr>
      <vt:lpstr>INTUBATION</vt:lpstr>
      <vt:lpstr>INTUBATION</vt:lpstr>
      <vt:lpstr>INTUBATION</vt:lpstr>
      <vt:lpstr>INTUBATION</vt:lpstr>
      <vt:lpstr>INTUBATION</vt:lpstr>
      <vt:lpstr> BOUGIE PLACEMENT </vt:lpstr>
      <vt:lpstr>SUPRAGLOTTIC AIRWAY</vt:lpstr>
      <vt:lpstr>SUPRAGLOTTIC AIRWAY LMA</vt:lpstr>
      <vt:lpstr>SUPRAGLOTTIC AIRWAY LMA</vt:lpstr>
      <vt:lpstr>IGEL</vt:lpstr>
      <vt:lpstr>SUPRAGLOTTIC AIRWAY KING TUBE</vt:lpstr>
      <vt:lpstr>NEEDLE CRICOTHYROTOMY</vt:lpstr>
      <vt:lpstr>NEEDLE CRICOTHYROTOMY</vt:lpstr>
      <vt:lpstr> COMPLICATIONS  NEEDLE CRICOTHYROTOMY </vt:lpstr>
      <vt:lpstr>HIGH QUALITY CPR</vt:lpstr>
      <vt:lpstr>PURPOSE</vt:lpstr>
      <vt:lpstr>CONTRAINDICATIONS</vt:lpstr>
      <vt:lpstr>COMPRESSIONS</vt:lpstr>
      <vt:lpstr>COMPRESSIONS</vt:lpstr>
      <vt:lpstr>PowerPoint Presentation</vt:lpstr>
      <vt:lpstr>PowerPoint Presentation</vt:lpstr>
      <vt:lpstr>ALS PROCEDURES</vt:lpstr>
      <vt:lpstr>ANALYSIS</vt:lpstr>
      <vt:lpstr>OXYGEN DELIVERY</vt:lpstr>
      <vt:lpstr>OXYGEN DELIVERY</vt:lpstr>
      <vt:lpstr>OXYGEN DELIVERY</vt:lpstr>
      <vt:lpstr>OXYGEN DELIVERY</vt:lpstr>
      <vt:lpstr>VENTILATION</vt:lpstr>
      <vt:lpstr>ROSC</vt:lpstr>
      <vt:lpstr>PEDIATRIC CPR</vt:lpstr>
      <vt:lpstr>AIRWAY MANAGEMENT</vt:lpstr>
      <vt:lpstr>AIRWAY MANAGEMENT</vt:lpstr>
      <vt:lpstr>AIRWAY MANAGEMENT</vt:lpstr>
      <vt:lpstr>AIRWAY MANAGEMENT</vt:lpstr>
      <vt:lpstr>PEDIATRIC INTUBATION </vt:lpstr>
      <vt:lpstr>PowerPoint Presentation</vt:lpstr>
      <vt:lpstr>PowerPoint Presentation</vt:lpstr>
      <vt:lpstr>PowerPoint Presentation</vt:lpstr>
      <vt:lpstr>OPIOID OVERDOSES</vt:lpstr>
      <vt:lpstr>OPIOID OVERDOSES</vt:lpstr>
      <vt:lpstr>OPIOID OVERDOSES</vt:lpstr>
      <vt:lpstr>OPIOID OVERDOSES</vt:lpstr>
      <vt:lpstr>OPIOID OVERDOSES</vt:lpstr>
      <vt:lpstr>CESSATION OF RESUSCITATION</vt:lpstr>
      <vt:lpstr> CESSATION OF RESUSCITATION OEMS Protocol 6.11. </vt:lpstr>
      <vt:lpstr>CESSATION OF RESUSCITATION OEMS Protocol 6.11.</vt:lpstr>
      <vt:lpstr>CESSATION OF RESUSCITATION OEMS Protocol 6.11.</vt:lpstr>
      <vt:lpstr>CESSATION OF RESUSCITATION OEMS Protocol 6.11.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AIRWAY MANAGEMENT</dc:title>
  <dc:creator>MD.MUSD</dc:creator>
  <cp:lastModifiedBy>Daniel Muse</cp:lastModifiedBy>
  <cp:revision>81</cp:revision>
  <dcterms:modified xsi:type="dcterms:W3CDTF">2023-01-03T20:35:02Z</dcterms:modified>
</cp:coreProperties>
</file>