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766" r:id="rId1"/>
  </p:sldMasterIdLst>
  <p:sldIdLst>
    <p:sldId id="256" r:id="rId2"/>
    <p:sldId id="257" r:id="rId3"/>
    <p:sldId id="385" r:id="rId4"/>
    <p:sldId id="258" r:id="rId5"/>
    <p:sldId id="259" r:id="rId6"/>
    <p:sldId id="386" r:id="rId7"/>
    <p:sldId id="260" r:id="rId8"/>
    <p:sldId id="261" r:id="rId9"/>
    <p:sldId id="387" r:id="rId10"/>
    <p:sldId id="389" r:id="rId11"/>
    <p:sldId id="262" r:id="rId12"/>
    <p:sldId id="398" r:id="rId13"/>
    <p:sldId id="402" r:id="rId14"/>
    <p:sldId id="442" r:id="rId15"/>
    <p:sldId id="445" r:id="rId16"/>
    <p:sldId id="268" r:id="rId17"/>
    <p:sldId id="269" r:id="rId18"/>
    <p:sldId id="270" r:id="rId19"/>
    <p:sldId id="399" r:id="rId20"/>
    <p:sldId id="400" r:id="rId21"/>
    <p:sldId id="271" r:id="rId22"/>
    <p:sldId id="272" r:id="rId23"/>
    <p:sldId id="288" r:id="rId24"/>
    <p:sldId id="491" r:id="rId25"/>
    <p:sldId id="290" r:id="rId26"/>
    <p:sldId id="280" r:id="rId27"/>
    <p:sldId id="282" r:id="rId28"/>
    <p:sldId id="298" r:id="rId29"/>
    <p:sldId id="300" r:id="rId30"/>
    <p:sldId id="393" r:id="rId31"/>
    <p:sldId id="301" r:id="rId32"/>
    <p:sldId id="277" r:id="rId33"/>
    <p:sldId id="279" r:id="rId34"/>
    <p:sldId id="283" r:id="rId35"/>
    <p:sldId id="285" r:id="rId36"/>
    <p:sldId id="286" r:id="rId37"/>
    <p:sldId id="287" r:id="rId38"/>
    <p:sldId id="394" r:id="rId39"/>
    <p:sldId id="307" r:id="rId40"/>
    <p:sldId id="274" r:id="rId41"/>
    <p:sldId id="275" r:id="rId42"/>
    <p:sldId id="276" r:id="rId43"/>
    <p:sldId id="447" r:id="rId44"/>
    <p:sldId id="448" r:id="rId45"/>
    <p:sldId id="291" r:id="rId46"/>
    <p:sldId id="293" r:id="rId47"/>
    <p:sldId id="476" r:id="rId48"/>
    <p:sldId id="479" r:id="rId49"/>
    <p:sldId id="294" r:id="rId50"/>
    <p:sldId id="391" r:id="rId51"/>
    <p:sldId id="392" r:id="rId52"/>
    <p:sldId id="396" r:id="rId53"/>
    <p:sldId id="397" r:id="rId54"/>
    <p:sldId id="423" r:id="rId55"/>
    <p:sldId id="302" r:id="rId56"/>
    <p:sldId id="304" r:id="rId57"/>
    <p:sldId id="305" r:id="rId58"/>
    <p:sldId id="309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49" r:id="rId67"/>
    <p:sldId id="310" r:id="rId68"/>
    <p:sldId id="312" r:id="rId69"/>
    <p:sldId id="395" r:id="rId70"/>
    <p:sldId id="313" r:id="rId71"/>
    <p:sldId id="314" r:id="rId72"/>
    <p:sldId id="315" r:id="rId73"/>
    <p:sldId id="316" r:id="rId74"/>
    <p:sldId id="317" r:id="rId75"/>
    <p:sldId id="319" r:id="rId76"/>
    <p:sldId id="459" r:id="rId77"/>
    <p:sldId id="470" r:id="rId78"/>
    <p:sldId id="410" r:id="rId79"/>
    <p:sldId id="411" r:id="rId80"/>
    <p:sldId id="478" r:id="rId81"/>
    <p:sldId id="412" r:id="rId82"/>
    <p:sldId id="455" r:id="rId83"/>
    <p:sldId id="446" r:id="rId84"/>
    <p:sldId id="414" r:id="rId85"/>
    <p:sldId id="480" r:id="rId86"/>
    <p:sldId id="415" r:id="rId87"/>
    <p:sldId id="416" r:id="rId88"/>
    <p:sldId id="417" r:id="rId89"/>
    <p:sldId id="418" r:id="rId90"/>
    <p:sldId id="419" r:id="rId91"/>
    <p:sldId id="481" r:id="rId92"/>
    <p:sldId id="320" r:id="rId93"/>
    <p:sldId id="321" r:id="rId94"/>
    <p:sldId id="420" r:id="rId95"/>
    <p:sldId id="323" r:id="rId96"/>
    <p:sldId id="324" r:id="rId97"/>
    <p:sldId id="325" r:id="rId98"/>
    <p:sldId id="421" r:id="rId99"/>
    <p:sldId id="331" r:id="rId100"/>
    <p:sldId id="332" r:id="rId101"/>
    <p:sldId id="333" r:id="rId102"/>
    <p:sldId id="335" r:id="rId103"/>
    <p:sldId id="336" r:id="rId104"/>
    <p:sldId id="460" r:id="rId105"/>
    <p:sldId id="462" r:id="rId106"/>
    <p:sldId id="463" r:id="rId107"/>
    <p:sldId id="474" r:id="rId108"/>
    <p:sldId id="482" r:id="rId109"/>
    <p:sldId id="475" r:id="rId110"/>
    <p:sldId id="471" r:id="rId111"/>
    <p:sldId id="464" r:id="rId112"/>
    <p:sldId id="465" r:id="rId113"/>
    <p:sldId id="466" r:id="rId114"/>
    <p:sldId id="467" r:id="rId115"/>
    <p:sldId id="468" r:id="rId116"/>
    <p:sldId id="453" r:id="rId117"/>
    <p:sldId id="473" r:id="rId118"/>
    <p:sldId id="340" r:id="rId119"/>
    <p:sldId id="341" r:id="rId120"/>
    <p:sldId id="342" r:id="rId121"/>
    <p:sldId id="343" r:id="rId122"/>
    <p:sldId id="344" r:id="rId123"/>
    <p:sldId id="346" r:id="rId124"/>
    <p:sldId id="347" r:id="rId125"/>
    <p:sldId id="348" r:id="rId126"/>
    <p:sldId id="349" r:id="rId127"/>
    <p:sldId id="484" r:id="rId128"/>
    <p:sldId id="485" r:id="rId129"/>
    <p:sldId id="486" r:id="rId130"/>
    <p:sldId id="487" r:id="rId131"/>
    <p:sldId id="289" r:id="rId132"/>
    <p:sldId id="292" r:id="rId133"/>
    <p:sldId id="488" r:id="rId134"/>
    <p:sldId id="489" r:id="rId135"/>
    <p:sldId id="490" r:id="rId136"/>
    <p:sldId id="354" r:id="rId137"/>
    <p:sldId id="422" r:id="rId138"/>
    <p:sldId id="358" r:id="rId139"/>
    <p:sldId id="426" r:id="rId140"/>
    <p:sldId id="425" r:id="rId141"/>
    <p:sldId id="424" r:id="rId142"/>
    <p:sldId id="362" r:id="rId143"/>
    <p:sldId id="363" r:id="rId144"/>
    <p:sldId id="383" r:id="rId145"/>
    <p:sldId id="364" r:id="rId146"/>
    <p:sldId id="427" r:id="rId147"/>
    <p:sldId id="428" r:id="rId148"/>
    <p:sldId id="429" r:id="rId149"/>
    <p:sldId id="430" r:id="rId150"/>
    <p:sldId id="366" r:id="rId151"/>
    <p:sldId id="368" r:id="rId152"/>
    <p:sldId id="431" r:id="rId153"/>
    <p:sldId id="369" r:id="rId154"/>
    <p:sldId id="432" r:id="rId155"/>
    <p:sldId id="375" r:id="rId156"/>
    <p:sldId id="376" r:id="rId157"/>
    <p:sldId id="377" r:id="rId158"/>
    <p:sldId id="433" r:id="rId159"/>
    <p:sldId id="434" r:id="rId160"/>
    <p:sldId id="379" r:id="rId161"/>
    <p:sldId id="380" r:id="rId162"/>
    <p:sldId id="435" r:id="rId163"/>
    <p:sldId id="436" r:id="rId164"/>
    <p:sldId id="437" r:id="rId165"/>
    <p:sldId id="438" r:id="rId166"/>
    <p:sldId id="439" r:id="rId1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4"/>
    <p:restoredTop sz="94694"/>
  </p:normalViewPr>
  <p:slideViewPr>
    <p:cSldViewPr>
      <p:cViewPr varScale="1">
        <p:scale>
          <a:sx n="121" d="100"/>
          <a:sy n="121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4" Type="http://schemas.openxmlformats.org/officeDocument/2006/relationships/image" Target="../media/image8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4" Type="http://schemas.openxmlformats.org/officeDocument/2006/relationships/image" Target="../media/image8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F6EF6-049D-449F-9CEF-C24FD14CDC2F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7B9199-7FCE-4CF6-8707-9B9FA39BBC53}">
      <dgm:prSet/>
      <dgm:spPr/>
      <dgm:t>
        <a:bodyPr/>
        <a:lstStyle/>
        <a:p>
          <a:r>
            <a:rPr lang="en-US" dirty="0"/>
            <a:t>The Heart Is The Pump That Keeps The Body Alive .</a:t>
          </a:r>
        </a:p>
      </dgm:t>
    </dgm:pt>
    <dgm:pt modelId="{C75F85CE-0DF1-458E-83B9-6CCF14D82C66}" type="parTrans" cxnId="{F65A3AD9-3E66-432A-A6EB-FEC0FAE1E260}">
      <dgm:prSet/>
      <dgm:spPr/>
      <dgm:t>
        <a:bodyPr/>
        <a:lstStyle/>
        <a:p>
          <a:endParaRPr lang="en-US"/>
        </a:p>
      </dgm:t>
    </dgm:pt>
    <dgm:pt modelId="{7BE62F37-12D9-42A0-8D34-983BF561AEBC}" type="sibTrans" cxnId="{F65A3AD9-3E66-432A-A6EB-FEC0FAE1E260}">
      <dgm:prSet/>
      <dgm:spPr/>
      <dgm:t>
        <a:bodyPr/>
        <a:lstStyle/>
        <a:p>
          <a:endParaRPr lang="en-US"/>
        </a:p>
      </dgm:t>
    </dgm:pt>
    <dgm:pt modelId="{92271359-299D-4D6F-A1B5-5C85A57BBB45}">
      <dgm:prSet/>
      <dgm:spPr/>
      <dgm:t>
        <a:bodyPr/>
        <a:lstStyle/>
        <a:p>
          <a:r>
            <a:rPr lang="en-US"/>
            <a:t>70 bpm x 60 minutes x 24 hours x 365 days x 80 years </a:t>
          </a:r>
        </a:p>
      </dgm:t>
    </dgm:pt>
    <dgm:pt modelId="{280C789E-4EE9-4742-B358-435C4312E90C}" type="parTrans" cxnId="{AEA3393D-CA78-4185-9691-31F13CB9F594}">
      <dgm:prSet/>
      <dgm:spPr/>
      <dgm:t>
        <a:bodyPr/>
        <a:lstStyle/>
        <a:p>
          <a:endParaRPr lang="en-US"/>
        </a:p>
      </dgm:t>
    </dgm:pt>
    <dgm:pt modelId="{0D3DC1E3-A3C2-4742-8C70-CB7B5DF2358E}" type="sibTrans" cxnId="{AEA3393D-CA78-4185-9691-31F13CB9F594}">
      <dgm:prSet/>
      <dgm:spPr/>
      <dgm:t>
        <a:bodyPr/>
        <a:lstStyle/>
        <a:p>
          <a:endParaRPr lang="en-US"/>
        </a:p>
      </dgm:t>
    </dgm:pt>
    <dgm:pt modelId="{C3FB5C4F-EA59-43C9-A249-C9EE655AF351}">
      <dgm:prSet/>
      <dgm:spPr/>
      <dgm:t>
        <a:bodyPr/>
        <a:lstStyle/>
        <a:p>
          <a:r>
            <a:rPr lang="en-US"/>
            <a:t>EQUALS  2,943,360,000 IN A LIFETIME                 </a:t>
          </a:r>
        </a:p>
      </dgm:t>
    </dgm:pt>
    <dgm:pt modelId="{BD7F914E-519F-4B61-A3F8-6C88B3F48A07}" type="parTrans" cxnId="{724642BB-30B8-42F3-AC12-16D0655D0139}">
      <dgm:prSet/>
      <dgm:spPr/>
      <dgm:t>
        <a:bodyPr/>
        <a:lstStyle/>
        <a:p>
          <a:endParaRPr lang="en-US"/>
        </a:p>
      </dgm:t>
    </dgm:pt>
    <dgm:pt modelId="{4D1D01F9-A495-4A03-B59F-0F9FB4C8E8D8}" type="sibTrans" cxnId="{724642BB-30B8-42F3-AC12-16D0655D0139}">
      <dgm:prSet/>
      <dgm:spPr/>
      <dgm:t>
        <a:bodyPr/>
        <a:lstStyle/>
        <a:p>
          <a:endParaRPr lang="en-US"/>
        </a:p>
      </dgm:t>
    </dgm:pt>
    <dgm:pt modelId="{B5BB9D20-8372-1E46-A5CC-F3ABC49FDD81}" type="pres">
      <dgm:prSet presAssocID="{52AF6EF6-049D-449F-9CEF-C24FD14CDC2F}" presName="linear" presStyleCnt="0">
        <dgm:presLayoutVars>
          <dgm:animLvl val="lvl"/>
          <dgm:resizeHandles val="exact"/>
        </dgm:presLayoutVars>
      </dgm:prSet>
      <dgm:spPr/>
    </dgm:pt>
    <dgm:pt modelId="{A059370A-D86F-EA4B-916E-EA5E4486CB35}" type="pres">
      <dgm:prSet presAssocID="{B97B9199-7FCE-4CF6-8707-9B9FA39BBC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408C7E-4C96-B241-BFF8-A90D9BD17142}" type="pres">
      <dgm:prSet presAssocID="{7BE62F37-12D9-42A0-8D34-983BF561AEBC}" presName="spacer" presStyleCnt="0"/>
      <dgm:spPr/>
    </dgm:pt>
    <dgm:pt modelId="{17B4665F-2578-DF43-860E-3100955A1B24}" type="pres">
      <dgm:prSet presAssocID="{92271359-299D-4D6F-A1B5-5C85A57BBB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6D78AC-0523-624C-942E-5AC46C72A313}" type="pres">
      <dgm:prSet presAssocID="{0D3DC1E3-A3C2-4742-8C70-CB7B5DF2358E}" presName="spacer" presStyleCnt="0"/>
      <dgm:spPr/>
    </dgm:pt>
    <dgm:pt modelId="{DBB9A4EF-40EF-AC4F-BBA2-51F3A1F4621F}" type="pres">
      <dgm:prSet presAssocID="{C3FB5C4F-EA59-43C9-A249-C9EE655AF3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A3393D-CA78-4185-9691-31F13CB9F594}" srcId="{52AF6EF6-049D-449F-9CEF-C24FD14CDC2F}" destId="{92271359-299D-4D6F-A1B5-5C85A57BBB45}" srcOrd="1" destOrd="0" parTransId="{280C789E-4EE9-4742-B358-435C4312E90C}" sibTransId="{0D3DC1E3-A3C2-4742-8C70-CB7B5DF2358E}"/>
    <dgm:cxn modelId="{C454504B-B533-DE42-A34D-CF1EF401D3C0}" type="presOf" srcId="{B97B9199-7FCE-4CF6-8707-9B9FA39BBC53}" destId="{A059370A-D86F-EA4B-916E-EA5E4486CB35}" srcOrd="0" destOrd="0" presId="urn:microsoft.com/office/officeart/2005/8/layout/vList2"/>
    <dgm:cxn modelId="{5562B487-E623-724C-AAA8-7BFA44AD6C2D}" type="presOf" srcId="{52AF6EF6-049D-449F-9CEF-C24FD14CDC2F}" destId="{B5BB9D20-8372-1E46-A5CC-F3ABC49FDD81}" srcOrd="0" destOrd="0" presId="urn:microsoft.com/office/officeart/2005/8/layout/vList2"/>
    <dgm:cxn modelId="{319C2F8A-57CF-7347-97BB-740BAC16D1DE}" type="presOf" srcId="{92271359-299D-4D6F-A1B5-5C85A57BBB45}" destId="{17B4665F-2578-DF43-860E-3100955A1B24}" srcOrd="0" destOrd="0" presId="urn:microsoft.com/office/officeart/2005/8/layout/vList2"/>
    <dgm:cxn modelId="{724642BB-30B8-42F3-AC12-16D0655D0139}" srcId="{52AF6EF6-049D-449F-9CEF-C24FD14CDC2F}" destId="{C3FB5C4F-EA59-43C9-A249-C9EE655AF351}" srcOrd="2" destOrd="0" parTransId="{BD7F914E-519F-4B61-A3F8-6C88B3F48A07}" sibTransId="{4D1D01F9-A495-4A03-B59F-0F9FB4C8E8D8}"/>
    <dgm:cxn modelId="{CA14D1D3-BF77-754F-A3E3-BDC1F310CEF8}" type="presOf" srcId="{C3FB5C4F-EA59-43C9-A249-C9EE655AF351}" destId="{DBB9A4EF-40EF-AC4F-BBA2-51F3A1F4621F}" srcOrd="0" destOrd="0" presId="urn:microsoft.com/office/officeart/2005/8/layout/vList2"/>
    <dgm:cxn modelId="{F65A3AD9-3E66-432A-A6EB-FEC0FAE1E260}" srcId="{52AF6EF6-049D-449F-9CEF-C24FD14CDC2F}" destId="{B97B9199-7FCE-4CF6-8707-9B9FA39BBC53}" srcOrd="0" destOrd="0" parTransId="{C75F85CE-0DF1-458E-83B9-6CCF14D82C66}" sibTransId="{7BE62F37-12D9-42A0-8D34-983BF561AEBC}"/>
    <dgm:cxn modelId="{BDF0AF44-0349-6445-8FEC-B65CA3253B17}" type="presParOf" srcId="{B5BB9D20-8372-1E46-A5CC-F3ABC49FDD81}" destId="{A059370A-D86F-EA4B-916E-EA5E4486CB35}" srcOrd="0" destOrd="0" presId="urn:microsoft.com/office/officeart/2005/8/layout/vList2"/>
    <dgm:cxn modelId="{13031ADF-8632-9F45-ABF0-B81C9A9B7920}" type="presParOf" srcId="{B5BB9D20-8372-1E46-A5CC-F3ABC49FDD81}" destId="{64408C7E-4C96-B241-BFF8-A90D9BD17142}" srcOrd="1" destOrd="0" presId="urn:microsoft.com/office/officeart/2005/8/layout/vList2"/>
    <dgm:cxn modelId="{D10825EC-3541-834A-94D0-49B6CFF069E5}" type="presParOf" srcId="{B5BB9D20-8372-1E46-A5CC-F3ABC49FDD81}" destId="{17B4665F-2578-DF43-860E-3100955A1B24}" srcOrd="2" destOrd="0" presId="urn:microsoft.com/office/officeart/2005/8/layout/vList2"/>
    <dgm:cxn modelId="{1384B69C-BEEE-7944-A0D8-A43D2D76415C}" type="presParOf" srcId="{B5BB9D20-8372-1E46-A5CC-F3ABC49FDD81}" destId="{CE6D78AC-0523-624C-942E-5AC46C72A313}" srcOrd="3" destOrd="0" presId="urn:microsoft.com/office/officeart/2005/8/layout/vList2"/>
    <dgm:cxn modelId="{5E4A4579-0397-B74C-A159-B4A4FD7E942D}" type="presParOf" srcId="{B5BB9D20-8372-1E46-A5CC-F3ABC49FDD81}" destId="{DBB9A4EF-40EF-AC4F-BBA2-51F3A1F462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FCDF1E-9B73-4597-8C0A-7B5B4913237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A84CEB-1D5A-4D8D-9EB8-5816B77012CD}">
      <dgm:prSet/>
      <dgm:spPr/>
      <dgm:t>
        <a:bodyPr/>
        <a:lstStyle/>
        <a:p>
          <a:r>
            <a:rPr lang="en-US"/>
            <a:t>CATEGORY: Beta Blocker, Beta 1 selective </a:t>
          </a:r>
        </a:p>
      </dgm:t>
    </dgm:pt>
    <dgm:pt modelId="{24D58719-D976-42E6-B41D-16C648C8AB0D}" type="parTrans" cxnId="{FBB68A21-6B2D-43CD-84EC-981F26DB5F9C}">
      <dgm:prSet/>
      <dgm:spPr/>
      <dgm:t>
        <a:bodyPr/>
        <a:lstStyle/>
        <a:p>
          <a:endParaRPr lang="en-US"/>
        </a:p>
      </dgm:t>
    </dgm:pt>
    <dgm:pt modelId="{F5C4E65C-A1EC-4EC3-AD67-ED701B7BCC3E}" type="sibTrans" cxnId="{FBB68A21-6B2D-43CD-84EC-981F26DB5F9C}">
      <dgm:prSet/>
      <dgm:spPr/>
      <dgm:t>
        <a:bodyPr/>
        <a:lstStyle/>
        <a:p>
          <a:endParaRPr lang="en-US"/>
        </a:p>
      </dgm:t>
    </dgm:pt>
    <dgm:pt modelId="{1EBA6EA1-5038-485F-902C-729137C8860F}">
      <dgm:prSet/>
      <dgm:spPr/>
      <dgm:t>
        <a:bodyPr/>
        <a:lstStyle/>
        <a:p>
          <a:r>
            <a:rPr lang="en-US"/>
            <a:t>INDICATION: Rate control for patients already on a beta blocker</a:t>
          </a:r>
        </a:p>
      </dgm:t>
    </dgm:pt>
    <dgm:pt modelId="{A0D89150-DD92-4932-B3FF-5AB5940273F0}" type="parTrans" cxnId="{E3FCC377-C881-4E87-B613-D935E818C5EE}">
      <dgm:prSet/>
      <dgm:spPr/>
      <dgm:t>
        <a:bodyPr/>
        <a:lstStyle/>
        <a:p>
          <a:endParaRPr lang="en-US"/>
        </a:p>
      </dgm:t>
    </dgm:pt>
    <dgm:pt modelId="{1DF80911-5FFA-4D6E-B66F-9DD83B0409C5}" type="sibTrans" cxnId="{E3FCC377-C881-4E87-B613-D935E818C5EE}">
      <dgm:prSet/>
      <dgm:spPr/>
      <dgm:t>
        <a:bodyPr/>
        <a:lstStyle/>
        <a:p>
          <a:endParaRPr lang="en-US"/>
        </a:p>
      </dgm:t>
    </dgm:pt>
    <dgm:pt modelId="{D26D16F4-B52E-478F-B11C-D8EBEBA1755C}">
      <dgm:prSet/>
      <dgm:spPr/>
      <dgm:t>
        <a:bodyPr/>
        <a:lstStyle/>
        <a:p>
          <a:r>
            <a:rPr lang="en-US"/>
            <a:t>SIDE EFFECTS: Hypotension, bronchospasm</a:t>
          </a:r>
        </a:p>
      </dgm:t>
    </dgm:pt>
    <dgm:pt modelId="{FA077C3B-FA70-4182-B22E-45F1FD44F4EA}" type="parTrans" cxnId="{695D5502-8AC1-473B-B27D-FCD7CDBE0B78}">
      <dgm:prSet/>
      <dgm:spPr/>
      <dgm:t>
        <a:bodyPr/>
        <a:lstStyle/>
        <a:p>
          <a:endParaRPr lang="en-US"/>
        </a:p>
      </dgm:t>
    </dgm:pt>
    <dgm:pt modelId="{167CC477-00C5-4AF3-80BB-D014ACA1F871}" type="sibTrans" cxnId="{695D5502-8AC1-473B-B27D-FCD7CDBE0B78}">
      <dgm:prSet/>
      <dgm:spPr/>
      <dgm:t>
        <a:bodyPr/>
        <a:lstStyle/>
        <a:p>
          <a:endParaRPr lang="en-US"/>
        </a:p>
      </dgm:t>
    </dgm:pt>
    <dgm:pt modelId="{0214E683-E01A-438C-8A32-A4E1B1831FAD}">
      <dgm:prSet/>
      <dgm:spPr/>
      <dgm:t>
        <a:bodyPr/>
        <a:lstStyle/>
        <a:p>
          <a:r>
            <a:rPr lang="en-US"/>
            <a:t>INTERACTIONS:  May enhance bradycardia in conjunction with other class IV drugs</a:t>
          </a:r>
        </a:p>
      </dgm:t>
    </dgm:pt>
    <dgm:pt modelId="{30B43DBD-1E97-4850-B60B-CA327E2FF7B2}" type="parTrans" cxnId="{FA0876D6-9796-4746-BC64-C0715B6F0660}">
      <dgm:prSet/>
      <dgm:spPr/>
      <dgm:t>
        <a:bodyPr/>
        <a:lstStyle/>
        <a:p>
          <a:endParaRPr lang="en-US"/>
        </a:p>
      </dgm:t>
    </dgm:pt>
    <dgm:pt modelId="{A74E4C12-F9FC-477E-BDC3-814961BD4A09}" type="sibTrans" cxnId="{FA0876D6-9796-4746-BC64-C0715B6F0660}">
      <dgm:prSet/>
      <dgm:spPr/>
      <dgm:t>
        <a:bodyPr/>
        <a:lstStyle/>
        <a:p>
          <a:endParaRPr lang="en-US"/>
        </a:p>
      </dgm:t>
    </dgm:pt>
    <dgm:pt modelId="{07AB57FF-7419-134D-B263-D53DDBBEE7F0}" type="pres">
      <dgm:prSet presAssocID="{FFFCDF1E-9B73-4597-8C0A-7B5B4913237C}" presName="linear" presStyleCnt="0">
        <dgm:presLayoutVars>
          <dgm:animLvl val="lvl"/>
          <dgm:resizeHandles val="exact"/>
        </dgm:presLayoutVars>
      </dgm:prSet>
      <dgm:spPr/>
    </dgm:pt>
    <dgm:pt modelId="{E81A0C7A-69B8-7449-9ECC-C9B116EF0E97}" type="pres">
      <dgm:prSet presAssocID="{E7A84CEB-1D5A-4D8D-9EB8-5816B77012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45CD89-C8C5-2A40-A1F5-8A756BF027EF}" type="pres">
      <dgm:prSet presAssocID="{F5C4E65C-A1EC-4EC3-AD67-ED701B7BCC3E}" presName="spacer" presStyleCnt="0"/>
      <dgm:spPr/>
    </dgm:pt>
    <dgm:pt modelId="{AF6D8D32-5EFE-3442-A8FD-1C0B9BDE6B43}" type="pres">
      <dgm:prSet presAssocID="{1EBA6EA1-5038-485F-902C-729137C8860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5CBE92-86C3-0048-9D56-481EAEE2BF54}" type="pres">
      <dgm:prSet presAssocID="{1DF80911-5FFA-4D6E-B66F-9DD83B0409C5}" presName="spacer" presStyleCnt="0"/>
      <dgm:spPr/>
    </dgm:pt>
    <dgm:pt modelId="{ED78EEA2-AD18-7245-9BAF-7527A777DE38}" type="pres">
      <dgm:prSet presAssocID="{D26D16F4-B52E-478F-B11C-D8EBEBA175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81B81F-3F54-2049-96E2-0FE4DD79933B}" type="pres">
      <dgm:prSet presAssocID="{167CC477-00C5-4AF3-80BB-D014ACA1F871}" presName="spacer" presStyleCnt="0"/>
      <dgm:spPr/>
    </dgm:pt>
    <dgm:pt modelId="{F0DC8B03-A7F1-C443-9BFD-98AD6F0CED2F}" type="pres">
      <dgm:prSet presAssocID="{0214E683-E01A-438C-8A32-A4E1B1831F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5D5502-8AC1-473B-B27D-FCD7CDBE0B78}" srcId="{FFFCDF1E-9B73-4597-8C0A-7B5B4913237C}" destId="{D26D16F4-B52E-478F-B11C-D8EBEBA1755C}" srcOrd="2" destOrd="0" parTransId="{FA077C3B-FA70-4182-B22E-45F1FD44F4EA}" sibTransId="{167CC477-00C5-4AF3-80BB-D014ACA1F871}"/>
    <dgm:cxn modelId="{A808020E-A6EE-4F4A-8985-29CA287A3269}" type="presOf" srcId="{E7A84CEB-1D5A-4D8D-9EB8-5816B77012CD}" destId="{E81A0C7A-69B8-7449-9ECC-C9B116EF0E97}" srcOrd="0" destOrd="0" presId="urn:microsoft.com/office/officeart/2005/8/layout/vList2"/>
    <dgm:cxn modelId="{FBB68A21-6B2D-43CD-84EC-981F26DB5F9C}" srcId="{FFFCDF1E-9B73-4597-8C0A-7B5B4913237C}" destId="{E7A84CEB-1D5A-4D8D-9EB8-5816B77012CD}" srcOrd="0" destOrd="0" parTransId="{24D58719-D976-42E6-B41D-16C648C8AB0D}" sibTransId="{F5C4E65C-A1EC-4EC3-AD67-ED701B7BCC3E}"/>
    <dgm:cxn modelId="{E3FCC377-C881-4E87-B613-D935E818C5EE}" srcId="{FFFCDF1E-9B73-4597-8C0A-7B5B4913237C}" destId="{1EBA6EA1-5038-485F-902C-729137C8860F}" srcOrd="1" destOrd="0" parTransId="{A0D89150-DD92-4932-B3FF-5AB5940273F0}" sibTransId="{1DF80911-5FFA-4D6E-B66F-9DD83B0409C5}"/>
    <dgm:cxn modelId="{BEBBDF7F-0409-3D47-A1E8-7EDE6936A6B6}" type="presOf" srcId="{0214E683-E01A-438C-8A32-A4E1B1831FAD}" destId="{F0DC8B03-A7F1-C443-9BFD-98AD6F0CED2F}" srcOrd="0" destOrd="0" presId="urn:microsoft.com/office/officeart/2005/8/layout/vList2"/>
    <dgm:cxn modelId="{FA0876D6-9796-4746-BC64-C0715B6F0660}" srcId="{FFFCDF1E-9B73-4597-8C0A-7B5B4913237C}" destId="{0214E683-E01A-438C-8A32-A4E1B1831FAD}" srcOrd="3" destOrd="0" parTransId="{30B43DBD-1E97-4850-B60B-CA327E2FF7B2}" sibTransId="{A74E4C12-F9FC-477E-BDC3-814961BD4A09}"/>
    <dgm:cxn modelId="{DC6676E0-C490-CC49-A38D-411DBD7AD773}" type="presOf" srcId="{D26D16F4-B52E-478F-B11C-D8EBEBA1755C}" destId="{ED78EEA2-AD18-7245-9BAF-7527A777DE38}" srcOrd="0" destOrd="0" presId="urn:microsoft.com/office/officeart/2005/8/layout/vList2"/>
    <dgm:cxn modelId="{3CFDD8E8-5992-3348-A8DA-E41B28E1B151}" type="presOf" srcId="{1EBA6EA1-5038-485F-902C-729137C8860F}" destId="{AF6D8D32-5EFE-3442-A8FD-1C0B9BDE6B43}" srcOrd="0" destOrd="0" presId="urn:microsoft.com/office/officeart/2005/8/layout/vList2"/>
    <dgm:cxn modelId="{D8E48BEC-DF50-5E42-AAA5-C0C1B2A5FE0D}" type="presOf" srcId="{FFFCDF1E-9B73-4597-8C0A-7B5B4913237C}" destId="{07AB57FF-7419-134D-B263-D53DDBBEE7F0}" srcOrd="0" destOrd="0" presId="urn:microsoft.com/office/officeart/2005/8/layout/vList2"/>
    <dgm:cxn modelId="{B76E39AA-E931-FE43-984D-B85A8DA9640C}" type="presParOf" srcId="{07AB57FF-7419-134D-B263-D53DDBBEE7F0}" destId="{E81A0C7A-69B8-7449-9ECC-C9B116EF0E97}" srcOrd="0" destOrd="0" presId="urn:microsoft.com/office/officeart/2005/8/layout/vList2"/>
    <dgm:cxn modelId="{55A83F6A-C85B-AC41-8492-349A20E3C843}" type="presParOf" srcId="{07AB57FF-7419-134D-B263-D53DDBBEE7F0}" destId="{9E45CD89-C8C5-2A40-A1F5-8A756BF027EF}" srcOrd="1" destOrd="0" presId="urn:microsoft.com/office/officeart/2005/8/layout/vList2"/>
    <dgm:cxn modelId="{8E882216-018C-4440-B06E-53E354370F65}" type="presParOf" srcId="{07AB57FF-7419-134D-B263-D53DDBBEE7F0}" destId="{AF6D8D32-5EFE-3442-A8FD-1C0B9BDE6B43}" srcOrd="2" destOrd="0" presId="urn:microsoft.com/office/officeart/2005/8/layout/vList2"/>
    <dgm:cxn modelId="{6A8665FB-934E-244C-B4B6-F8C774C1C609}" type="presParOf" srcId="{07AB57FF-7419-134D-B263-D53DDBBEE7F0}" destId="{D25CBE92-86C3-0048-9D56-481EAEE2BF54}" srcOrd="3" destOrd="0" presId="urn:microsoft.com/office/officeart/2005/8/layout/vList2"/>
    <dgm:cxn modelId="{368FB5F0-30BA-1845-9FB3-AC4FC90DCC3B}" type="presParOf" srcId="{07AB57FF-7419-134D-B263-D53DDBBEE7F0}" destId="{ED78EEA2-AD18-7245-9BAF-7527A777DE38}" srcOrd="4" destOrd="0" presId="urn:microsoft.com/office/officeart/2005/8/layout/vList2"/>
    <dgm:cxn modelId="{6856D68B-A71A-2F4D-A7DB-DADF597DDAE1}" type="presParOf" srcId="{07AB57FF-7419-134D-B263-D53DDBBEE7F0}" destId="{1881B81F-3F54-2049-96E2-0FE4DD79933B}" srcOrd="5" destOrd="0" presId="urn:microsoft.com/office/officeart/2005/8/layout/vList2"/>
    <dgm:cxn modelId="{314C4EFE-9366-9A40-B1AF-4D664370C1F8}" type="presParOf" srcId="{07AB57FF-7419-134D-B263-D53DDBBEE7F0}" destId="{F0DC8B03-A7F1-C443-9BFD-98AD6F0CED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AE3CD3-D283-41BF-93D8-B0F0E1B733A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22F26C-7B85-440C-AC3E-8EACDD5E968D}">
      <dgm:prSet/>
      <dgm:spPr/>
      <dgm:t>
        <a:bodyPr/>
        <a:lstStyle/>
        <a:p>
          <a:r>
            <a:rPr lang="en-US"/>
            <a:t>CATEGORY: Alpha adrenergic agonist. </a:t>
          </a:r>
        </a:p>
      </dgm:t>
    </dgm:pt>
    <dgm:pt modelId="{BF3911EC-A129-426B-8FBD-FE6AB8A41D2D}" type="parTrans" cxnId="{F4D0E9C7-3524-489D-8C81-008FBC109B3A}">
      <dgm:prSet/>
      <dgm:spPr/>
      <dgm:t>
        <a:bodyPr/>
        <a:lstStyle/>
        <a:p>
          <a:endParaRPr lang="en-US"/>
        </a:p>
      </dgm:t>
    </dgm:pt>
    <dgm:pt modelId="{FA5F2E4A-23A2-405D-A530-0D2A0F6BA76E}" type="sibTrans" cxnId="{F4D0E9C7-3524-489D-8C81-008FBC109B3A}">
      <dgm:prSet/>
      <dgm:spPr/>
      <dgm:t>
        <a:bodyPr/>
        <a:lstStyle/>
        <a:p>
          <a:endParaRPr lang="en-US"/>
        </a:p>
      </dgm:t>
    </dgm:pt>
    <dgm:pt modelId="{22C10C7D-5C37-412F-900F-581C066EFD8F}">
      <dgm:prSet/>
      <dgm:spPr/>
      <dgm:t>
        <a:bodyPr/>
        <a:lstStyle/>
        <a:p>
          <a:r>
            <a:rPr lang="en-US"/>
            <a:t>INDICATION: Used in shock or hypotensive states.</a:t>
          </a:r>
        </a:p>
      </dgm:t>
    </dgm:pt>
    <dgm:pt modelId="{DEFF94F1-0688-4E0F-9262-BA8DED0171BD}" type="parTrans" cxnId="{0BCA7FAE-D96C-414D-9694-C7DAC18C6CB2}">
      <dgm:prSet/>
      <dgm:spPr/>
      <dgm:t>
        <a:bodyPr/>
        <a:lstStyle/>
        <a:p>
          <a:endParaRPr lang="en-US"/>
        </a:p>
      </dgm:t>
    </dgm:pt>
    <dgm:pt modelId="{2B9064CB-E257-463F-B87D-24FF0467BD32}" type="sibTrans" cxnId="{0BCA7FAE-D96C-414D-9694-C7DAC18C6CB2}">
      <dgm:prSet/>
      <dgm:spPr/>
      <dgm:t>
        <a:bodyPr/>
        <a:lstStyle/>
        <a:p>
          <a:endParaRPr lang="en-US"/>
        </a:p>
      </dgm:t>
    </dgm:pt>
    <dgm:pt modelId="{1F8073BA-4629-476D-A8FE-9E22C7FC27C8}">
      <dgm:prSet/>
      <dgm:spPr/>
      <dgm:t>
        <a:bodyPr/>
        <a:lstStyle/>
        <a:p>
          <a:r>
            <a:rPr lang="en-US"/>
            <a:t>SIDE EFFECTS Arrhythmias, tachycardia, tissue necrosis  </a:t>
          </a:r>
        </a:p>
      </dgm:t>
    </dgm:pt>
    <dgm:pt modelId="{4739768B-3144-4256-822F-E587B6F42B1D}" type="parTrans" cxnId="{BA3E6089-35DB-46BB-9E36-ECE7196CABB3}">
      <dgm:prSet/>
      <dgm:spPr/>
      <dgm:t>
        <a:bodyPr/>
        <a:lstStyle/>
        <a:p>
          <a:endParaRPr lang="en-US"/>
        </a:p>
      </dgm:t>
    </dgm:pt>
    <dgm:pt modelId="{A592E56A-9D76-4B36-945C-F20FD90BAF98}" type="sibTrans" cxnId="{BA3E6089-35DB-46BB-9E36-ECE7196CABB3}">
      <dgm:prSet/>
      <dgm:spPr/>
      <dgm:t>
        <a:bodyPr/>
        <a:lstStyle/>
        <a:p>
          <a:endParaRPr lang="en-US"/>
        </a:p>
      </dgm:t>
    </dgm:pt>
    <dgm:pt modelId="{9C5D2DAA-6E00-4279-9C39-BD6BCD62CAFB}">
      <dgm:prSet/>
      <dgm:spPr/>
      <dgm:t>
        <a:bodyPr/>
        <a:lstStyle/>
        <a:p>
          <a:r>
            <a:rPr lang="en-US"/>
            <a:t>INTERACTIONS:  Increased affect when administered with other stimulants.</a:t>
          </a:r>
        </a:p>
      </dgm:t>
    </dgm:pt>
    <dgm:pt modelId="{583ED484-70A5-4829-B465-A1ED731DBA44}" type="parTrans" cxnId="{05BE0C4E-22F6-4DA8-89CD-1DCDA8CC72FE}">
      <dgm:prSet/>
      <dgm:spPr/>
      <dgm:t>
        <a:bodyPr/>
        <a:lstStyle/>
        <a:p>
          <a:endParaRPr lang="en-US"/>
        </a:p>
      </dgm:t>
    </dgm:pt>
    <dgm:pt modelId="{223C0E7B-220A-4728-8258-8074108F6182}" type="sibTrans" cxnId="{05BE0C4E-22F6-4DA8-89CD-1DCDA8CC72FE}">
      <dgm:prSet/>
      <dgm:spPr/>
      <dgm:t>
        <a:bodyPr/>
        <a:lstStyle/>
        <a:p>
          <a:endParaRPr lang="en-US"/>
        </a:p>
      </dgm:t>
    </dgm:pt>
    <dgm:pt modelId="{ACAEE411-7A38-C44F-AA46-2122DAC357F4}" type="pres">
      <dgm:prSet presAssocID="{19AE3CD3-D283-41BF-93D8-B0F0E1B733AF}" presName="outerComposite" presStyleCnt="0">
        <dgm:presLayoutVars>
          <dgm:chMax val="5"/>
          <dgm:dir/>
          <dgm:resizeHandles val="exact"/>
        </dgm:presLayoutVars>
      </dgm:prSet>
      <dgm:spPr/>
    </dgm:pt>
    <dgm:pt modelId="{1EE1021A-250A-2144-9A85-B80F9375B59B}" type="pres">
      <dgm:prSet presAssocID="{19AE3CD3-D283-41BF-93D8-B0F0E1B733AF}" presName="dummyMaxCanvas" presStyleCnt="0">
        <dgm:presLayoutVars/>
      </dgm:prSet>
      <dgm:spPr/>
    </dgm:pt>
    <dgm:pt modelId="{51966942-6B44-3046-AA5E-D445CC349358}" type="pres">
      <dgm:prSet presAssocID="{19AE3CD3-D283-41BF-93D8-B0F0E1B733AF}" presName="FourNodes_1" presStyleLbl="node1" presStyleIdx="0" presStyleCnt="4">
        <dgm:presLayoutVars>
          <dgm:bulletEnabled val="1"/>
        </dgm:presLayoutVars>
      </dgm:prSet>
      <dgm:spPr/>
    </dgm:pt>
    <dgm:pt modelId="{F7251E97-2680-344A-BB2F-779BBF745FCE}" type="pres">
      <dgm:prSet presAssocID="{19AE3CD3-D283-41BF-93D8-B0F0E1B733AF}" presName="FourNodes_2" presStyleLbl="node1" presStyleIdx="1" presStyleCnt="4">
        <dgm:presLayoutVars>
          <dgm:bulletEnabled val="1"/>
        </dgm:presLayoutVars>
      </dgm:prSet>
      <dgm:spPr/>
    </dgm:pt>
    <dgm:pt modelId="{196FF926-91FC-A24C-8701-D1E993B6B70D}" type="pres">
      <dgm:prSet presAssocID="{19AE3CD3-D283-41BF-93D8-B0F0E1B733AF}" presName="FourNodes_3" presStyleLbl="node1" presStyleIdx="2" presStyleCnt="4">
        <dgm:presLayoutVars>
          <dgm:bulletEnabled val="1"/>
        </dgm:presLayoutVars>
      </dgm:prSet>
      <dgm:spPr/>
    </dgm:pt>
    <dgm:pt modelId="{34080F6C-FDD5-974A-85F0-E77470F82C39}" type="pres">
      <dgm:prSet presAssocID="{19AE3CD3-D283-41BF-93D8-B0F0E1B733AF}" presName="FourNodes_4" presStyleLbl="node1" presStyleIdx="3" presStyleCnt="4">
        <dgm:presLayoutVars>
          <dgm:bulletEnabled val="1"/>
        </dgm:presLayoutVars>
      </dgm:prSet>
      <dgm:spPr/>
    </dgm:pt>
    <dgm:pt modelId="{5FA4AAC3-6292-8E4C-9051-6102A03C6C7E}" type="pres">
      <dgm:prSet presAssocID="{19AE3CD3-D283-41BF-93D8-B0F0E1B733AF}" presName="FourConn_1-2" presStyleLbl="fgAccFollowNode1" presStyleIdx="0" presStyleCnt="3">
        <dgm:presLayoutVars>
          <dgm:bulletEnabled val="1"/>
        </dgm:presLayoutVars>
      </dgm:prSet>
      <dgm:spPr/>
    </dgm:pt>
    <dgm:pt modelId="{DA7A9808-6293-5247-8527-BA410A58E3F5}" type="pres">
      <dgm:prSet presAssocID="{19AE3CD3-D283-41BF-93D8-B0F0E1B733AF}" presName="FourConn_2-3" presStyleLbl="fgAccFollowNode1" presStyleIdx="1" presStyleCnt="3">
        <dgm:presLayoutVars>
          <dgm:bulletEnabled val="1"/>
        </dgm:presLayoutVars>
      </dgm:prSet>
      <dgm:spPr/>
    </dgm:pt>
    <dgm:pt modelId="{015E6936-D846-DD4D-BC1F-DD9FD5122207}" type="pres">
      <dgm:prSet presAssocID="{19AE3CD3-D283-41BF-93D8-B0F0E1B733AF}" presName="FourConn_3-4" presStyleLbl="fgAccFollowNode1" presStyleIdx="2" presStyleCnt="3">
        <dgm:presLayoutVars>
          <dgm:bulletEnabled val="1"/>
        </dgm:presLayoutVars>
      </dgm:prSet>
      <dgm:spPr/>
    </dgm:pt>
    <dgm:pt modelId="{07327218-9BAF-F749-94C5-82C94F2C0B10}" type="pres">
      <dgm:prSet presAssocID="{19AE3CD3-D283-41BF-93D8-B0F0E1B733AF}" presName="FourNodes_1_text" presStyleLbl="node1" presStyleIdx="3" presStyleCnt="4">
        <dgm:presLayoutVars>
          <dgm:bulletEnabled val="1"/>
        </dgm:presLayoutVars>
      </dgm:prSet>
      <dgm:spPr/>
    </dgm:pt>
    <dgm:pt modelId="{F78FF33E-EF10-5042-9D0F-1566D8C34BFF}" type="pres">
      <dgm:prSet presAssocID="{19AE3CD3-D283-41BF-93D8-B0F0E1B733AF}" presName="FourNodes_2_text" presStyleLbl="node1" presStyleIdx="3" presStyleCnt="4">
        <dgm:presLayoutVars>
          <dgm:bulletEnabled val="1"/>
        </dgm:presLayoutVars>
      </dgm:prSet>
      <dgm:spPr/>
    </dgm:pt>
    <dgm:pt modelId="{66782429-3E85-264E-8134-21585BA93E55}" type="pres">
      <dgm:prSet presAssocID="{19AE3CD3-D283-41BF-93D8-B0F0E1B733AF}" presName="FourNodes_3_text" presStyleLbl="node1" presStyleIdx="3" presStyleCnt="4">
        <dgm:presLayoutVars>
          <dgm:bulletEnabled val="1"/>
        </dgm:presLayoutVars>
      </dgm:prSet>
      <dgm:spPr/>
    </dgm:pt>
    <dgm:pt modelId="{959B442B-7919-A24B-911C-130240FECFFF}" type="pres">
      <dgm:prSet presAssocID="{19AE3CD3-D283-41BF-93D8-B0F0E1B733A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6C04A0A-D0A9-9144-BCAB-79EFEF6F71A6}" type="presOf" srcId="{2922F26C-7B85-440C-AC3E-8EACDD5E968D}" destId="{07327218-9BAF-F749-94C5-82C94F2C0B10}" srcOrd="1" destOrd="0" presId="urn:microsoft.com/office/officeart/2005/8/layout/vProcess5"/>
    <dgm:cxn modelId="{B6AEC02C-83B4-6846-92A5-3BC618406F89}" type="presOf" srcId="{2B9064CB-E257-463F-B87D-24FF0467BD32}" destId="{DA7A9808-6293-5247-8527-BA410A58E3F5}" srcOrd="0" destOrd="0" presId="urn:microsoft.com/office/officeart/2005/8/layout/vProcess5"/>
    <dgm:cxn modelId="{DE40543C-E2A0-5445-8B4B-5F382723250A}" type="presOf" srcId="{9C5D2DAA-6E00-4279-9C39-BD6BCD62CAFB}" destId="{34080F6C-FDD5-974A-85F0-E77470F82C39}" srcOrd="0" destOrd="0" presId="urn:microsoft.com/office/officeart/2005/8/layout/vProcess5"/>
    <dgm:cxn modelId="{DE1FD73D-77EA-DB45-A975-B117E8ADE9D8}" type="presOf" srcId="{22C10C7D-5C37-412F-900F-581C066EFD8F}" destId="{F78FF33E-EF10-5042-9D0F-1566D8C34BFF}" srcOrd="1" destOrd="0" presId="urn:microsoft.com/office/officeart/2005/8/layout/vProcess5"/>
    <dgm:cxn modelId="{D275F64D-EA91-B84A-B011-994771C3999B}" type="presOf" srcId="{22C10C7D-5C37-412F-900F-581C066EFD8F}" destId="{F7251E97-2680-344A-BB2F-779BBF745FCE}" srcOrd="0" destOrd="0" presId="urn:microsoft.com/office/officeart/2005/8/layout/vProcess5"/>
    <dgm:cxn modelId="{05BE0C4E-22F6-4DA8-89CD-1DCDA8CC72FE}" srcId="{19AE3CD3-D283-41BF-93D8-B0F0E1B733AF}" destId="{9C5D2DAA-6E00-4279-9C39-BD6BCD62CAFB}" srcOrd="3" destOrd="0" parTransId="{583ED484-70A5-4829-B465-A1ED731DBA44}" sibTransId="{223C0E7B-220A-4728-8258-8074108F6182}"/>
    <dgm:cxn modelId="{BA3E6089-35DB-46BB-9E36-ECE7196CABB3}" srcId="{19AE3CD3-D283-41BF-93D8-B0F0E1B733AF}" destId="{1F8073BA-4629-476D-A8FE-9E22C7FC27C8}" srcOrd="2" destOrd="0" parTransId="{4739768B-3144-4256-822F-E587B6F42B1D}" sibTransId="{A592E56A-9D76-4B36-945C-F20FD90BAF98}"/>
    <dgm:cxn modelId="{0BCA7FAE-D96C-414D-9694-C7DAC18C6CB2}" srcId="{19AE3CD3-D283-41BF-93D8-B0F0E1B733AF}" destId="{22C10C7D-5C37-412F-900F-581C066EFD8F}" srcOrd="1" destOrd="0" parTransId="{DEFF94F1-0688-4E0F-9262-BA8DED0171BD}" sibTransId="{2B9064CB-E257-463F-B87D-24FF0467BD32}"/>
    <dgm:cxn modelId="{96F078B0-FCBC-F34D-91A6-DD96E36BAE2E}" type="presOf" srcId="{1F8073BA-4629-476D-A8FE-9E22C7FC27C8}" destId="{66782429-3E85-264E-8134-21585BA93E55}" srcOrd="1" destOrd="0" presId="urn:microsoft.com/office/officeart/2005/8/layout/vProcess5"/>
    <dgm:cxn modelId="{881AC9BB-F6C9-C24E-9568-249B46B04E38}" type="presOf" srcId="{A592E56A-9D76-4B36-945C-F20FD90BAF98}" destId="{015E6936-D846-DD4D-BC1F-DD9FD5122207}" srcOrd="0" destOrd="0" presId="urn:microsoft.com/office/officeart/2005/8/layout/vProcess5"/>
    <dgm:cxn modelId="{2D4EE9BD-5757-7A4A-9B58-E519264EC818}" type="presOf" srcId="{1F8073BA-4629-476D-A8FE-9E22C7FC27C8}" destId="{196FF926-91FC-A24C-8701-D1E993B6B70D}" srcOrd="0" destOrd="0" presId="urn:microsoft.com/office/officeart/2005/8/layout/vProcess5"/>
    <dgm:cxn modelId="{DDEDCBBE-1E3E-5443-8386-10C430F3E7D6}" type="presOf" srcId="{2922F26C-7B85-440C-AC3E-8EACDD5E968D}" destId="{51966942-6B44-3046-AA5E-D445CC349358}" srcOrd="0" destOrd="0" presId="urn:microsoft.com/office/officeart/2005/8/layout/vProcess5"/>
    <dgm:cxn modelId="{5AADBFC4-03F6-E147-A476-7A77E528FE99}" type="presOf" srcId="{FA5F2E4A-23A2-405D-A530-0D2A0F6BA76E}" destId="{5FA4AAC3-6292-8E4C-9051-6102A03C6C7E}" srcOrd="0" destOrd="0" presId="urn:microsoft.com/office/officeart/2005/8/layout/vProcess5"/>
    <dgm:cxn modelId="{F4D0E9C7-3524-489D-8C81-008FBC109B3A}" srcId="{19AE3CD3-D283-41BF-93D8-B0F0E1B733AF}" destId="{2922F26C-7B85-440C-AC3E-8EACDD5E968D}" srcOrd="0" destOrd="0" parTransId="{BF3911EC-A129-426B-8FBD-FE6AB8A41D2D}" sibTransId="{FA5F2E4A-23A2-405D-A530-0D2A0F6BA76E}"/>
    <dgm:cxn modelId="{87A342F7-51B8-564A-A218-0EB9C52D87B4}" type="presOf" srcId="{19AE3CD3-D283-41BF-93D8-B0F0E1B733AF}" destId="{ACAEE411-7A38-C44F-AA46-2122DAC357F4}" srcOrd="0" destOrd="0" presId="urn:microsoft.com/office/officeart/2005/8/layout/vProcess5"/>
    <dgm:cxn modelId="{1C190EFB-4F77-0A44-9B4F-2FC79CAB3C34}" type="presOf" srcId="{9C5D2DAA-6E00-4279-9C39-BD6BCD62CAFB}" destId="{959B442B-7919-A24B-911C-130240FECFFF}" srcOrd="1" destOrd="0" presId="urn:microsoft.com/office/officeart/2005/8/layout/vProcess5"/>
    <dgm:cxn modelId="{C1B8CE16-764D-3640-B544-5C9B28C75D6E}" type="presParOf" srcId="{ACAEE411-7A38-C44F-AA46-2122DAC357F4}" destId="{1EE1021A-250A-2144-9A85-B80F9375B59B}" srcOrd="0" destOrd="0" presId="urn:microsoft.com/office/officeart/2005/8/layout/vProcess5"/>
    <dgm:cxn modelId="{85FE875A-191D-8C48-8111-29CEA48E4243}" type="presParOf" srcId="{ACAEE411-7A38-C44F-AA46-2122DAC357F4}" destId="{51966942-6B44-3046-AA5E-D445CC349358}" srcOrd="1" destOrd="0" presId="urn:microsoft.com/office/officeart/2005/8/layout/vProcess5"/>
    <dgm:cxn modelId="{23F12BE6-B9DD-4244-9AC3-BB807C88E5C2}" type="presParOf" srcId="{ACAEE411-7A38-C44F-AA46-2122DAC357F4}" destId="{F7251E97-2680-344A-BB2F-779BBF745FCE}" srcOrd="2" destOrd="0" presId="urn:microsoft.com/office/officeart/2005/8/layout/vProcess5"/>
    <dgm:cxn modelId="{96E17FC1-85E2-BA4E-9E32-A7DB9F2C738D}" type="presParOf" srcId="{ACAEE411-7A38-C44F-AA46-2122DAC357F4}" destId="{196FF926-91FC-A24C-8701-D1E993B6B70D}" srcOrd="3" destOrd="0" presId="urn:microsoft.com/office/officeart/2005/8/layout/vProcess5"/>
    <dgm:cxn modelId="{B4F7F9EC-179F-EE4F-833E-B36AFF01C517}" type="presParOf" srcId="{ACAEE411-7A38-C44F-AA46-2122DAC357F4}" destId="{34080F6C-FDD5-974A-85F0-E77470F82C39}" srcOrd="4" destOrd="0" presId="urn:microsoft.com/office/officeart/2005/8/layout/vProcess5"/>
    <dgm:cxn modelId="{F0D6466F-AC96-8940-92F9-07E0B8348E9E}" type="presParOf" srcId="{ACAEE411-7A38-C44F-AA46-2122DAC357F4}" destId="{5FA4AAC3-6292-8E4C-9051-6102A03C6C7E}" srcOrd="5" destOrd="0" presId="urn:microsoft.com/office/officeart/2005/8/layout/vProcess5"/>
    <dgm:cxn modelId="{8F7730D2-F91C-744F-B0E3-E1FA67361288}" type="presParOf" srcId="{ACAEE411-7A38-C44F-AA46-2122DAC357F4}" destId="{DA7A9808-6293-5247-8527-BA410A58E3F5}" srcOrd="6" destOrd="0" presId="urn:microsoft.com/office/officeart/2005/8/layout/vProcess5"/>
    <dgm:cxn modelId="{889A52C1-0A4A-5E46-ACF9-0237A77C4098}" type="presParOf" srcId="{ACAEE411-7A38-C44F-AA46-2122DAC357F4}" destId="{015E6936-D846-DD4D-BC1F-DD9FD5122207}" srcOrd="7" destOrd="0" presId="urn:microsoft.com/office/officeart/2005/8/layout/vProcess5"/>
    <dgm:cxn modelId="{05FF1A6A-B592-9444-AA12-2EA31FAD1BBC}" type="presParOf" srcId="{ACAEE411-7A38-C44F-AA46-2122DAC357F4}" destId="{07327218-9BAF-F749-94C5-82C94F2C0B10}" srcOrd="8" destOrd="0" presId="urn:microsoft.com/office/officeart/2005/8/layout/vProcess5"/>
    <dgm:cxn modelId="{DA5618CE-05E2-E44A-A31F-CE5858791F72}" type="presParOf" srcId="{ACAEE411-7A38-C44F-AA46-2122DAC357F4}" destId="{F78FF33E-EF10-5042-9D0F-1566D8C34BFF}" srcOrd="9" destOrd="0" presId="urn:microsoft.com/office/officeart/2005/8/layout/vProcess5"/>
    <dgm:cxn modelId="{CAE66644-B532-7747-BFF5-F81734DB9DE1}" type="presParOf" srcId="{ACAEE411-7A38-C44F-AA46-2122DAC357F4}" destId="{66782429-3E85-264E-8134-21585BA93E55}" srcOrd="10" destOrd="0" presId="urn:microsoft.com/office/officeart/2005/8/layout/vProcess5"/>
    <dgm:cxn modelId="{80AF79F9-176A-F645-96AD-2B5760C9353C}" type="presParOf" srcId="{ACAEE411-7A38-C44F-AA46-2122DAC357F4}" destId="{959B442B-7919-A24B-911C-130240FECFF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DB9FE6-5081-4C4C-B059-4CDE8DF5C6E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65AE10-2A4F-4539-AD3E-9D4C07B8AF21}">
      <dgm:prSet/>
      <dgm:spPr/>
      <dgm:t>
        <a:bodyPr/>
        <a:lstStyle/>
        <a:p>
          <a:r>
            <a:rPr lang="en-US" dirty="0"/>
            <a:t>INDICATION: Vasopressor use in cardiac arrest.</a:t>
          </a:r>
        </a:p>
      </dgm:t>
    </dgm:pt>
    <dgm:pt modelId="{EAAD42AE-E720-455F-A3BE-FA577310579F}" type="parTrans" cxnId="{F67F0D32-AE2D-4A80-94B0-33C872A41EA8}">
      <dgm:prSet/>
      <dgm:spPr/>
      <dgm:t>
        <a:bodyPr/>
        <a:lstStyle/>
        <a:p>
          <a:endParaRPr lang="en-US"/>
        </a:p>
      </dgm:t>
    </dgm:pt>
    <dgm:pt modelId="{DF773BC9-CA5A-416E-9B01-C93ADCA78348}" type="sibTrans" cxnId="{F67F0D32-AE2D-4A80-94B0-33C872A41EA8}">
      <dgm:prSet/>
      <dgm:spPr/>
      <dgm:t>
        <a:bodyPr/>
        <a:lstStyle/>
        <a:p>
          <a:endParaRPr lang="en-US"/>
        </a:p>
      </dgm:t>
    </dgm:pt>
    <dgm:pt modelId="{B0BA485C-9742-4B46-80FD-EB0F725FD998}">
      <dgm:prSet/>
      <dgm:spPr/>
      <dgm:t>
        <a:bodyPr/>
        <a:lstStyle/>
        <a:p>
          <a:r>
            <a:rPr lang="en-US"/>
            <a:t>CARDIAC ARREST: 1mg IV/IO.  Repeat every 3-5 minutes per AHA guidelines</a:t>
          </a:r>
        </a:p>
      </dgm:t>
    </dgm:pt>
    <dgm:pt modelId="{B5498C7B-4796-4021-9D4D-5A2E13FC0580}" type="parTrans" cxnId="{33782E12-43E5-45FB-B17D-68428C56D72C}">
      <dgm:prSet/>
      <dgm:spPr/>
      <dgm:t>
        <a:bodyPr/>
        <a:lstStyle/>
        <a:p>
          <a:endParaRPr lang="en-US"/>
        </a:p>
      </dgm:t>
    </dgm:pt>
    <dgm:pt modelId="{369B7F11-E2C6-4D20-8F36-7C399804E747}" type="sibTrans" cxnId="{33782E12-43E5-45FB-B17D-68428C56D72C}">
      <dgm:prSet/>
      <dgm:spPr/>
      <dgm:t>
        <a:bodyPr/>
        <a:lstStyle/>
        <a:p>
          <a:endParaRPr lang="en-US"/>
        </a:p>
      </dgm:t>
    </dgm:pt>
    <dgm:pt modelId="{F8C26C78-6AA9-7247-89E0-57EA4C361F11}">
      <dgm:prSet/>
      <dgm:spPr/>
      <dgm:t>
        <a:bodyPr/>
        <a:lstStyle/>
        <a:p>
          <a:r>
            <a:rPr lang="en-US" b="1" i="1" u="sng" dirty="0"/>
            <a:t>1:10,000 </a:t>
          </a:r>
          <a:r>
            <a:rPr lang="en-US" altLang="en-US" b="1" i="1" u="sng" dirty="0">
              <a:solidFill>
                <a:schemeClr val="bg1"/>
              </a:solidFill>
              <a:latin typeface="Arial Bold" pitchFamily="1" charset="0"/>
              <a:ea typeface="ＭＳ Ｐゴシック" panose="020B0600070205080204" pitchFamily="34" charset="-128"/>
              <a:sym typeface="Arial Bold" pitchFamily="1" charset="0"/>
            </a:rPr>
            <a:t>equals 1 mg in ten ml</a:t>
          </a:r>
          <a:endParaRPr lang="en-US" b="1" i="1" u="sng" dirty="0">
            <a:solidFill>
              <a:schemeClr val="bg1"/>
            </a:solidFill>
          </a:endParaRPr>
        </a:p>
      </dgm:t>
    </dgm:pt>
    <dgm:pt modelId="{6B92931A-C528-CB43-8584-0A16877B0FEB}" type="parTrans" cxnId="{CB52D974-E1ED-FB4F-92BF-C352A35FEB10}">
      <dgm:prSet/>
      <dgm:spPr/>
      <dgm:t>
        <a:bodyPr/>
        <a:lstStyle/>
        <a:p>
          <a:endParaRPr lang="en-US"/>
        </a:p>
      </dgm:t>
    </dgm:pt>
    <dgm:pt modelId="{F6981B48-BA1B-824B-A5DE-71EB2B8E53EF}" type="sibTrans" cxnId="{CB52D974-E1ED-FB4F-92BF-C352A35FEB10}">
      <dgm:prSet/>
      <dgm:spPr/>
      <dgm:t>
        <a:bodyPr/>
        <a:lstStyle/>
        <a:p>
          <a:endParaRPr lang="en-US"/>
        </a:p>
      </dgm:t>
    </dgm:pt>
    <dgm:pt modelId="{BD5A73C9-37B1-7146-9B94-43FE60C7E060}" type="pres">
      <dgm:prSet presAssocID="{A4DB9FE6-5081-4C4C-B059-4CDE8DF5C6ED}" presName="linear" presStyleCnt="0">
        <dgm:presLayoutVars>
          <dgm:animLvl val="lvl"/>
          <dgm:resizeHandles val="exact"/>
        </dgm:presLayoutVars>
      </dgm:prSet>
      <dgm:spPr/>
    </dgm:pt>
    <dgm:pt modelId="{2295B938-3435-1841-88C4-841D70DFD882}" type="pres">
      <dgm:prSet presAssocID="{AC65AE10-2A4F-4539-AD3E-9D4C07B8AF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D8CB76-1B1A-904D-9B75-39068443A8AD}" type="pres">
      <dgm:prSet presAssocID="{DF773BC9-CA5A-416E-9B01-C93ADCA78348}" presName="spacer" presStyleCnt="0"/>
      <dgm:spPr/>
    </dgm:pt>
    <dgm:pt modelId="{8CE82F85-8E80-3747-A7FC-27C5D0444BFE}" type="pres">
      <dgm:prSet presAssocID="{B0BA485C-9742-4B46-80FD-EB0F725FD9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8F3DBE-FB22-9A41-8225-A3627C335760}" type="pres">
      <dgm:prSet presAssocID="{369B7F11-E2C6-4D20-8F36-7C399804E747}" presName="spacer" presStyleCnt="0"/>
      <dgm:spPr/>
    </dgm:pt>
    <dgm:pt modelId="{637B9E02-8DFB-5E4E-9444-ABED7CB374A5}" type="pres">
      <dgm:prSet presAssocID="{F8C26C78-6AA9-7247-89E0-57EA4C361F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EB0607-E9C3-DF44-9B82-56C76E3C5195}" type="presOf" srcId="{B0BA485C-9742-4B46-80FD-EB0F725FD998}" destId="{8CE82F85-8E80-3747-A7FC-27C5D0444BFE}" srcOrd="0" destOrd="0" presId="urn:microsoft.com/office/officeart/2005/8/layout/vList2"/>
    <dgm:cxn modelId="{33782E12-43E5-45FB-B17D-68428C56D72C}" srcId="{A4DB9FE6-5081-4C4C-B059-4CDE8DF5C6ED}" destId="{B0BA485C-9742-4B46-80FD-EB0F725FD998}" srcOrd="1" destOrd="0" parTransId="{B5498C7B-4796-4021-9D4D-5A2E13FC0580}" sibTransId="{369B7F11-E2C6-4D20-8F36-7C399804E747}"/>
    <dgm:cxn modelId="{F67F0D32-AE2D-4A80-94B0-33C872A41EA8}" srcId="{A4DB9FE6-5081-4C4C-B059-4CDE8DF5C6ED}" destId="{AC65AE10-2A4F-4539-AD3E-9D4C07B8AF21}" srcOrd="0" destOrd="0" parTransId="{EAAD42AE-E720-455F-A3BE-FA577310579F}" sibTransId="{DF773BC9-CA5A-416E-9B01-C93ADCA78348}"/>
    <dgm:cxn modelId="{0B8B1138-F69B-3B44-AC79-F4E56981EFC2}" type="presOf" srcId="{AC65AE10-2A4F-4539-AD3E-9D4C07B8AF21}" destId="{2295B938-3435-1841-88C4-841D70DFD882}" srcOrd="0" destOrd="0" presId="urn:microsoft.com/office/officeart/2005/8/layout/vList2"/>
    <dgm:cxn modelId="{DA4DF146-BB00-5440-82D2-15C7CB90E089}" type="presOf" srcId="{A4DB9FE6-5081-4C4C-B059-4CDE8DF5C6ED}" destId="{BD5A73C9-37B1-7146-9B94-43FE60C7E060}" srcOrd="0" destOrd="0" presId="urn:microsoft.com/office/officeart/2005/8/layout/vList2"/>
    <dgm:cxn modelId="{CB52D974-E1ED-FB4F-92BF-C352A35FEB10}" srcId="{A4DB9FE6-5081-4C4C-B059-4CDE8DF5C6ED}" destId="{F8C26C78-6AA9-7247-89E0-57EA4C361F11}" srcOrd="2" destOrd="0" parTransId="{6B92931A-C528-CB43-8584-0A16877B0FEB}" sibTransId="{F6981B48-BA1B-824B-A5DE-71EB2B8E53EF}"/>
    <dgm:cxn modelId="{EA542FA7-DFF0-DF4A-8657-13E8ABC97C8B}" type="presOf" srcId="{F8C26C78-6AA9-7247-89E0-57EA4C361F11}" destId="{637B9E02-8DFB-5E4E-9444-ABED7CB374A5}" srcOrd="0" destOrd="0" presId="urn:microsoft.com/office/officeart/2005/8/layout/vList2"/>
    <dgm:cxn modelId="{49AEB946-EEE7-A54F-85E0-CF2C3CEFCEF5}" type="presParOf" srcId="{BD5A73C9-37B1-7146-9B94-43FE60C7E060}" destId="{2295B938-3435-1841-88C4-841D70DFD882}" srcOrd="0" destOrd="0" presId="urn:microsoft.com/office/officeart/2005/8/layout/vList2"/>
    <dgm:cxn modelId="{921767F7-1861-814D-A782-B389D53605BC}" type="presParOf" srcId="{BD5A73C9-37B1-7146-9B94-43FE60C7E060}" destId="{F1D8CB76-1B1A-904D-9B75-39068443A8AD}" srcOrd="1" destOrd="0" presId="urn:microsoft.com/office/officeart/2005/8/layout/vList2"/>
    <dgm:cxn modelId="{4433FACB-BEFD-B74B-AC27-985A00811583}" type="presParOf" srcId="{BD5A73C9-37B1-7146-9B94-43FE60C7E060}" destId="{8CE82F85-8E80-3747-A7FC-27C5D0444BFE}" srcOrd="2" destOrd="0" presId="urn:microsoft.com/office/officeart/2005/8/layout/vList2"/>
    <dgm:cxn modelId="{2C926434-0CC0-0B43-8A9C-C4B5B0B9FDF7}" type="presParOf" srcId="{BD5A73C9-37B1-7146-9B94-43FE60C7E060}" destId="{908F3DBE-FB22-9A41-8225-A3627C335760}" srcOrd="3" destOrd="0" presId="urn:microsoft.com/office/officeart/2005/8/layout/vList2"/>
    <dgm:cxn modelId="{F8669FCF-D588-5341-B60A-6FA1E89E6CAD}" type="presParOf" srcId="{BD5A73C9-37B1-7146-9B94-43FE60C7E060}" destId="{637B9E02-8DFB-5E4E-9444-ABED7CB374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8F1DA6-BCC2-45FF-BDA5-C20C32F01B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554A79-C800-4D89-BBAF-1FBB0DD2F8A6}">
      <dgm:prSet/>
      <dgm:spPr/>
      <dgm:t>
        <a:bodyPr/>
        <a:lstStyle/>
        <a:p>
          <a:r>
            <a:rPr lang="en-US"/>
            <a:t>CATEGORY: Alpha and Beta one adrenergic agonist. </a:t>
          </a:r>
        </a:p>
      </dgm:t>
    </dgm:pt>
    <dgm:pt modelId="{8893BF40-3850-4B81-9732-EF6F359EE141}" type="parTrans" cxnId="{000B1C86-14CD-41FB-82DE-C21EA213BACE}">
      <dgm:prSet/>
      <dgm:spPr/>
      <dgm:t>
        <a:bodyPr/>
        <a:lstStyle/>
        <a:p>
          <a:endParaRPr lang="en-US"/>
        </a:p>
      </dgm:t>
    </dgm:pt>
    <dgm:pt modelId="{87E1A5BD-4FF6-4D8B-9B94-702E8D497999}" type="sibTrans" cxnId="{000B1C86-14CD-41FB-82DE-C21EA213BACE}">
      <dgm:prSet/>
      <dgm:spPr/>
      <dgm:t>
        <a:bodyPr/>
        <a:lstStyle/>
        <a:p>
          <a:endParaRPr lang="en-US"/>
        </a:p>
      </dgm:t>
    </dgm:pt>
    <dgm:pt modelId="{44AE84C3-FD3E-4E6F-947A-AD2393CEF3C5}">
      <dgm:prSet/>
      <dgm:spPr/>
      <dgm:t>
        <a:bodyPr/>
        <a:lstStyle/>
        <a:p>
          <a:r>
            <a:rPr lang="en-US"/>
            <a:t>INDICATION: Hypotension</a:t>
          </a:r>
        </a:p>
      </dgm:t>
    </dgm:pt>
    <dgm:pt modelId="{FEFCDA2F-D07B-45DB-83D1-5837574989F2}" type="parTrans" cxnId="{7DCBC7A1-8A50-412B-B5DA-4AB6679BA97D}">
      <dgm:prSet/>
      <dgm:spPr/>
      <dgm:t>
        <a:bodyPr/>
        <a:lstStyle/>
        <a:p>
          <a:endParaRPr lang="en-US"/>
        </a:p>
      </dgm:t>
    </dgm:pt>
    <dgm:pt modelId="{D0D56645-2260-4201-A248-EC65FB2DC27E}" type="sibTrans" cxnId="{7DCBC7A1-8A50-412B-B5DA-4AB6679BA97D}">
      <dgm:prSet/>
      <dgm:spPr/>
      <dgm:t>
        <a:bodyPr/>
        <a:lstStyle/>
        <a:p>
          <a:endParaRPr lang="en-US"/>
        </a:p>
      </dgm:t>
    </dgm:pt>
    <dgm:pt modelId="{A45C7533-969F-4558-AD62-221FDBCB2C41}">
      <dgm:prSet/>
      <dgm:spPr/>
      <dgm:t>
        <a:bodyPr/>
        <a:lstStyle/>
        <a:p>
          <a:r>
            <a:rPr lang="en-US"/>
            <a:t>SIDE EFFECTS Arrhythmias, tachycardia, tissue necrosis  </a:t>
          </a:r>
        </a:p>
      </dgm:t>
    </dgm:pt>
    <dgm:pt modelId="{058164E3-6162-41B4-BE46-6BB5466F5A08}" type="parTrans" cxnId="{ACD8D819-3303-4A5D-B48C-54AE94FE10D5}">
      <dgm:prSet/>
      <dgm:spPr/>
      <dgm:t>
        <a:bodyPr/>
        <a:lstStyle/>
        <a:p>
          <a:endParaRPr lang="en-US"/>
        </a:p>
      </dgm:t>
    </dgm:pt>
    <dgm:pt modelId="{A532CD7E-9337-4284-9AAA-9BF78549A082}" type="sibTrans" cxnId="{ACD8D819-3303-4A5D-B48C-54AE94FE10D5}">
      <dgm:prSet/>
      <dgm:spPr/>
      <dgm:t>
        <a:bodyPr/>
        <a:lstStyle/>
        <a:p>
          <a:endParaRPr lang="en-US"/>
        </a:p>
      </dgm:t>
    </dgm:pt>
    <dgm:pt modelId="{9A79DBC1-57D1-4B47-A856-E88D0ABE8AE8}">
      <dgm:prSet/>
      <dgm:spPr/>
      <dgm:t>
        <a:bodyPr/>
        <a:lstStyle/>
        <a:p>
          <a:r>
            <a:rPr lang="en-US"/>
            <a:t>INTERACTIONS:  Increased affect when administered with other stimulants.</a:t>
          </a:r>
        </a:p>
      </dgm:t>
    </dgm:pt>
    <dgm:pt modelId="{2C314AC8-C0B0-4411-B16D-97214278B3A7}" type="parTrans" cxnId="{49CF911E-2D82-4627-AEC6-29DFF4A22775}">
      <dgm:prSet/>
      <dgm:spPr/>
      <dgm:t>
        <a:bodyPr/>
        <a:lstStyle/>
        <a:p>
          <a:endParaRPr lang="en-US"/>
        </a:p>
      </dgm:t>
    </dgm:pt>
    <dgm:pt modelId="{8D493398-6748-4141-822F-7E7C34A4FC88}" type="sibTrans" cxnId="{49CF911E-2D82-4627-AEC6-29DFF4A22775}">
      <dgm:prSet/>
      <dgm:spPr/>
      <dgm:t>
        <a:bodyPr/>
        <a:lstStyle/>
        <a:p>
          <a:endParaRPr lang="en-US"/>
        </a:p>
      </dgm:t>
    </dgm:pt>
    <dgm:pt modelId="{B16E10A7-4BE3-4C3A-B3F0-1DC933A0B5EB}" type="pres">
      <dgm:prSet presAssocID="{328F1DA6-BCC2-45FF-BDA5-C20C32F01BA4}" presName="root" presStyleCnt="0">
        <dgm:presLayoutVars>
          <dgm:dir/>
          <dgm:resizeHandles val="exact"/>
        </dgm:presLayoutVars>
      </dgm:prSet>
      <dgm:spPr/>
    </dgm:pt>
    <dgm:pt modelId="{3D7B11C9-541F-4A28-A206-B439395006C0}" type="pres">
      <dgm:prSet presAssocID="{DF554A79-C800-4D89-BBAF-1FBB0DD2F8A6}" presName="compNode" presStyleCnt="0"/>
      <dgm:spPr/>
    </dgm:pt>
    <dgm:pt modelId="{D86C83B8-DA57-4B85-9CF2-A00B2B0B9009}" type="pres">
      <dgm:prSet presAssocID="{DF554A79-C800-4D89-BBAF-1FBB0DD2F8A6}" presName="bgRect" presStyleLbl="bgShp" presStyleIdx="0" presStyleCnt="4"/>
      <dgm:spPr/>
    </dgm:pt>
    <dgm:pt modelId="{925E7D31-4559-472C-B11B-0413A007B7DB}" type="pres">
      <dgm:prSet presAssocID="{DF554A79-C800-4D89-BBAF-1FBB0DD2F8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22A4559-5735-45E4-B4C7-3E0F931BCC32}" type="pres">
      <dgm:prSet presAssocID="{DF554A79-C800-4D89-BBAF-1FBB0DD2F8A6}" presName="spaceRect" presStyleCnt="0"/>
      <dgm:spPr/>
    </dgm:pt>
    <dgm:pt modelId="{82A1F8A9-2709-4769-95B2-DCEC673FCF13}" type="pres">
      <dgm:prSet presAssocID="{DF554A79-C800-4D89-BBAF-1FBB0DD2F8A6}" presName="parTx" presStyleLbl="revTx" presStyleIdx="0" presStyleCnt="4">
        <dgm:presLayoutVars>
          <dgm:chMax val="0"/>
          <dgm:chPref val="0"/>
        </dgm:presLayoutVars>
      </dgm:prSet>
      <dgm:spPr/>
    </dgm:pt>
    <dgm:pt modelId="{F309FDA4-0F45-49E0-BB55-62510B80F572}" type="pres">
      <dgm:prSet presAssocID="{87E1A5BD-4FF6-4D8B-9B94-702E8D497999}" presName="sibTrans" presStyleCnt="0"/>
      <dgm:spPr/>
    </dgm:pt>
    <dgm:pt modelId="{A7461D9F-217E-40EA-A49F-B3D100B9D7E1}" type="pres">
      <dgm:prSet presAssocID="{44AE84C3-FD3E-4E6F-947A-AD2393CEF3C5}" presName="compNode" presStyleCnt="0"/>
      <dgm:spPr/>
    </dgm:pt>
    <dgm:pt modelId="{0C212A2F-2C25-4EBB-B962-BADE43342192}" type="pres">
      <dgm:prSet presAssocID="{44AE84C3-FD3E-4E6F-947A-AD2393CEF3C5}" presName="bgRect" presStyleLbl="bgShp" presStyleIdx="1" presStyleCnt="4"/>
      <dgm:spPr/>
    </dgm:pt>
    <dgm:pt modelId="{38572C46-E002-4A7E-AD13-D065031564DF}" type="pres">
      <dgm:prSet presAssocID="{44AE84C3-FD3E-4E6F-947A-AD2393CEF3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8C5539F-EDE0-4E59-9D5D-91A9871ABF90}" type="pres">
      <dgm:prSet presAssocID="{44AE84C3-FD3E-4E6F-947A-AD2393CEF3C5}" presName="spaceRect" presStyleCnt="0"/>
      <dgm:spPr/>
    </dgm:pt>
    <dgm:pt modelId="{46043EAB-ECA2-45D9-8145-A02280D6EFE0}" type="pres">
      <dgm:prSet presAssocID="{44AE84C3-FD3E-4E6F-947A-AD2393CEF3C5}" presName="parTx" presStyleLbl="revTx" presStyleIdx="1" presStyleCnt="4">
        <dgm:presLayoutVars>
          <dgm:chMax val="0"/>
          <dgm:chPref val="0"/>
        </dgm:presLayoutVars>
      </dgm:prSet>
      <dgm:spPr/>
    </dgm:pt>
    <dgm:pt modelId="{05BF255B-4178-4E50-94D6-D0AD66FD5198}" type="pres">
      <dgm:prSet presAssocID="{D0D56645-2260-4201-A248-EC65FB2DC27E}" presName="sibTrans" presStyleCnt="0"/>
      <dgm:spPr/>
    </dgm:pt>
    <dgm:pt modelId="{6745F2AD-E8E5-4110-B7F9-9575A60D11D8}" type="pres">
      <dgm:prSet presAssocID="{A45C7533-969F-4558-AD62-221FDBCB2C41}" presName="compNode" presStyleCnt="0"/>
      <dgm:spPr/>
    </dgm:pt>
    <dgm:pt modelId="{9DC172F2-25D3-42A0-9295-EA68AEFD1F43}" type="pres">
      <dgm:prSet presAssocID="{A45C7533-969F-4558-AD62-221FDBCB2C41}" presName="bgRect" presStyleLbl="bgShp" presStyleIdx="2" presStyleCnt="4"/>
      <dgm:spPr/>
    </dgm:pt>
    <dgm:pt modelId="{4256D872-BA7D-4951-996D-974FE5D94509}" type="pres">
      <dgm:prSet presAssocID="{A45C7533-969F-4558-AD62-221FDBCB2C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180B2420-61B8-4C64-B349-7B7E15A2E5EB}" type="pres">
      <dgm:prSet presAssocID="{A45C7533-969F-4558-AD62-221FDBCB2C41}" presName="spaceRect" presStyleCnt="0"/>
      <dgm:spPr/>
    </dgm:pt>
    <dgm:pt modelId="{E3466780-818F-4F66-9C00-63C0B5E81CE7}" type="pres">
      <dgm:prSet presAssocID="{A45C7533-969F-4558-AD62-221FDBCB2C41}" presName="parTx" presStyleLbl="revTx" presStyleIdx="2" presStyleCnt="4">
        <dgm:presLayoutVars>
          <dgm:chMax val="0"/>
          <dgm:chPref val="0"/>
        </dgm:presLayoutVars>
      </dgm:prSet>
      <dgm:spPr/>
    </dgm:pt>
    <dgm:pt modelId="{35D2D5FE-44F1-4485-B9A5-ECDE1AD25DC2}" type="pres">
      <dgm:prSet presAssocID="{A532CD7E-9337-4284-9AAA-9BF78549A082}" presName="sibTrans" presStyleCnt="0"/>
      <dgm:spPr/>
    </dgm:pt>
    <dgm:pt modelId="{5E4E8139-285D-4FFA-A1E1-F369230640EB}" type="pres">
      <dgm:prSet presAssocID="{9A79DBC1-57D1-4B47-A856-E88D0ABE8AE8}" presName="compNode" presStyleCnt="0"/>
      <dgm:spPr/>
    </dgm:pt>
    <dgm:pt modelId="{704F00F1-D62A-4359-8CDD-900C98DB3E91}" type="pres">
      <dgm:prSet presAssocID="{9A79DBC1-57D1-4B47-A856-E88D0ABE8AE8}" presName="bgRect" presStyleLbl="bgShp" presStyleIdx="3" presStyleCnt="4"/>
      <dgm:spPr/>
    </dgm:pt>
    <dgm:pt modelId="{9D06EE0D-EDFA-4665-A317-2FE109B80D06}" type="pres">
      <dgm:prSet presAssocID="{9A79DBC1-57D1-4B47-A856-E88D0ABE8A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EC40CF5-89A5-4057-BF4A-4E1B1C6F1F78}" type="pres">
      <dgm:prSet presAssocID="{9A79DBC1-57D1-4B47-A856-E88D0ABE8AE8}" presName="spaceRect" presStyleCnt="0"/>
      <dgm:spPr/>
    </dgm:pt>
    <dgm:pt modelId="{F41F1BEB-4E21-45F0-B547-07EA063FF890}" type="pres">
      <dgm:prSet presAssocID="{9A79DBC1-57D1-4B47-A856-E88D0ABE8AE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CD8D819-3303-4A5D-B48C-54AE94FE10D5}" srcId="{328F1DA6-BCC2-45FF-BDA5-C20C32F01BA4}" destId="{A45C7533-969F-4558-AD62-221FDBCB2C41}" srcOrd="2" destOrd="0" parTransId="{058164E3-6162-41B4-BE46-6BB5466F5A08}" sibTransId="{A532CD7E-9337-4284-9AAA-9BF78549A082}"/>
    <dgm:cxn modelId="{49CF911E-2D82-4627-AEC6-29DFF4A22775}" srcId="{328F1DA6-BCC2-45FF-BDA5-C20C32F01BA4}" destId="{9A79DBC1-57D1-4B47-A856-E88D0ABE8AE8}" srcOrd="3" destOrd="0" parTransId="{2C314AC8-C0B0-4411-B16D-97214278B3A7}" sibTransId="{8D493398-6748-4141-822F-7E7C34A4FC88}"/>
    <dgm:cxn modelId="{44FA4B5D-6DE1-4296-B979-D721B59DC178}" type="presOf" srcId="{9A79DBC1-57D1-4B47-A856-E88D0ABE8AE8}" destId="{F41F1BEB-4E21-45F0-B547-07EA063FF890}" srcOrd="0" destOrd="0" presId="urn:microsoft.com/office/officeart/2018/2/layout/IconVerticalSolidList"/>
    <dgm:cxn modelId="{91458A5E-44BC-4629-8EB7-E3C8ACD16D76}" type="presOf" srcId="{DF554A79-C800-4D89-BBAF-1FBB0DD2F8A6}" destId="{82A1F8A9-2709-4769-95B2-DCEC673FCF13}" srcOrd="0" destOrd="0" presId="urn:microsoft.com/office/officeart/2018/2/layout/IconVerticalSolidList"/>
    <dgm:cxn modelId="{4FED5577-844E-4BC7-9B26-113962FE2278}" type="presOf" srcId="{A45C7533-969F-4558-AD62-221FDBCB2C41}" destId="{E3466780-818F-4F66-9C00-63C0B5E81CE7}" srcOrd="0" destOrd="0" presId="urn:microsoft.com/office/officeart/2018/2/layout/IconVerticalSolidList"/>
    <dgm:cxn modelId="{000B1C86-14CD-41FB-82DE-C21EA213BACE}" srcId="{328F1DA6-BCC2-45FF-BDA5-C20C32F01BA4}" destId="{DF554A79-C800-4D89-BBAF-1FBB0DD2F8A6}" srcOrd="0" destOrd="0" parTransId="{8893BF40-3850-4B81-9732-EF6F359EE141}" sibTransId="{87E1A5BD-4FF6-4D8B-9B94-702E8D497999}"/>
    <dgm:cxn modelId="{17548C9C-B74C-427E-BAC4-3BDA442CFE88}" type="presOf" srcId="{44AE84C3-FD3E-4E6F-947A-AD2393CEF3C5}" destId="{46043EAB-ECA2-45D9-8145-A02280D6EFE0}" srcOrd="0" destOrd="0" presId="urn:microsoft.com/office/officeart/2018/2/layout/IconVerticalSolidList"/>
    <dgm:cxn modelId="{7DCBC7A1-8A50-412B-B5DA-4AB6679BA97D}" srcId="{328F1DA6-BCC2-45FF-BDA5-C20C32F01BA4}" destId="{44AE84C3-FD3E-4E6F-947A-AD2393CEF3C5}" srcOrd="1" destOrd="0" parTransId="{FEFCDA2F-D07B-45DB-83D1-5837574989F2}" sibTransId="{D0D56645-2260-4201-A248-EC65FB2DC27E}"/>
    <dgm:cxn modelId="{05D7ABC9-DCA0-4C19-8A01-6E41BE655451}" type="presOf" srcId="{328F1DA6-BCC2-45FF-BDA5-C20C32F01BA4}" destId="{B16E10A7-4BE3-4C3A-B3F0-1DC933A0B5EB}" srcOrd="0" destOrd="0" presId="urn:microsoft.com/office/officeart/2018/2/layout/IconVerticalSolidList"/>
    <dgm:cxn modelId="{915BDE77-3C09-4C57-AC0D-CC2D1F8FAD54}" type="presParOf" srcId="{B16E10A7-4BE3-4C3A-B3F0-1DC933A0B5EB}" destId="{3D7B11C9-541F-4A28-A206-B439395006C0}" srcOrd="0" destOrd="0" presId="urn:microsoft.com/office/officeart/2018/2/layout/IconVerticalSolidList"/>
    <dgm:cxn modelId="{F56895DE-1410-48EB-9B5F-9EBE376A6683}" type="presParOf" srcId="{3D7B11C9-541F-4A28-A206-B439395006C0}" destId="{D86C83B8-DA57-4B85-9CF2-A00B2B0B9009}" srcOrd="0" destOrd="0" presId="urn:microsoft.com/office/officeart/2018/2/layout/IconVerticalSolidList"/>
    <dgm:cxn modelId="{1AA2CE03-0D5E-455F-96F1-DA36E666B0D9}" type="presParOf" srcId="{3D7B11C9-541F-4A28-A206-B439395006C0}" destId="{925E7D31-4559-472C-B11B-0413A007B7DB}" srcOrd="1" destOrd="0" presId="urn:microsoft.com/office/officeart/2018/2/layout/IconVerticalSolidList"/>
    <dgm:cxn modelId="{1BDB9B05-E74E-442D-BEA0-FF947F99CDB7}" type="presParOf" srcId="{3D7B11C9-541F-4A28-A206-B439395006C0}" destId="{D22A4559-5735-45E4-B4C7-3E0F931BCC32}" srcOrd="2" destOrd="0" presId="urn:microsoft.com/office/officeart/2018/2/layout/IconVerticalSolidList"/>
    <dgm:cxn modelId="{38A233CB-0FDB-44B7-AAF4-A159F843F92A}" type="presParOf" srcId="{3D7B11C9-541F-4A28-A206-B439395006C0}" destId="{82A1F8A9-2709-4769-95B2-DCEC673FCF13}" srcOrd="3" destOrd="0" presId="urn:microsoft.com/office/officeart/2018/2/layout/IconVerticalSolidList"/>
    <dgm:cxn modelId="{7C3FE372-23E7-45D8-AC11-A80FECC61F80}" type="presParOf" srcId="{B16E10A7-4BE3-4C3A-B3F0-1DC933A0B5EB}" destId="{F309FDA4-0F45-49E0-BB55-62510B80F572}" srcOrd="1" destOrd="0" presId="urn:microsoft.com/office/officeart/2018/2/layout/IconVerticalSolidList"/>
    <dgm:cxn modelId="{5B3341D6-9FE0-4271-98AA-C4A00B7D6829}" type="presParOf" srcId="{B16E10A7-4BE3-4C3A-B3F0-1DC933A0B5EB}" destId="{A7461D9F-217E-40EA-A49F-B3D100B9D7E1}" srcOrd="2" destOrd="0" presId="urn:microsoft.com/office/officeart/2018/2/layout/IconVerticalSolidList"/>
    <dgm:cxn modelId="{EE4544C1-C7CB-4A58-8307-A8AFC6DFA4FB}" type="presParOf" srcId="{A7461D9F-217E-40EA-A49F-B3D100B9D7E1}" destId="{0C212A2F-2C25-4EBB-B962-BADE43342192}" srcOrd="0" destOrd="0" presId="urn:microsoft.com/office/officeart/2018/2/layout/IconVerticalSolidList"/>
    <dgm:cxn modelId="{F1AFC422-778E-4E0D-99F7-B6BA66764CCD}" type="presParOf" srcId="{A7461D9F-217E-40EA-A49F-B3D100B9D7E1}" destId="{38572C46-E002-4A7E-AD13-D065031564DF}" srcOrd="1" destOrd="0" presId="urn:microsoft.com/office/officeart/2018/2/layout/IconVerticalSolidList"/>
    <dgm:cxn modelId="{D0E0CB8E-CB45-4B2E-8F61-E67B010970AB}" type="presParOf" srcId="{A7461D9F-217E-40EA-A49F-B3D100B9D7E1}" destId="{28C5539F-EDE0-4E59-9D5D-91A9871ABF90}" srcOrd="2" destOrd="0" presId="urn:microsoft.com/office/officeart/2018/2/layout/IconVerticalSolidList"/>
    <dgm:cxn modelId="{0C57B6FE-91F0-4801-8113-1B5FFDB7D0C3}" type="presParOf" srcId="{A7461D9F-217E-40EA-A49F-B3D100B9D7E1}" destId="{46043EAB-ECA2-45D9-8145-A02280D6EFE0}" srcOrd="3" destOrd="0" presId="urn:microsoft.com/office/officeart/2018/2/layout/IconVerticalSolidList"/>
    <dgm:cxn modelId="{4A0BC3B2-87B0-4B2B-AC47-A1FF6B887A8B}" type="presParOf" srcId="{B16E10A7-4BE3-4C3A-B3F0-1DC933A0B5EB}" destId="{05BF255B-4178-4E50-94D6-D0AD66FD5198}" srcOrd="3" destOrd="0" presId="urn:microsoft.com/office/officeart/2018/2/layout/IconVerticalSolidList"/>
    <dgm:cxn modelId="{0A5BCAAE-50A4-4A8D-BFC3-06039AACBF9B}" type="presParOf" srcId="{B16E10A7-4BE3-4C3A-B3F0-1DC933A0B5EB}" destId="{6745F2AD-E8E5-4110-B7F9-9575A60D11D8}" srcOrd="4" destOrd="0" presId="urn:microsoft.com/office/officeart/2018/2/layout/IconVerticalSolidList"/>
    <dgm:cxn modelId="{071B0C42-C17A-4934-8384-963F4A2BB6CC}" type="presParOf" srcId="{6745F2AD-E8E5-4110-B7F9-9575A60D11D8}" destId="{9DC172F2-25D3-42A0-9295-EA68AEFD1F43}" srcOrd="0" destOrd="0" presId="urn:microsoft.com/office/officeart/2018/2/layout/IconVerticalSolidList"/>
    <dgm:cxn modelId="{DCDD3949-0149-4686-8254-5C4F41B48E97}" type="presParOf" srcId="{6745F2AD-E8E5-4110-B7F9-9575A60D11D8}" destId="{4256D872-BA7D-4951-996D-974FE5D94509}" srcOrd="1" destOrd="0" presId="urn:microsoft.com/office/officeart/2018/2/layout/IconVerticalSolidList"/>
    <dgm:cxn modelId="{4324F0BE-E0D4-4475-A4DF-FEC7E45298FD}" type="presParOf" srcId="{6745F2AD-E8E5-4110-B7F9-9575A60D11D8}" destId="{180B2420-61B8-4C64-B349-7B7E15A2E5EB}" srcOrd="2" destOrd="0" presId="urn:microsoft.com/office/officeart/2018/2/layout/IconVerticalSolidList"/>
    <dgm:cxn modelId="{99E5701A-E0B5-4649-B56E-B00AFF42CF91}" type="presParOf" srcId="{6745F2AD-E8E5-4110-B7F9-9575A60D11D8}" destId="{E3466780-818F-4F66-9C00-63C0B5E81CE7}" srcOrd="3" destOrd="0" presId="urn:microsoft.com/office/officeart/2018/2/layout/IconVerticalSolidList"/>
    <dgm:cxn modelId="{4E1336D9-F5DD-4DA9-BD71-6B3C072037EE}" type="presParOf" srcId="{B16E10A7-4BE3-4C3A-B3F0-1DC933A0B5EB}" destId="{35D2D5FE-44F1-4485-B9A5-ECDE1AD25DC2}" srcOrd="5" destOrd="0" presId="urn:microsoft.com/office/officeart/2018/2/layout/IconVerticalSolidList"/>
    <dgm:cxn modelId="{22970EDA-112B-4FAC-99EC-277540581FF8}" type="presParOf" srcId="{B16E10A7-4BE3-4C3A-B3F0-1DC933A0B5EB}" destId="{5E4E8139-285D-4FFA-A1E1-F369230640EB}" srcOrd="6" destOrd="0" presId="urn:microsoft.com/office/officeart/2018/2/layout/IconVerticalSolidList"/>
    <dgm:cxn modelId="{0B7D7B05-6128-4485-B5D5-43C06164B74A}" type="presParOf" srcId="{5E4E8139-285D-4FFA-A1E1-F369230640EB}" destId="{704F00F1-D62A-4359-8CDD-900C98DB3E91}" srcOrd="0" destOrd="0" presId="urn:microsoft.com/office/officeart/2018/2/layout/IconVerticalSolidList"/>
    <dgm:cxn modelId="{A2AA3A5F-521F-426F-B19A-1617AE70B516}" type="presParOf" srcId="{5E4E8139-285D-4FFA-A1E1-F369230640EB}" destId="{9D06EE0D-EDFA-4665-A317-2FE109B80D06}" srcOrd="1" destOrd="0" presId="urn:microsoft.com/office/officeart/2018/2/layout/IconVerticalSolidList"/>
    <dgm:cxn modelId="{10BC0AF0-11F9-468D-BFEC-510E2C627B8B}" type="presParOf" srcId="{5E4E8139-285D-4FFA-A1E1-F369230640EB}" destId="{DEC40CF5-89A5-4057-BF4A-4E1B1C6F1F78}" srcOrd="2" destOrd="0" presId="urn:microsoft.com/office/officeart/2018/2/layout/IconVerticalSolidList"/>
    <dgm:cxn modelId="{9FB03272-D061-497C-BAF2-99AB069FB002}" type="presParOf" srcId="{5E4E8139-285D-4FFA-A1E1-F369230640EB}" destId="{F41F1BEB-4E21-45F0-B547-07EA063FF8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A1D9F6-E520-4719-AB27-603384E637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F1C782-16A5-4452-A59F-3CC170AC9479}">
      <dgm:prSet/>
      <dgm:spPr/>
      <dgm:t>
        <a:bodyPr/>
        <a:lstStyle/>
        <a:p>
          <a:r>
            <a:rPr lang="en-US"/>
            <a:t>Dosage and Administration</a:t>
          </a:r>
        </a:p>
      </dgm:t>
    </dgm:pt>
    <dgm:pt modelId="{1FC29036-E838-4577-A4E3-B8CA61D64957}" type="parTrans" cxnId="{820A9E52-29D4-47D9-8F3A-2C659758A66D}">
      <dgm:prSet/>
      <dgm:spPr/>
      <dgm:t>
        <a:bodyPr/>
        <a:lstStyle/>
        <a:p>
          <a:endParaRPr lang="en-US"/>
        </a:p>
      </dgm:t>
    </dgm:pt>
    <dgm:pt modelId="{53492963-E74D-4DD5-B8E1-DE514851B9D3}" type="sibTrans" cxnId="{820A9E52-29D4-47D9-8F3A-2C659758A66D}">
      <dgm:prSet/>
      <dgm:spPr/>
      <dgm:t>
        <a:bodyPr/>
        <a:lstStyle/>
        <a:p>
          <a:endParaRPr lang="en-US"/>
        </a:p>
      </dgm:t>
    </dgm:pt>
    <dgm:pt modelId="{DA27FCF3-2D27-4EE6-B5E8-B762A8AE01BC}">
      <dgm:prSet/>
      <dgm:spPr/>
      <dgm:t>
        <a:bodyPr/>
        <a:lstStyle/>
        <a:p>
          <a:r>
            <a:rPr lang="en-US" dirty="0"/>
            <a:t>0.1- 0.5 mcg/kg/min IV/IO titrate to goal SBP of 90 mm Hg</a:t>
          </a:r>
        </a:p>
      </dgm:t>
    </dgm:pt>
    <dgm:pt modelId="{4D2EBD0A-2D9F-41D5-85A6-C2633EF86A54}" type="parTrans" cxnId="{694BBBFD-2AB3-4FA1-834F-0214064B2BCA}">
      <dgm:prSet/>
      <dgm:spPr/>
      <dgm:t>
        <a:bodyPr/>
        <a:lstStyle/>
        <a:p>
          <a:endParaRPr lang="en-US"/>
        </a:p>
      </dgm:t>
    </dgm:pt>
    <dgm:pt modelId="{D700344E-4992-4E68-8947-447C5DFA4C87}" type="sibTrans" cxnId="{694BBBFD-2AB3-4FA1-834F-0214064B2BCA}">
      <dgm:prSet/>
      <dgm:spPr/>
      <dgm:t>
        <a:bodyPr/>
        <a:lstStyle/>
        <a:p>
          <a:endParaRPr lang="en-US"/>
        </a:p>
      </dgm:t>
    </dgm:pt>
    <dgm:pt modelId="{149095FD-91AF-4445-8A23-8FEF207729C8}">
      <dgm:prSet/>
      <dgm:spPr/>
      <dgm:t>
        <a:bodyPr/>
        <a:lstStyle/>
        <a:p>
          <a:r>
            <a:rPr lang="en-US" u="sng" dirty="0"/>
            <a:t>MUST BE INFUSED ON A PUMP</a:t>
          </a:r>
          <a:endParaRPr lang="en-US" dirty="0"/>
        </a:p>
      </dgm:t>
    </dgm:pt>
    <dgm:pt modelId="{5B1C2C5C-38F2-4DED-B2F6-F1E4F18EC8D2}" type="parTrans" cxnId="{4962D1EE-4F38-40C4-BE69-357D27E8EB10}">
      <dgm:prSet/>
      <dgm:spPr/>
      <dgm:t>
        <a:bodyPr/>
        <a:lstStyle/>
        <a:p>
          <a:endParaRPr lang="en-US"/>
        </a:p>
      </dgm:t>
    </dgm:pt>
    <dgm:pt modelId="{16466CEE-BCE3-4270-A84D-E6C01506EBFF}" type="sibTrans" cxnId="{4962D1EE-4F38-40C4-BE69-357D27E8EB10}">
      <dgm:prSet/>
      <dgm:spPr/>
      <dgm:t>
        <a:bodyPr/>
        <a:lstStyle/>
        <a:p>
          <a:endParaRPr lang="en-US"/>
        </a:p>
      </dgm:t>
    </dgm:pt>
    <dgm:pt modelId="{7F4FC80A-F96B-2D40-B306-C644D2F3E40F}" type="pres">
      <dgm:prSet presAssocID="{58A1D9F6-E520-4719-AB27-603384E637E7}" presName="linear" presStyleCnt="0">
        <dgm:presLayoutVars>
          <dgm:animLvl val="lvl"/>
          <dgm:resizeHandles val="exact"/>
        </dgm:presLayoutVars>
      </dgm:prSet>
      <dgm:spPr/>
    </dgm:pt>
    <dgm:pt modelId="{B0AD6E2F-6A8D-184F-82DF-E207BA0118AD}" type="pres">
      <dgm:prSet presAssocID="{F4F1C782-16A5-4452-A59F-3CC170AC9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D64EF2-5217-7645-B02D-8A195F75A178}" type="pres">
      <dgm:prSet presAssocID="{53492963-E74D-4DD5-B8E1-DE514851B9D3}" presName="spacer" presStyleCnt="0"/>
      <dgm:spPr/>
    </dgm:pt>
    <dgm:pt modelId="{D69389E4-1064-5741-B21D-3CF07B893629}" type="pres">
      <dgm:prSet presAssocID="{DA27FCF3-2D27-4EE6-B5E8-B762A8AE01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8DA22A-5867-B046-9141-6D324C8B6CC5}" type="pres">
      <dgm:prSet presAssocID="{D700344E-4992-4E68-8947-447C5DFA4C87}" presName="spacer" presStyleCnt="0"/>
      <dgm:spPr/>
    </dgm:pt>
    <dgm:pt modelId="{7DCCC49B-9A13-4D41-AB0B-5C33B03BBA7B}" type="pres">
      <dgm:prSet presAssocID="{149095FD-91AF-4445-8A23-8FEF207729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358B06-2A56-524C-A2A4-1C3FCDCF62D2}" type="presOf" srcId="{149095FD-91AF-4445-8A23-8FEF207729C8}" destId="{7DCCC49B-9A13-4D41-AB0B-5C33B03BBA7B}" srcOrd="0" destOrd="0" presId="urn:microsoft.com/office/officeart/2005/8/layout/vList2"/>
    <dgm:cxn modelId="{7D38A31D-8E79-9F4D-9E13-4E7ED574A37F}" type="presOf" srcId="{58A1D9F6-E520-4719-AB27-603384E637E7}" destId="{7F4FC80A-F96B-2D40-B306-C644D2F3E40F}" srcOrd="0" destOrd="0" presId="urn:microsoft.com/office/officeart/2005/8/layout/vList2"/>
    <dgm:cxn modelId="{0868D12A-69AE-3543-84E9-53F775537508}" type="presOf" srcId="{F4F1C782-16A5-4452-A59F-3CC170AC9479}" destId="{B0AD6E2F-6A8D-184F-82DF-E207BA0118AD}" srcOrd="0" destOrd="0" presId="urn:microsoft.com/office/officeart/2005/8/layout/vList2"/>
    <dgm:cxn modelId="{BC04842D-0524-C94F-938A-2E4723B9FDC7}" type="presOf" srcId="{DA27FCF3-2D27-4EE6-B5E8-B762A8AE01BC}" destId="{D69389E4-1064-5741-B21D-3CF07B893629}" srcOrd="0" destOrd="0" presId="urn:microsoft.com/office/officeart/2005/8/layout/vList2"/>
    <dgm:cxn modelId="{820A9E52-29D4-47D9-8F3A-2C659758A66D}" srcId="{58A1D9F6-E520-4719-AB27-603384E637E7}" destId="{F4F1C782-16A5-4452-A59F-3CC170AC9479}" srcOrd="0" destOrd="0" parTransId="{1FC29036-E838-4577-A4E3-B8CA61D64957}" sibTransId="{53492963-E74D-4DD5-B8E1-DE514851B9D3}"/>
    <dgm:cxn modelId="{4962D1EE-4F38-40C4-BE69-357D27E8EB10}" srcId="{58A1D9F6-E520-4719-AB27-603384E637E7}" destId="{149095FD-91AF-4445-8A23-8FEF207729C8}" srcOrd="2" destOrd="0" parTransId="{5B1C2C5C-38F2-4DED-B2F6-F1E4F18EC8D2}" sibTransId="{16466CEE-BCE3-4270-A84D-E6C01506EBFF}"/>
    <dgm:cxn modelId="{694BBBFD-2AB3-4FA1-834F-0214064B2BCA}" srcId="{58A1D9F6-E520-4719-AB27-603384E637E7}" destId="{DA27FCF3-2D27-4EE6-B5E8-B762A8AE01BC}" srcOrd="1" destOrd="0" parTransId="{4D2EBD0A-2D9F-41D5-85A6-C2633EF86A54}" sibTransId="{D700344E-4992-4E68-8947-447C5DFA4C87}"/>
    <dgm:cxn modelId="{C78FDA6C-6AC9-E246-B84B-0B8994593936}" type="presParOf" srcId="{7F4FC80A-F96B-2D40-B306-C644D2F3E40F}" destId="{B0AD6E2F-6A8D-184F-82DF-E207BA0118AD}" srcOrd="0" destOrd="0" presId="urn:microsoft.com/office/officeart/2005/8/layout/vList2"/>
    <dgm:cxn modelId="{922C963D-F0DB-A444-80CF-8491DFFD8D33}" type="presParOf" srcId="{7F4FC80A-F96B-2D40-B306-C644D2F3E40F}" destId="{69D64EF2-5217-7645-B02D-8A195F75A178}" srcOrd="1" destOrd="0" presId="urn:microsoft.com/office/officeart/2005/8/layout/vList2"/>
    <dgm:cxn modelId="{6837A564-5F38-5C4A-9C87-4DB45E9649B8}" type="presParOf" srcId="{7F4FC80A-F96B-2D40-B306-C644D2F3E40F}" destId="{D69389E4-1064-5741-B21D-3CF07B893629}" srcOrd="2" destOrd="0" presId="urn:microsoft.com/office/officeart/2005/8/layout/vList2"/>
    <dgm:cxn modelId="{951D809C-6F8A-674D-ADC1-8C39E5212FA5}" type="presParOf" srcId="{7F4FC80A-F96B-2D40-B306-C644D2F3E40F}" destId="{BC8DA22A-5867-B046-9141-6D324C8B6CC5}" srcOrd="3" destOrd="0" presId="urn:microsoft.com/office/officeart/2005/8/layout/vList2"/>
    <dgm:cxn modelId="{A327DD1A-FE24-0942-BA75-C4D8BB5CA9B4}" type="presParOf" srcId="{7F4FC80A-F96B-2D40-B306-C644D2F3E40F}" destId="{7DCCC49B-9A13-4D41-AB0B-5C33B03BBA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6DD139-709A-471A-9F03-9129D899442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E90593-1CB8-4B61-8BC4-C7CD930ED26B}">
      <dgm:prSet/>
      <dgm:spPr/>
      <dgm:t>
        <a:bodyPr/>
        <a:lstStyle/>
        <a:p>
          <a:r>
            <a:rPr lang="en-US"/>
            <a:t>CATEGORY: Beta 2 agonist (stimulator)</a:t>
          </a:r>
        </a:p>
      </dgm:t>
    </dgm:pt>
    <dgm:pt modelId="{6D533EF4-93AB-4D74-9974-AED40B2FD7AA}" type="parTrans" cxnId="{0804C967-EF22-4B41-969D-70BD29F31281}">
      <dgm:prSet/>
      <dgm:spPr/>
      <dgm:t>
        <a:bodyPr/>
        <a:lstStyle/>
        <a:p>
          <a:endParaRPr lang="en-US"/>
        </a:p>
      </dgm:t>
    </dgm:pt>
    <dgm:pt modelId="{1A056662-DAFC-432A-91AD-AC6B0F1B7A7D}" type="sibTrans" cxnId="{0804C967-EF22-4B41-969D-70BD29F31281}">
      <dgm:prSet/>
      <dgm:spPr/>
      <dgm:t>
        <a:bodyPr/>
        <a:lstStyle/>
        <a:p>
          <a:endParaRPr lang="en-US"/>
        </a:p>
      </dgm:t>
    </dgm:pt>
    <dgm:pt modelId="{F18ADB5E-0B5E-4A0A-9761-49D2B36C1730}">
      <dgm:prSet/>
      <dgm:spPr/>
      <dgm:t>
        <a:bodyPr/>
        <a:lstStyle/>
        <a:p>
          <a:r>
            <a:rPr lang="en-US" dirty="0"/>
            <a:t>Beta-2 Receptors: also present in heart muscle but are more prominent in bronchial and peripheral vascular smooth muscle. Activation of these receptors result in vasodilatation and bronchodilatation</a:t>
          </a:r>
        </a:p>
      </dgm:t>
    </dgm:pt>
    <dgm:pt modelId="{3CE6E659-B53A-4BC6-A13B-91BA7E70AF03}" type="parTrans" cxnId="{2F7F7A2D-7882-4DE2-8B4C-6E81AAC6E3BE}">
      <dgm:prSet/>
      <dgm:spPr/>
      <dgm:t>
        <a:bodyPr/>
        <a:lstStyle/>
        <a:p>
          <a:endParaRPr lang="en-US"/>
        </a:p>
      </dgm:t>
    </dgm:pt>
    <dgm:pt modelId="{269A1CFB-DE91-48E1-8B44-17A715A08491}" type="sibTrans" cxnId="{2F7F7A2D-7882-4DE2-8B4C-6E81AAC6E3BE}">
      <dgm:prSet/>
      <dgm:spPr/>
      <dgm:t>
        <a:bodyPr/>
        <a:lstStyle/>
        <a:p>
          <a:endParaRPr lang="en-US"/>
        </a:p>
      </dgm:t>
    </dgm:pt>
    <dgm:pt modelId="{16183DFC-75D3-4993-9475-D162F5718118}">
      <dgm:prSet/>
      <dgm:spPr/>
      <dgm:t>
        <a:bodyPr/>
        <a:lstStyle/>
        <a:p>
          <a:r>
            <a:rPr lang="en-US"/>
            <a:t>INDICATION: Bronchospasm, To lower potassium</a:t>
          </a:r>
        </a:p>
      </dgm:t>
    </dgm:pt>
    <dgm:pt modelId="{426BF5B8-3BA2-4288-A905-CD6BFC609B96}" type="parTrans" cxnId="{29D8B484-C579-41C4-B192-01FF51864F9E}">
      <dgm:prSet/>
      <dgm:spPr/>
      <dgm:t>
        <a:bodyPr/>
        <a:lstStyle/>
        <a:p>
          <a:endParaRPr lang="en-US"/>
        </a:p>
      </dgm:t>
    </dgm:pt>
    <dgm:pt modelId="{44875D83-E949-4758-898C-C576272912F1}" type="sibTrans" cxnId="{29D8B484-C579-41C4-B192-01FF51864F9E}">
      <dgm:prSet/>
      <dgm:spPr/>
      <dgm:t>
        <a:bodyPr/>
        <a:lstStyle/>
        <a:p>
          <a:endParaRPr lang="en-US"/>
        </a:p>
      </dgm:t>
    </dgm:pt>
    <dgm:pt modelId="{8DB8333A-251B-415F-8975-E7C94FD95D7C}">
      <dgm:prSet/>
      <dgm:spPr/>
      <dgm:t>
        <a:bodyPr/>
        <a:lstStyle/>
        <a:p>
          <a:r>
            <a:rPr lang="en-US"/>
            <a:t>SIDE EFFECTS: Arrhythmias, chest pain </a:t>
          </a:r>
        </a:p>
      </dgm:t>
    </dgm:pt>
    <dgm:pt modelId="{1F7FA246-0912-4F20-AFDA-8DA1A661F11C}" type="parTrans" cxnId="{2A9A1B64-F55D-4F5D-AB80-9CD8B6A85188}">
      <dgm:prSet/>
      <dgm:spPr/>
      <dgm:t>
        <a:bodyPr/>
        <a:lstStyle/>
        <a:p>
          <a:endParaRPr lang="en-US"/>
        </a:p>
      </dgm:t>
    </dgm:pt>
    <dgm:pt modelId="{CFC97C73-31E1-4C45-A3DE-71C2972FE74F}" type="sibTrans" cxnId="{2A9A1B64-F55D-4F5D-AB80-9CD8B6A85188}">
      <dgm:prSet/>
      <dgm:spPr/>
      <dgm:t>
        <a:bodyPr/>
        <a:lstStyle/>
        <a:p>
          <a:endParaRPr lang="en-US"/>
        </a:p>
      </dgm:t>
    </dgm:pt>
    <dgm:pt modelId="{E9376BE1-A01A-2449-97C1-2ACEC8CA5680}" type="pres">
      <dgm:prSet presAssocID="{4C6DD139-709A-471A-9F03-9129D8994429}" presName="linear" presStyleCnt="0">
        <dgm:presLayoutVars>
          <dgm:animLvl val="lvl"/>
          <dgm:resizeHandles val="exact"/>
        </dgm:presLayoutVars>
      </dgm:prSet>
      <dgm:spPr/>
    </dgm:pt>
    <dgm:pt modelId="{F57892E2-C28C-5743-BAE6-783E6CABE9D0}" type="pres">
      <dgm:prSet presAssocID="{92E90593-1CB8-4B61-8BC4-C7CD930ED2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E148D9-33B6-6643-987D-BFD04EE68DE6}" type="pres">
      <dgm:prSet presAssocID="{1A056662-DAFC-432A-91AD-AC6B0F1B7A7D}" presName="spacer" presStyleCnt="0"/>
      <dgm:spPr/>
    </dgm:pt>
    <dgm:pt modelId="{EF84E0A1-F5AD-8846-9921-C57D32651B97}" type="pres">
      <dgm:prSet presAssocID="{F18ADB5E-0B5E-4A0A-9761-49D2B36C17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659984-DE34-944D-8B85-2E6432683DBA}" type="pres">
      <dgm:prSet presAssocID="{269A1CFB-DE91-48E1-8B44-17A715A08491}" presName="spacer" presStyleCnt="0"/>
      <dgm:spPr/>
    </dgm:pt>
    <dgm:pt modelId="{83A1CA9C-85C6-A040-93CF-C72C36F0F962}" type="pres">
      <dgm:prSet presAssocID="{16183DFC-75D3-4993-9475-D162F57181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FE0623-5434-F149-A84D-94419D73C447}" type="pres">
      <dgm:prSet presAssocID="{44875D83-E949-4758-898C-C576272912F1}" presName="spacer" presStyleCnt="0"/>
      <dgm:spPr/>
    </dgm:pt>
    <dgm:pt modelId="{B33670ED-AF85-7640-A0FA-F63DFC47F017}" type="pres">
      <dgm:prSet presAssocID="{8DB8333A-251B-415F-8975-E7C94FD95D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AE4624-56D8-D543-9550-FF7DA2557CCD}" type="presOf" srcId="{92E90593-1CB8-4B61-8BC4-C7CD930ED26B}" destId="{F57892E2-C28C-5743-BAE6-783E6CABE9D0}" srcOrd="0" destOrd="0" presId="urn:microsoft.com/office/officeart/2005/8/layout/vList2"/>
    <dgm:cxn modelId="{2F7F7A2D-7882-4DE2-8B4C-6E81AAC6E3BE}" srcId="{4C6DD139-709A-471A-9F03-9129D8994429}" destId="{F18ADB5E-0B5E-4A0A-9761-49D2B36C1730}" srcOrd="1" destOrd="0" parTransId="{3CE6E659-B53A-4BC6-A13B-91BA7E70AF03}" sibTransId="{269A1CFB-DE91-48E1-8B44-17A715A08491}"/>
    <dgm:cxn modelId="{4C5FB54E-BC51-2E4A-9AD6-7B874F8590D0}" type="presOf" srcId="{4C6DD139-709A-471A-9F03-9129D8994429}" destId="{E9376BE1-A01A-2449-97C1-2ACEC8CA5680}" srcOrd="0" destOrd="0" presId="urn:microsoft.com/office/officeart/2005/8/layout/vList2"/>
    <dgm:cxn modelId="{2A9A1B64-F55D-4F5D-AB80-9CD8B6A85188}" srcId="{4C6DD139-709A-471A-9F03-9129D8994429}" destId="{8DB8333A-251B-415F-8975-E7C94FD95D7C}" srcOrd="3" destOrd="0" parTransId="{1F7FA246-0912-4F20-AFDA-8DA1A661F11C}" sibTransId="{CFC97C73-31E1-4C45-A3DE-71C2972FE74F}"/>
    <dgm:cxn modelId="{0804C967-EF22-4B41-969D-70BD29F31281}" srcId="{4C6DD139-709A-471A-9F03-9129D8994429}" destId="{92E90593-1CB8-4B61-8BC4-C7CD930ED26B}" srcOrd="0" destOrd="0" parTransId="{6D533EF4-93AB-4D74-9974-AED40B2FD7AA}" sibTransId="{1A056662-DAFC-432A-91AD-AC6B0F1B7A7D}"/>
    <dgm:cxn modelId="{47927175-F7BD-EC49-83B5-9BDE551085BD}" type="presOf" srcId="{16183DFC-75D3-4993-9475-D162F5718118}" destId="{83A1CA9C-85C6-A040-93CF-C72C36F0F962}" srcOrd="0" destOrd="0" presId="urn:microsoft.com/office/officeart/2005/8/layout/vList2"/>
    <dgm:cxn modelId="{E3B31180-B53D-9847-89B0-3BE35B393A80}" type="presOf" srcId="{F18ADB5E-0B5E-4A0A-9761-49D2B36C1730}" destId="{EF84E0A1-F5AD-8846-9921-C57D32651B97}" srcOrd="0" destOrd="0" presId="urn:microsoft.com/office/officeart/2005/8/layout/vList2"/>
    <dgm:cxn modelId="{29D8B484-C579-41C4-B192-01FF51864F9E}" srcId="{4C6DD139-709A-471A-9F03-9129D8994429}" destId="{16183DFC-75D3-4993-9475-D162F5718118}" srcOrd="2" destOrd="0" parTransId="{426BF5B8-3BA2-4288-A905-CD6BFC609B96}" sibTransId="{44875D83-E949-4758-898C-C576272912F1}"/>
    <dgm:cxn modelId="{BDC58EFF-D675-D84F-8358-49B40F13702B}" type="presOf" srcId="{8DB8333A-251B-415F-8975-E7C94FD95D7C}" destId="{B33670ED-AF85-7640-A0FA-F63DFC47F017}" srcOrd="0" destOrd="0" presId="urn:microsoft.com/office/officeart/2005/8/layout/vList2"/>
    <dgm:cxn modelId="{97CFFE52-F17B-A541-856B-31BF89C13263}" type="presParOf" srcId="{E9376BE1-A01A-2449-97C1-2ACEC8CA5680}" destId="{F57892E2-C28C-5743-BAE6-783E6CABE9D0}" srcOrd="0" destOrd="0" presId="urn:microsoft.com/office/officeart/2005/8/layout/vList2"/>
    <dgm:cxn modelId="{3FD8057E-38D4-7E46-A382-7431D626B1F8}" type="presParOf" srcId="{E9376BE1-A01A-2449-97C1-2ACEC8CA5680}" destId="{E6E148D9-33B6-6643-987D-BFD04EE68DE6}" srcOrd="1" destOrd="0" presId="urn:microsoft.com/office/officeart/2005/8/layout/vList2"/>
    <dgm:cxn modelId="{73AF8726-F2D8-7E42-9F03-A992560D2362}" type="presParOf" srcId="{E9376BE1-A01A-2449-97C1-2ACEC8CA5680}" destId="{EF84E0A1-F5AD-8846-9921-C57D32651B97}" srcOrd="2" destOrd="0" presId="urn:microsoft.com/office/officeart/2005/8/layout/vList2"/>
    <dgm:cxn modelId="{A9B64DC4-9657-2B40-8033-74D603AF49A3}" type="presParOf" srcId="{E9376BE1-A01A-2449-97C1-2ACEC8CA5680}" destId="{68659984-DE34-944D-8B85-2E6432683DBA}" srcOrd="3" destOrd="0" presId="urn:microsoft.com/office/officeart/2005/8/layout/vList2"/>
    <dgm:cxn modelId="{4CA07852-1228-D549-B6C2-2EB24AF5C0A3}" type="presParOf" srcId="{E9376BE1-A01A-2449-97C1-2ACEC8CA5680}" destId="{83A1CA9C-85C6-A040-93CF-C72C36F0F962}" srcOrd="4" destOrd="0" presId="urn:microsoft.com/office/officeart/2005/8/layout/vList2"/>
    <dgm:cxn modelId="{76EE5D63-84C2-E147-ABD0-1DEE117BAA5A}" type="presParOf" srcId="{E9376BE1-A01A-2449-97C1-2ACEC8CA5680}" destId="{B8FE0623-5434-F149-A84D-94419D73C447}" srcOrd="5" destOrd="0" presId="urn:microsoft.com/office/officeart/2005/8/layout/vList2"/>
    <dgm:cxn modelId="{A9B98FC0-9C30-034B-98AF-A8C41D7392A4}" type="presParOf" srcId="{E9376BE1-A01A-2449-97C1-2ACEC8CA5680}" destId="{B33670ED-AF85-7640-A0FA-F63DFC47F0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8F5836-9B80-4DB3-BD4E-9CD4CECF349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CBA0C3-16B9-49A4-9075-A24E8DAACE7F}">
      <dgm:prSet/>
      <dgm:spPr/>
      <dgm:t>
        <a:bodyPr/>
        <a:lstStyle/>
        <a:p>
          <a:r>
            <a:rPr lang="en-US"/>
            <a:t>CATEGORY: Loop diuretic</a:t>
          </a:r>
        </a:p>
      </dgm:t>
    </dgm:pt>
    <dgm:pt modelId="{C8CB45F7-70AE-4BDF-B494-D79BC82D8339}" type="parTrans" cxnId="{28F9015A-AFC0-4D74-9EEF-61E5E1FADAD9}">
      <dgm:prSet/>
      <dgm:spPr/>
      <dgm:t>
        <a:bodyPr/>
        <a:lstStyle/>
        <a:p>
          <a:endParaRPr lang="en-US"/>
        </a:p>
      </dgm:t>
    </dgm:pt>
    <dgm:pt modelId="{FE2A84D4-6E89-4813-A68F-F874856CAB94}" type="sibTrans" cxnId="{28F9015A-AFC0-4D74-9EEF-61E5E1FADAD9}">
      <dgm:prSet/>
      <dgm:spPr/>
      <dgm:t>
        <a:bodyPr/>
        <a:lstStyle/>
        <a:p>
          <a:endParaRPr lang="en-US"/>
        </a:p>
      </dgm:t>
    </dgm:pt>
    <dgm:pt modelId="{3A8DC5EE-C144-4CCE-9AD1-A5A4AC3A5F52}">
      <dgm:prSet/>
      <dgm:spPr/>
      <dgm:t>
        <a:bodyPr/>
        <a:lstStyle/>
        <a:p>
          <a:r>
            <a:rPr lang="en-US"/>
            <a:t>INDICATION: CHF, Pulmonary edema, Hypertensive Emergencies, Toxicology</a:t>
          </a:r>
        </a:p>
      </dgm:t>
    </dgm:pt>
    <dgm:pt modelId="{36D9C64C-CE8F-40D3-8F3C-6E11D068DBE9}" type="parTrans" cxnId="{E8687238-D0E7-482B-98EA-BCA6FB779E9D}">
      <dgm:prSet/>
      <dgm:spPr/>
      <dgm:t>
        <a:bodyPr/>
        <a:lstStyle/>
        <a:p>
          <a:endParaRPr lang="en-US"/>
        </a:p>
      </dgm:t>
    </dgm:pt>
    <dgm:pt modelId="{5889A03D-96B6-4D2A-97F3-7B5734EA9FFD}" type="sibTrans" cxnId="{E8687238-D0E7-482B-98EA-BCA6FB779E9D}">
      <dgm:prSet/>
      <dgm:spPr/>
      <dgm:t>
        <a:bodyPr/>
        <a:lstStyle/>
        <a:p>
          <a:endParaRPr lang="en-US"/>
        </a:p>
      </dgm:t>
    </dgm:pt>
    <dgm:pt modelId="{6F21ABF2-25A7-4455-86C9-F396EDA889DD}">
      <dgm:prSet/>
      <dgm:spPr/>
      <dgm:t>
        <a:bodyPr/>
        <a:lstStyle/>
        <a:p>
          <a:r>
            <a:rPr lang="en-US"/>
            <a:t>SIDE EFFECTS: Hypotension, Hyper uremia, hypokalemia</a:t>
          </a:r>
        </a:p>
      </dgm:t>
    </dgm:pt>
    <dgm:pt modelId="{99F09C03-6CA3-495B-829D-3694D3F3D4CA}" type="parTrans" cxnId="{49694CAB-3B5A-4A72-8068-76F8E0ADDD9E}">
      <dgm:prSet/>
      <dgm:spPr/>
      <dgm:t>
        <a:bodyPr/>
        <a:lstStyle/>
        <a:p>
          <a:endParaRPr lang="en-US"/>
        </a:p>
      </dgm:t>
    </dgm:pt>
    <dgm:pt modelId="{ADE2164D-CB8B-4D5F-AD74-8EB34A5E90A0}" type="sibTrans" cxnId="{49694CAB-3B5A-4A72-8068-76F8E0ADDD9E}">
      <dgm:prSet/>
      <dgm:spPr/>
      <dgm:t>
        <a:bodyPr/>
        <a:lstStyle/>
        <a:p>
          <a:endParaRPr lang="en-US"/>
        </a:p>
      </dgm:t>
    </dgm:pt>
    <dgm:pt modelId="{A4CAA3D4-C767-4140-9209-C282B1A1BD47}">
      <dgm:prSet/>
      <dgm:spPr/>
      <dgm:t>
        <a:bodyPr/>
        <a:lstStyle/>
        <a:p>
          <a:r>
            <a:rPr lang="en-US"/>
            <a:t>INTERACTIONS: May impact renal clearance of medications</a:t>
          </a:r>
        </a:p>
      </dgm:t>
    </dgm:pt>
    <dgm:pt modelId="{8F31747F-9467-4168-97D6-80685A07AEC8}" type="parTrans" cxnId="{360CA8CA-8481-4EF2-975A-36831AD92624}">
      <dgm:prSet/>
      <dgm:spPr/>
      <dgm:t>
        <a:bodyPr/>
        <a:lstStyle/>
        <a:p>
          <a:endParaRPr lang="en-US"/>
        </a:p>
      </dgm:t>
    </dgm:pt>
    <dgm:pt modelId="{18F1801C-8761-4C34-B33F-3A063A2885E5}" type="sibTrans" cxnId="{360CA8CA-8481-4EF2-975A-36831AD92624}">
      <dgm:prSet/>
      <dgm:spPr/>
      <dgm:t>
        <a:bodyPr/>
        <a:lstStyle/>
        <a:p>
          <a:endParaRPr lang="en-US"/>
        </a:p>
      </dgm:t>
    </dgm:pt>
    <dgm:pt modelId="{FCCBE4EC-553B-FF4B-B730-5F3A84F57100}" type="pres">
      <dgm:prSet presAssocID="{678F5836-9B80-4DB3-BD4E-9CD4CECF3494}" presName="linear" presStyleCnt="0">
        <dgm:presLayoutVars>
          <dgm:animLvl val="lvl"/>
          <dgm:resizeHandles val="exact"/>
        </dgm:presLayoutVars>
      </dgm:prSet>
      <dgm:spPr/>
    </dgm:pt>
    <dgm:pt modelId="{4A786587-25DF-2248-A0D9-6B66390D35C0}" type="pres">
      <dgm:prSet presAssocID="{3BCBA0C3-16B9-49A4-9075-A24E8DAACE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FC9127-685F-B743-93F6-9D2626382B3C}" type="pres">
      <dgm:prSet presAssocID="{FE2A84D4-6E89-4813-A68F-F874856CAB94}" presName="spacer" presStyleCnt="0"/>
      <dgm:spPr/>
    </dgm:pt>
    <dgm:pt modelId="{A47ABBD5-3CA1-0C4A-9BCB-C90DBB0D9643}" type="pres">
      <dgm:prSet presAssocID="{3A8DC5EE-C144-4CCE-9AD1-A5A4AC3A5F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AAEF87-E2D2-D44B-8E0F-E49C1F8C4945}" type="pres">
      <dgm:prSet presAssocID="{5889A03D-96B6-4D2A-97F3-7B5734EA9FFD}" presName="spacer" presStyleCnt="0"/>
      <dgm:spPr/>
    </dgm:pt>
    <dgm:pt modelId="{5E7B9B53-A9A5-0046-851F-5EF04DDE7BAD}" type="pres">
      <dgm:prSet presAssocID="{6F21ABF2-25A7-4455-86C9-F396EDA889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3916FB-20E4-0140-9008-3369653264AC}" type="pres">
      <dgm:prSet presAssocID="{ADE2164D-CB8B-4D5F-AD74-8EB34A5E90A0}" presName="spacer" presStyleCnt="0"/>
      <dgm:spPr/>
    </dgm:pt>
    <dgm:pt modelId="{C895DD50-D7E5-AD47-8875-BBCD66FEA488}" type="pres">
      <dgm:prSet presAssocID="{A4CAA3D4-C767-4140-9209-C282B1A1BD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8687238-D0E7-482B-98EA-BCA6FB779E9D}" srcId="{678F5836-9B80-4DB3-BD4E-9CD4CECF3494}" destId="{3A8DC5EE-C144-4CCE-9AD1-A5A4AC3A5F52}" srcOrd="1" destOrd="0" parTransId="{36D9C64C-CE8F-40D3-8F3C-6E11D068DBE9}" sibTransId="{5889A03D-96B6-4D2A-97F3-7B5734EA9FFD}"/>
    <dgm:cxn modelId="{CFA80040-19ED-D144-AAF2-9AE1B6AE9696}" type="presOf" srcId="{3A8DC5EE-C144-4CCE-9AD1-A5A4AC3A5F52}" destId="{A47ABBD5-3CA1-0C4A-9BCB-C90DBB0D9643}" srcOrd="0" destOrd="0" presId="urn:microsoft.com/office/officeart/2005/8/layout/vList2"/>
    <dgm:cxn modelId="{28F9015A-AFC0-4D74-9EEF-61E5E1FADAD9}" srcId="{678F5836-9B80-4DB3-BD4E-9CD4CECF3494}" destId="{3BCBA0C3-16B9-49A4-9075-A24E8DAACE7F}" srcOrd="0" destOrd="0" parTransId="{C8CB45F7-70AE-4BDF-B494-D79BC82D8339}" sibTransId="{FE2A84D4-6E89-4813-A68F-F874856CAB94}"/>
    <dgm:cxn modelId="{FA2A235E-0AE0-6948-8A7F-EA061B58A7E5}" type="presOf" srcId="{678F5836-9B80-4DB3-BD4E-9CD4CECF3494}" destId="{FCCBE4EC-553B-FF4B-B730-5F3A84F57100}" srcOrd="0" destOrd="0" presId="urn:microsoft.com/office/officeart/2005/8/layout/vList2"/>
    <dgm:cxn modelId="{EA28C49F-6042-844B-87BF-9559CDCC39E4}" type="presOf" srcId="{3BCBA0C3-16B9-49A4-9075-A24E8DAACE7F}" destId="{4A786587-25DF-2248-A0D9-6B66390D35C0}" srcOrd="0" destOrd="0" presId="urn:microsoft.com/office/officeart/2005/8/layout/vList2"/>
    <dgm:cxn modelId="{49694CAB-3B5A-4A72-8068-76F8E0ADDD9E}" srcId="{678F5836-9B80-4DB3-BD4E-9CD4CECF3494}" destId="{6F21ABF2-25A7-4455-86C9-F396EDA889DD}" srcOrd="2" destOrd="0" parTransId="{99F09C03-6CA3-495B-829D-3694D3F3D4CA}" sibTransId="{ADE2164D-CB8B-4D5F-AD74-8EB34A5E90A0}"/>
    <dgm:cxn modelId="{BE88C2C8-501D-B24C-B4F6-38A73FE54D2A}" type="presOf" srcId="{6F21ABF2-25A7-4455-86C9-F396EDA889DD}" destId="{5E7B9B53-A9A5-0046-851F-5EF04DDE7BAD}" srcOrd="0" destOrd="0" presId="urn:microsoft.com/office/officeart/2005/8/layout/vList2"/>
    <dgm:cxn modelId="{360CA8CA-8481-4EF2-975A-36831AD92624}" srcId="{678F5836-9B80-4DB3-BD4E-9CD4CECF3494}" destId="{A4CAA3D4-C767-4140-9209-C282B1A1BD47}" srcOrd="3" destOrd="0" parTransId="{8F31747F-9467-4168-97D6-80685A07AEC8}" sibTransId="{18F1801C-8761-4C34-B33F-3A063A2885E5}"/>
    <dgm:cxn modelId="{2632F1FA-FE41-B141-B080-55373178EFC3}" type="presOf" srcId="{A4CAA3D4-C767-4140-9209-C282B1A1BD47}" destId="{C895DD50-D7E5-AD47-8875-BBCD66FEA488}" srcOrd="0" destOrd="0" presId="urn:microsoft.com/office/officeart/2005/8/layout/vList2"/>
    <dgm:cxn modelId="{50EEA640-E909-6446-9A2F-34BCEB2EC3E6}" type="presParOf" srcId="{FCCBE4EC-553B-FF4B-B730-5F3A84F57100}" destId="{4A786587-25DF-2248-A0D9-6B66390D35C0}" srcOrd="0" destOrd="0" presId="urn:microsoft.com/office/officeart/2005/8/layout/vList2"/>
    <dgm:cxn modelId="{92598C8A-3284-8D4A-B709-E37C21387B85}" type="presParOf" srcId="{FCCBE4EC-553B-FF4B-B730-5F3A84F57100}" destId="{F2FC9127-685F-B743-93F6-9D2626382B3C}" srcOrd="1" destOrd="0" presId="urn:microsoft.com/office/officeart/2005/8/layout/vList2"/>
    <dgm:cxn modelId="{40B615F7-7A98-6647-838A-182159EDDC6D}" type="presParOf" srcId="{FCCBE4EC-553B-FF4B-B730-5F3A84F57100}" destId="{A47ABBD5-3CA1-0C4A-9BCB-C90DBB0D9643}" srcOrd="2" destOrd="0" presId="urn:microsoft.com/office/officeart/2005/8/layout/vList2"/>
    <dgm:cxn modelId="{40FD2AA8-253B-1248-ACFD-5F64A6DDD541}" type="presParOf" srcId="{FCCBE4EC-553B-FF4B-B730-5F3A84F57100}" destId="{54AAEF87-E2D2-D44B-8E0F-E49C1F8C4945}" srcOrd="3" destOrd="0" presId="urn:microsoft.com/office/officeart/2005/8/layout/vList2"/>
    <dgm:cxn modelId="{AFFC2318-66FC-E24E-AB8A-354AEB7730DC}" type="presParOf" srcId="{FCCBE4EC-553B-FF4B-B730-5F3A84F57100}" destId="{5E7B9B53-A9A5-0046-851F-5EF04DDE7BAD}" srcOrd="4" destOrd="0" presId="urn:microsoft.com/office/officeart/2005/8/layout/vList2"/>
    <dgm:cxn modelId="{68765EF0-13B9-E644-B9CA-3C04CA3B50EF}" type="presParOf" srcId="{FCCBE4EC-553B-FF4B-B730-5F3A84F57100}" destId="{F43916FB-20E4-0140-9008-3369653264AC}" srcOrd="5" destOrd="0" presId="urn:microsoft.com/office/officeart/2005/8/layout/vList2"/>
    <dgm:cxn modelId="{816CEFE3-FFEB-1945-8405-8167792F45CC}" type="presParOf" srcId="{FCCBE4EC-553B-FF4B-B730-5F3A84F57100}" destId="{C895DD50-D7E5-AD47-8875-BBCD66FEA4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C538145-1AFD-4ACF-AB12-F80F44A48D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A79956-1E5C-4C12-AE4C-4A3D98D1CD51}">
      <dgm:prSet/>
      <dgm:spPr/>
      <dgm:t>
        <a:bodyPr/>
        <a:lstStyle/>
        <a:p>
          <a:r>
            <a:rPr lang="en-US"/>
            <a:t>CATEGORY:  Corticosteroid ,  Anti-inflamatory</a:t>
          </a:r>
        </a:p>
      </dgm:t>
    </dgm:pt>
    <dgm:pt modelId="{CA37FF64-84BE-45FA-B9F6-F3D387D928CF}" type="parTrans" cxnId="{3BAFCDE1-1FE7-4F63-8C10-E58046033C4F}">
      <dgm:prSet/>
      <dgm:spPr/>
      <dgm:t>
        <a:bodyPr/>
        <a:lstStyle/>
        <a:p>
          <a:endParaRPr lang="en-US"/>
        </a:p>
      </dgm:t>
    </dgm:pt>
    <dgm:pt modelId="{7970F2DB-6CDF-42A9-A06B-5D0C25A61C5C}" type="sibTrans" cxnId="{3BAFCDE1-1FE7-4F63-8C10-E58046033C4F}">
      <dgm:prSet/>
      <dgm:spPr/>
      <dgm:t>
        <a:bodyPr/>
        <a:lstStyle/>
        <a:p>
          <a:endParaRPr lang="en-US"/>
        </a:p>
      </dgm:t>
    </dgm:pt>
    <dgm:pt modelId="{41D02788-D2D9-473E-8F96-5CFAB85DAEC8}">
      <dgm:prSet/>
      <dgm:spPr/>
      <dgm:t>
        <a:bodyPr/>
        <a:lstStyle/>
        <a:p>
          <a:r>
            <a:rPr lang="en-US" dirty="0"/>
            <a:t>INDIATION:  Respiratory Distress To Reduce Inflammation.</a:t>
          </a:r>
        </a:p>
      </dgm:t>
    </dgm:pt>
    <dgm:pt modelId="{3B06B31E-7476-4A3F-BF29-BB9C7EA0FDDA}" type="parTrans" cxnId="{2535517A-4D0F-45B0-B162-A37F643BA831}">
      <dgm:prSet/>
      <dgm:spPr/>
      <dgm:t>
        <a:bodyPr/>
        <a:lstStyle/>
        <a:p>
          <a:endParaRPr lang="en-US"/>
        </a:p>
      </dgm:t>
    </dgm:pt>
    <dgm:pt modelId="{243F80EB-156B-4BF2-95D5-4CE6BCE6AA23}" type="sibTrans" cxnId="{2535517A-4D0F-45B0-B162-A37F643BA831}">
      <dgm:prSet/>
      <dgm:spPr/>
      <dgm:t>
        <a:bodyPr/>
        <a:lstStyle/>
        <a:p>
          <a:endParaRPr lang="en-US"/>
        </a:p>
      </dgm:t>
    </dgm:pt>
    <dgm:pt modelId="{64D0F142-6D6E-4447-A642-56591E9B364B}" type="pres">
      <dgm:prSet presAssocID="{2C538145-1AFD-4ACF-AB12-F80F44A48DF8}" presName="root" presStyleCnt="0">
        <dgm:presLayoutVars>
          <dgm:dir/>
          <dgm:resizeHandles val="exact"/>
        </dgm:presLayoutVars>
      </dgm:prSet>
      <dgm:spPr/>
    </dgm:pt>
    <dgm:pt modelId="{94AB3970-D051-44FD-8ABB-FD285176C7A8}" type="pres">
      <dgm:prSet presAssocID="{09A79956-1E5C-4C12-AE4C-4A3D98D1CD51}" presName="compNode" presStyleCnt="0"/>
      <dgm:spPr/>
    </dgm:pt>
    <dgm:pt modelId="{A8C09389-797A-4CDE-9BF4-E10460FBEED0}" type="pres">
      <dgm:prSet presAssocID="{09A79956-1E5C-4C12-AE4C-4A3D98D1CD51}" presName="bgRect" presStyleLbl="bgShp" presStyleIdx="0" presStyleCnt="2"/>
      <dgm:spPr/>
    </dgm:pt>
    <dgm:pt modelId="{16AA22DF-A7EF-4352-9E1D-322054EABA30}" type="pres">
      <dgm:prSet presAssocID="{09A79956-1E5C-4C12-AE4C-4A3D98D1CD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0F8CC43-B13C-4D52-B643-53E43ECC1494}" type="pres">
      <dgm:prSet presAssocID="{09A79956-1E5C-4C12-AE4C-4A3D98D1CD51}" presName="spaceRect" presStyleCnt="0"/>
      <dgm:spPr/>
    </dgm:pt>
    <dgm:pt modelId="{20EADD57-8DF7-4C0C-98EB-68B68346C061}" type="pres">
      <dgm:prSet presAssocID="{09A79956-1E5C-4C12-AE4C-4A3D98D1CD51}" presName="parTx" presStyleLbl="revTx" presStyleIdx="0" presStyleCnt="2">
        <dgm:presLayoutVars>
          <dgm:chMax val="0"/>
          <dgm:chPref val="0"/>
        </dgm:presLayoutVars>
      </dgm:prSet>
      <dgm:spPr/>
    </dgm:pt>
    <dgm:pt modelId="{BDF2C525-2586-4B56-A38C-D31C0E91949E}" type="pres">
      <dgm:prSet presAssocID="{7970F2DB-6CDF-42A9-A06B-5D0C25A61C5C}" presName="sibTrans" presStyleCnt="0"/>
      <dgm:spPr/>
    </dgm:pt>
    <dgm:pt modelId="{7E837EEA-0369-4D83-B610-0DC8B9E2AE58}" type="pres">
      <dgm:prSet presAssocID="{41D02788-D2D9-473E-8F96-5CFAB85DAEC8}" presName="compNode" presStyleCnt="0"/>
      <dgm:spPr/>
    </dgm:pt>
    <dgm:pt modelId="{5C95C9A2-9C3D-495F-B029-1586B49190C5}" type="pres">
      <dgm:prSet presAssocID="{41D02788-D2D9-473E-8F96-5CFAB85DAEC8}" presName="bgRect" presStyleLbl="bgShp" presStyleIdx="1" presStyleCnt="2"/>
      <dgm:spPr/>
    </dgm:pt>
    <dgm:pt modelId="{ABE544DC-D927-411D-BF58-FC4DC28126A4}" type="pres">
      <dgm:prSet presAssocID="{41D02788-D2D9-473E-8F96-5CFAB85DAE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3306F29D-F31A-4F40-8EB6-DCF70B4BA961}" type="pres">
      <dgm:prSet presAssocID="{41D02788-D2D9-473E-8F96-5CFAB85DAEC8}" presName="spaceRect" presStyleCnt="0"/>
      <dgm:spPr/>
    </dgm:pt>
    <dgm:pt modelId="{61C6A2E3-07D0-492E-9EC7-7447B8781A57}" type="pres">
      <dgm:prSet presAssocID="{41D02788-D2D9-473E-8F96-5CFAB85DAEC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83B4C0F-D622-4FE9-98CC-3E471E62E351}" type="presOf" srcId="{09A79956-1E5C-4C12-AE4C-4A3D98D1CD51}" destId="{20EADD57-8DF7-4C0C-98EB-68B68346C061}" srcOrd="0" destOrd="0" presId="urn:microsoft.com/office/officeart/2018/2/layout/IconVerticalSolidList"/>
    <dgm:cxn modelId="{546CAE5B-1FB2-427F-8AC9-B2D7E0772379}" type="presOf" srcId="{2C538145-1AFD-4ACF-AB12-F80F44A48DF8}" destId="{64D0F142-6D6E-4447-A642-56591E9B364B}" srcOrd="0" destOrd="0" presId="urn:microsoft.com/office/officeart/2018/2/layout/IconVerticalSolidList"/>
    <dgm:cxn modelId="{2535517A-4D0F-45B0-B162-A37F643BA831}" srcId="{2C538145-1AFD-4ACF-AB12-F80F44A48DF8}" destId="{41D02788-D2D9-473E-8F96-5CFAB85DAEC8}" srcOrd="1" destOrd="0" parTransId="{3B06B31E-7476-4A3F-BF29-BB9C7EA0FDDA}" sibTransId="{243F80EB-156B-4BF2-95D5-4CE6BCE6AA23}"/>
    <dgm:cxn modelId="{608361C8-A987-4C8D-B3F8-50E962D17BB9}" type="presOf" srcId="{41D02788-D2D9-473E-8F96-5CFAB85DAEC8}" destId="{61C6A2E3-07D0-492E-9EC7-7447B8781A57}" srcOrd="0" destOrd="0" presId="urn:microsoft.com/office/officeart/2018/2/layout/IconVerticalSolidList"/>
    <dgm:cxn modelId="{3BAFCDE1-1FE7-4F63-8C10-E58046033C4F}" srcId="{2C538145-1AFD-4ACF-AB12-F80F44A48DF8}" destId="{09A79956-1E5C-4C12-AE4C-4A3D98D1CD51}" srcOrd="0" destOrd="0" parTransId="{CA37FF64-84BE-45FA-B9F6-F3D387D928CF}" sibTransId="{7970F2DB-6CDF-42A9-A06B-5D0C25A61C5C}"/>
    <dgm:cxn modelId="{096B15DD-2E9A-49D3-B451-9BC87E7E8501}" type="presParOf" srcId="{64D0F142-6D6E-4447-A642-56591E9B364B}" destId="{94AB3970-D051-44FD-8ABB-FD285176C7A8}" srcOrd="0" destOrd="0" presId="urn:microsoft.com/office/officeart/2018/2/layout/IconVerticalSolidList"/>
    <dgm:cxn modelId="{45A69EA5-80F1-413F-ABB1-28BAA8AEF968}" type="presParOf" srcId="{94AB3970-D051-44FD-8ABB-FD285176C7A8}" destId="{A8C09389-797A-4CDE-9BF4-E10460FBEED0}" srcOrd="0" destOrd="0" presId="urn:microsoft.com/office/officeart/2018/2/layout/IconVerticalSolidList"/>
    <dgm:cxn modelId="{665376F6-B2E9-4F60-B325-3C360B3D7FD4}" type="presParOf" srcId="{94AB3970-D051-44FD-8ABB-FD285176C7A8}" destId="{16AA22DF-A7EF-4352-9E1D-322054EABA30}" srcOrd="1" destOrd="0" presId="urn:microsoft.com/office/officeart/2018/2/layout/IconVerticalSolidList"/>
    <dgm:cxn modelId="{22E272A8-D99F-40B3-AE92-E4F0D4006832}" type="presParOf" srcId="{94AB3970-D051-44FD-8ABB-FD285176C7A8}" destId="{80F8CC43-B13C-4D52-B643-53E43ECC1494}" srcOrd="2" destOrd="0" presId="urn:microsoft.com/office/officeart/2018/2/layout/IconVerticalSolidList"/>
    <dgm:cxn modelId="{ACC1C76F-6851-446E-88E7-00BD4393606B}" type="presParOf" srcId="{94AB3970-D051-44FD-8ABB-FD285176C7A8}" destId="{20EADD57-8DF7-4C0C-98EB-68B68346C061}" srcOrd="3" destOrd="0" presId="urn:microsoft.com/office/officeart/2018/2/layout/IconVerticalSolidList"/>
    <dgm:cxn modelId="{B8AA9F00-9F3F-4BAB-BE8C-2D88401BE467}" type="presParOf" srcId="{64D0F142-6D6E-4447-A642-56591E9B364B}" destId="{BDF2C525-2586-4B56-A38C-D31C0E91949E}" srcOrd="1" destOrd="0" presId="urn:microsoft.com/office/officeart/2018/2/layout/IconVerticalSolidList"/>
    <dgm:cxn modelId="{99342096-BBF1-4668-B729-F7CD01920E3D}" type="presParOf" srcId="{64D0F142-6D6E-4447-A642-56591E9B364B}" destId="{7E837EEA-0369-4D83-B610-0DC8B9E2AE58}" srcOrd="2" destOrd="0" presId="urn:microsoft.com/office/officeart/2018/2/layout/IconVerticalSolidList"/>
    <dgm:cxn modelId="{36D1FE89-E66F-46C7-B339-A4D7783D4052}" type="presParOf" srcId="{7E837EEA-0369-4D83-B610-0DC8B9E2AE58}" destId="{5C95C9A2-9C3D-495F-B029-1586B49190C5}" srcOrd="0" destOrd="0" presId="urn:microsoft.com/office/officeart/2018/2/layout/IconVerticalSolidList"/>
    <dgm:cxn modelId="{DAE030D5-1267-47B2-BA66-B4F4680ABB78}" type="presParOf" srcId="{7E837EEA-0369-4D83-B610-0DC8B9E2AE58}" destId="{ABE544DC-D927-411D-BF58-FC4DC28126A4}" srcOrd="1" destOrd="0" presId="urn:microsoft.com/office/officeart/2018/2/layout/IconVerticalSolidList"/>
    <dgm:cxn modelId="{475E2997-C0EC-4933-908A-1379531B610E}" type="presParOf" srcId="{7E837EEA-0369-4D83-B610-0DC8B9E2AE58}" destId="{3306F29D-F31A-4F40-8EB6-DCF70B4BA961}" srcOrd="2" destOrd="0" presId="urn:microsoft.com/office/officeart/2018/2/layout/IconVerticalSolidList"/>
    <dgm:cxn modelId="{15C1C721-AAD1-411C-BCBD-C9989A01B111}" type="presParOf" srcId="{7E837EEA-0369-4D83-B610-0DC8B9E2AE58}" destId="{61C6A2E3-07D0-492E-9EC7-7447B8781A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77C102-7097-44B9-8A19-DFA52DDFAC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F48BCD9-0C9B-4235-BE1E-018D9321FD66}">
      <dgm:prSet/>
      <dgm:spPr/>
      <dgm:t>
        <a:bodyPr/>
        <a:lstStyle/>
        <a:p>
          <a:r>
            <a:rPr lang="en-US"/>
            <a:t>Asthma/COPD/RAD </a:t>
          </a:r>
        </a:p>
      </dgm:t>
    </dgm:pt>
    <dgm:pt modelId="{DCE46923-55AC-4CBB-8501-0E7332E828E3}" type="parTrans" cxnId="{3AFC7B47-6FDC-410D-9329-4A19F561366D}">
      <dgm:prSet/>
      <dgm:spPr/>
      <dgm:t>
        <a:bodyPr/>
        <a:lstStyle/>
        <a:p>
          <a:endParaRPr lang="en-US"/>
        </a:p>
      </dgm:t>
    </dgm:pt>
    <dgm:pt modelId="{F9297056-F018-47D4-A489-C8CE817551C5}" type="sibTrans" cxnId="{3AFC7B47-6FDC-410D-9329-4A19F561366D}">
      <dgm:prSet/>
      <dgm:spPr/>
      <dgm:t>
        <a:bodyPr/>
        <a:lstStyle/>
        <a:p>
          <a:endParaRPr lang="en-US"/>
        </a:p>
      </dgm:t>
    </dgm:pt>
    <dgm:pt modelId="{CD532EF4-1391-49D3-A3A6-6BA9D4D6B8C4}">
      <dgm:prSet/>
      <dgm:spPr/>
      <dgm:t>
        <a:bodyPr/>
        <a:lstStyle/>
        <a:p>
          <a:r>
            <a:rPr lang="en-US"/>
            <a:t>• 125 mg IV/IO/IM</a:t>
          </a:r>
        </a:p>
      </dgm:t>
    </dgm:pt>
    <dgm:pt modelId="{88CB1954-5352-4747-BFFF-90A4621AD8A5}" type="parTrans" cxnId="{938BCF53-B5A5-4FC0-8A11-2F7442FBFEE8}">
      <dgm:prSet/>
      <dgm:spPr/>
      <dgm:t>
        <a:bodyPr/>
        <a:lstStyle/>
        <a:p>
          <a:endParaRPr lang="en-US"/>
        </a:p>
      </dgm:t>
    </dgm:pt>
    <dgm:pt modelId="{9DCFE5AE-C67B-4C8F-AA96-4E2371DAA1CB}" type="sibTrans" cxnId="{938BCF53-B5A5-4FC0-8A11-2F7442FBFEE8}">
      <dgm:prSet/>
      <dgm:spPr/>
      <dgm:t>
        <a:bodyPr/>
        <a:lstStyle/>
        <a:p>
          <a:endParaRPr lang="en-US"/>
        </a:p>
      </dgm:t>
    </dgm:pt>
    <dgm:pt modelId="{D6938765-12CD-2F49-BE09-F9DA1F32AD21}" type="pres">
      <dgm:prSet presAssocID="{5677C102-7097-44B9-8A19-DFA52DDFAC96}" presName="linear" presStyleCnt="0">
        <dgm:presLayoutVars>
          <dgm:animLvl val="lvl"/>
          <dgm:resizeHandles val="exact"/>
        </dgm:presLayoutVars>
      </dgm:prSet>
      <dgm:spPr/>
    </dgm:pt>
    <dgm:pt modelId="{C7EEDA89-49FD-8C42-B7E2-14369053E0DE}" type="pres">
      <dgm:prSet presAssocID="{6F48BCD9-0C9B-4235-BE1E-018D9321FD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003484-6113-E74F-85EB-DB2F45D72F13}" type="pres">
      <dgm:prSet presAssocID="{F9297056-F018-47D4-A489-C8CE817551C5}" presName="spacer" presStyleCnt="0"/>
      <dgm:spPr/>
    </dgm:pt>
    <dgm:pt modelId="{A44270CE-06F1-D641-B7EB-13910713F041}" type="pres">
      <dgm:prSet presAssocID="{CD532EF4-1391-49D3-A3A6-6BA9D4D6B8C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FC7B47-6FDC-410D-9329-4A19F561366D}" srcId="{5677C102-7097-44B9-8A19-DFA52DDFAC96}" destId="{6F48BCD9-0C9B-4235-BE1E-018D9321FD66}" srcOrd="0" destOrd="0" parTransId="{DCE46923-55AC-4CBB-8501-0E7332E828E3}" sibTransId="{F9297056-F018-47D4-A489-C8CE817551C5}"/>
    <dgm:cxn modelId="{EAC76449-960B-D54F-9DE3-F09E3F1E4181}" type="presOf" srcId="{5677C102-7097-44B9-8A19-DFA52DDFAC96}" destId="{D6938765-12CD-2F49-BE09-F9DA1F32AD21}" srcOrd="0" destOrd="0" presId="urn:microsoft.com/office/officeart/2005/8/layout/vList2"/>
    <dgm:cxn modelId="{938BCF53-B5A5-4FC0-8A11-2F7442FBFEE8}" srcId="{5677C102-7097-44B9-8A19-DFA52DDFAC96}" destId="{CD532EF4-1391-49D3-A3A6-6BA9D4D6B8C4}" srcOrd="1" destOrd="0" parTransId="{88CB1954-5352-4747-BFFF-90A4621AD8A5}" sibTransId="{9DCFE5AE-C67B-4C8F-AA96-4E2371DAA1CB}"/>
    <dgm:cxn modelId="{7CCC2561-B5F3-5840-AE7B-3AC6F7479057}" type="presOf" srcId="{6F48BCD9-0C9B-4235-BE1E-018D9321FD66}" destId="{C7EEDA89-49FD-8C42-B7E2-14369053E0DE}" srcOrd="0" destOrd="0" presId="urn:microsoft.com/office/officeart/2005/8/layout/vList2"/>
    <dgm:cxn modelId="{0FF46AB1-B5E4-534E-842F-5DF3609661B5}" type="presOf" srcId="{CD532EF4-1391-49D3-A3A6-6BA9D4D6B8C4}" destId="{A44270CE-06F1-D641-B7EB-13910713F041}" srcOrd="0" destOrd="0" presId="urn:microsoft.com/office/officeart/2005/8/layout/vList2"/>
    <dgm:cxn modelId="{295AE403-DAB6-784E-BEB8-76ABC7074345}" type="presParOf" srcId="{D6938765-12CD-2F49-BE09-F9DA1F32AD21}" destId="{C7EEDA89-49FD-8C42-B7E2-14369053E0DE}" srcOrd="0" destOrd="0" presId="urn:microsoft.com/office/officeart/2005/8/layout/vList2"/>
    <dgm:cxn modelId="{754D4792-9EEA-D24B-AD1E-937F9C5A8A3D}" type="presParOf" srcId="{D6938765-12CD-2F49-BE09-F9DA1F32AD21}" destId="{56003484-6113-E74F-85EB-DB2F45D72F13}" srcOrd="1" destOrd="0" presId="urn:microsoft.com/office/officeart/2005/8/layout/vList2"/>
    <dgm:cxn modelId="{5A1E62EA-E548-174D-B836-D3118DF151E1}" type="presParOf" srcId="{D6938765-12CD-2F49-BE09-F9DA1F32AD21}" destId="{A44270CE-06F1-D641-B7EB-13910713F0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969E802-3DBE-4A6D-9FD2-9CAE269FC88B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B2AC9BD-3BEF-4541-A43C-91C196A91033}">
      <dgm:prSet/>
      <dgm:spPr/>
      <dgm:t>
        <a:bodyPr/>
        <a:lstStyle/>
        <a:p>
          <a:r>
            <a:rPr lang="en-US"/>
            <a:t>Ice</a:t>
          </a:r>
        </a:p>
      </dgm:t>
    </dgm:pt>
    <dgm:pt modelId="{0202E921-C114-4B3D-AA53-7162157BB0F3}" type="parTrans" cxnId="{9483225B-8185-434E-B02D-2D676DD19643}">
      <dgm:prSet/>
      <dgm:spPr/>
      <dgm:t>
        <a:bodyPr/>
        <a:lstStyle/>
        <a:p>
          <a:endParaRPr lang="en-US"/>
        </a:p>
      </dgm:t>
    </dgm:pt>
    <dgm:pt modelId="{BDF92C98-B1F3-44C1-AFE7-C876F0FED0D6}" type="sibTrans" cxnId="{9483225B-8185-434E-B02D-2D676DD19643}">
      <dgm:prSet/>
      <dgm:spPr/>
      <dgm:t>
        <a:bodyPr/>
        <a:lstStyle/>
        <a:p>
          <a:endParaRPr lang="en-US"/>
        </a:p>
      </dgm:t>
    </dgm:pt>
    <dgm:pt modelId="{4AA04CFA-888C-497A-A21C-29A02FC02EDB}">
      <dgm:prSet/>
      <dgm:spPr/>
      <dgm:t>
        <a:bodyPr/>
        <a:lstStyle/>
        <a:p>
          <a:r>
            <a:rPr lang="en-US"/>
            <a:t>Splints and Immobilization are all methods of controlling analgesia </a:t>
          </a:r>
        </a:p>
      </dgm:t>
    </dgm:pt>
    <dgm:pt modelId="{7EB24E0B-F883-4B8E-9D97-371EEEAC4A5A}" type="parTrans" cxnId="{42EFA3FD-6E94-477E-A9B1-74CF5709AD58}">
      <dgm:prSet/>
      <dgm:spPr/>
      <dgm:t>
        <a:bodyPr/>
        <a:lstStyle/>
        <a:p>
          <a:endParaRPr lang="en-US"/>
        </a:p>
      </dgm:t>
    </dgm:pt>
    <dgm:pt modelId="{CFE19B73-DDA3-4798-8D82-09BCB25D10A8}" type="sibTrans" cxnId="{42EFA3FD-6E94-477E-A9B1-74CF5709AD58}">
      <dgm:prSet/>
      <dgm:spPr/>
      <dgm:t>
        <a:bodyPr/>
        <a:lstStyle/>
        <a:p>
          <a:endParaRPr lang="en-US"/>
        </a:p>
      </dgm:t>
    </dgm:pt>
    <dgm:pt modelId="{2E58E79D-BC07-934F-931C-53AE792B24FC}" type="pres">
      <dgm:prSet presAssocID="{6969E802-3DBE-4A6D-9FD2-9CAE269FC8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DFA24D-9EC2-CF44-8533-D3FB036E60BF}" type="pres">
      <dgm:prSet presAssocID="{9B2AC9BD-3BEF-4541-A43C-91C196A91033}" presName="hierRoot1" presStyleCnt="0"/>
      <dgm:spPr/>
    </dgm:pt>
    <dgm:pt modelId="{33D5DBB4-0F51-1A47-A269-CCEB5866400A}" type="pres">
      <dgm:prSet presAssocID="{9B2AC9BD-3BEF-4541-A43C-91C196A91033}" presName="composite" presStyleCnt="0"/>
      <dgm:spPr/>
    </dgm:pt>
    <dgm:pt modelId="{6636E8CB-4DA4-9246-9806-2794F69056A5}" type="pres">
      <dgm:prSet presAssocID="{9B2AC9BD-3BEF-4541-A43C-91C196A91033}" presName="background" presStyleLbl="node0" presStyleIdx="0" presStyleCnt="2"/>
      <dgm:spPr/>
    </dgm:pt>
    <dgm:pt modelId="{8C882872-A1B8-334F-8D5F-85D7272E0D14}" type="pres">
      <dgm:prSet presAssocID="{9B2AC9BD-3BEF-4541-A43C-91C196A91033}" presName="text" presStyleLbl="fgAcc0" presStyleIdx="0" presStyleCnt="2">
        <dgm:presLayoutVars>
          <dgm:chPref val="3"/>
        </dgm:presLayoutVars>
      </dgm:prSet>
      <dgm:spPr/>
    </dgm:pt>
    <dgm:pt modelId="{186ADE14-CFA4-E343-8B10-7F6E38A166A1}" type="pres">
      <dgm:prSet presAssocID="{9B2AC9BD-3BEF-4541-A43C-91C196A91033}" presName="hierChild2" presStyleCnt="0"/>
      <dgm:spPr/>
    </dgm:pt>
    <dgm:pt modelId="{8799D2FA-0958-2E40-A130-18C288EB91F8}" type="pres">
      <dgm:prSet presAssocID="{4AA04CFA-888C-497A-A21C-29A02FC02EDB}" presName="hierRoot1" presStyleCnt="0"/>
      <dgm:spPr/>
    </dgm:pt>
    <dgm:pt modelId="{69B9C9E5-7089-BF41-B317-BDAF98DD2916}" type="pres">
      <dgm:prSet presAssocID="{4AA04CFA-888C-497A-A21C-29A02FC02EDB}" presName="composite" presStyleCnt="0"/>
      <dgm:spPr/>
    </dgm:pt>
    <dgm:pt modelId="{BD55BF84-8DA5-894C-B083-F34F9616AF09}" type="pres">
      <dgm:prSet presAssocID="{4AA04CFA-888C-497A-A21C-29A02FC02EDB}" presName="background" presStyleLbl="node0" presStyleIdx="1" presStyleCnt="2"/>
      <dgm:spPr/>
    </dgm:pt>
    <dgm:pt modelId="{22B5B4FC-61C8-9F46-8DFF-A9A73C9546B0}" type="pres">
      <dgm:prSet presAssocID="{4AA04CFA-888C-497A-A21C-29A02FC02EDB}" presName="text" presStyleLbl="fgAcc0" presStyleIdx="1" presStyleCnt="2">
        <dgm:presLayoutVars>
          <dgm:chPref val="3"/>
        </dgm:presLayoutVars>
      </dgm:prSet>
      <dgm:spPr/>
    </dgm:pt>
    <dgm:pt modelId="{4EA538A6-EF1F-CF4C-A60A-13A59D7C92ED}" type="pres">
      <dgm:prSet presAssocID="{4AA04CFA-888C-497A-A21C-29A02FC02EDB}" presName="hierChild2" presStyleCnt="0"/>
      <dgm:spPr/>
    </dgm:pt>
  </dgm:ptLst>
  <dgm:cxnLst>
    <dgm:cxn modelId="{9483225B-8185-434E-B02D-2D676DD19643}" srcId="{6969E802-3DBE-4A6D-9FD2-9CAE269FC88B}" destId="{9B2AC9BD-3BEF-4541-A43C-91C196A91033}" srcOrd="0" destOrd="0" parTransId="{0202E921-C114-4B3D-AA53-7162157BB0F3}" sibTransId="{BDF92C98-B1F3-44C1-AFE7-C876F0FED0D6}"/>
    <dgm:cxn modelId="{60382E6B-74D7-6F4B-919F-12416F085015}" type="presOf" srcId="{6969E802-3DBE-4A6D-9FD2-9CAE269FC88B}" destId="{2E58E79D-BC07-934F-931C-53AE792B24FC}" srcOrd="0" destOrd="0" presId="urn:microsoft.com/office/officeart/2005/8/layout/hierarchy1"/>
    <dgm:cxn modelId="{134C00DB-12E8-7A4F-91B8-93E87D10A372}" type="presOf" srcId="{4AA04CFA-888C-497A-A21C-29A02FC02EDB}" destId="{22B5B4FC-61C8-9F46-8DFF-A9A73C9546B0}" srcOrd="0" destOrd="0" presId="urn:microsoft.com/office/officeart/2005/8/layout/hierarchy1"/>
    <dgm:cxn modelId="{CB1FA0F2-5B5F-C54C-A1E4-81C3F3C454E8}" type="presOf" srcId="{9B2AC9BD-3BEF-4541-A43C-91C196A91033}" destId="{8C882872-A1B8-334F-8D5F-85D7272E0D14}" srcOrd="0" destOrd="0" presId="urn:microsoft.com/office/officeart/2005/8/layout/hierarchy1"/>
    <dgm:cxn modelId="{42EFA3FD-6E94-477E-A9B1-74CF5709AD58}" srcId="{6969E802-3DBE-4A6D-9FD2-9CAE269FC88B}" destId="{4AA04CFA-888C-497A-A21C-29A02FC02EDB}" srcOrd="1" destOrd="0" parTransId="{7EB24E0B-F883-4B8E-9D97-371EEEAC4A5A}" sibTransId="{CFE19B73-DDA3-4798-8D82-09BCB25D10A8}"/>
    <dgm:cxn modelId="{80E91558-2C88-FF44-BF6E-71D16CC2EDCD}" type="presParOf" srcId="{2E58E79D-BC07-934F-931C-53AE792B24FC}" destId="{17DFA24D-9EC2-CF44-8533-D3FB036E60BF}" srcOrd="0" destOrd="0" presId="urn:microsoft.com/office/officeart/2005/8/layout/hierarchy1"/>
    <dgm:cxn modelId="{BDC7C603-4836-B043-9B3F-2E15D4CA6213}" type="presParOf" srcId="{17DFA24D-9EC2-CF44-8533-D3FB036E60BF}" destId="{33D5DBB4-0F51-1A47-A269-CCEB5866400A}" srcOrd="0" destOrd="0" presId="urn:microsoft.com/office/officeart/2005/8/layout/hierarchy1"/>
    <dgm:cxn modelId="{6ED33285-B366-A948-BE66-4AEA2EB8C5E4}" type="presParOf" srcId="{33D5DBB4-0F51-1A47-A269-CCEB5866400A}" destId="{6636E8CB-4DA4-9246-9806-2794F69056A5}" srcOrd="0" destOrd="0" presId="urn:microsoft.com/office/officeart/2005/8/layout/hierarchy1"/>
    <dgm:cxn modelId="{277DD03E-BBBF-E24F-B12D-882450A8271A}" type="presParOf" srcId="{33D5DBB4-0F51-1A47-A269-CCEB5866400A}" destId="{8C882872-A1B8-334F-8D5F-85D7272E0D14}" srcOrd="1" destOrd="0" presId="urn:microsoft.com/office/officeart/2005/8/layout/hierarchy1"/>
    <dgm:cxn modelId="{00489D81-1F2A-EB43-BF94-508AE33C0FB6}" type="presParOf" srcId="{17DFA24D-9EC2-CF44-8533-D3FB036E60BF}" destId="{186ADE14-CFA4-E343-8B10-7F6E38A166A1}" srcOrd="1" destOrd="0" presId="urn:microsoft.com/office/officeart/2005/8/layout/hierarchy1"/>
    <dgm:cxn modelId="{82A0099D-86FC-1249-8A9D-9449E4E054FD}" type="presParOf" srcId="{2E58E79D-BC07-934F-931C-53AE792B24FC}" destId="{8799D2FA-0958-2E40-A130-18C288EB91F8}" srcOrd="1" destOrd="0" presId="urn:microsoft.com/office/officeart/2005/8/layout/hierarchy1"/>
    <dgm:cxn modelId="{8BCE2D73-6D0F-0448-A80D-E84B320CDF60}" type="presParOf" srcId="{8799D2FA-0958-2E40-A130-18C288EB91F8}" destId="{69B9C9E5-7089-BF41-B317-BDAF98DD2916}" srcOrd="0" destOrd="0" presId="urn:microsoft.com/office/officeart/2005/8/layout/hierarchy1"/>
    <dgm:cxn modelId="{5ED3A5E0-0EC1-F24B-81F2-A37EA428C692}" type="presParOf" srcId="{69B9C9E5-7089-BF41-B317-BDAF98DD2916}" destId="{BD55BF84-8DA5-894C-B083-F34F9616AF09}" srcOrd="0" destOrd="0" presId="urn:microsoft.com/office/officeart/2005/8/layout/hierarchy1"/>
    <dgm:cxn modelId="{5C925B0B-0819-ED49-8229-34AB318E761B}" type="presParOf" srcId="{69B9C9E5-7089-BF41-B317-BDAF98DD2916}" destId="{22B5B4FC-61C8-9F46-8DFF-A9A73C9546B0}" srcOrd="1" destOrd="0" presId="urn:microsoft.com/office/officeart/2005/8/layout/hierarchy1"/>
    <dgm:cxn modelId="{DFFC1910-D49A-484B-A4D9-2A44A455C63B}" type="presParOf" srcId="{8799D2FA-0958-2E40-A130-18C288EB91F8}" destId="{4EA538A6-EF1F-CF4C-A60A-13A59D7C92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A5F8-159F-4EB0-9CDD-BDC5D328994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C8BBF9F-5B85-49D2-867F-57C85803CB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PLATELET INHIBITORS</a:t>
          </a:r>
        </a:p>
      </dgm:t>
    </dgm:pt>
    <dgm:pt modelId="{4E52A8D0-9695-48A4-AA5B-95A61C202D28}" type="parTrans" cxnId="{6EEDF86D-62F2-4942-A63C-1FE07953857B}">
      <dgm:prSet/>
      <dgm:spPr/>
      <dgm:t>
        <a:bodyPr/>
        <a:lstStyle/>
        <a:p>
          <a:endParaRPr lang="en-US"/>
        </a:p>
      </dgm:t>
    </dgm:pt>
    <dgm:pt modelId="{F0978681-E5CB-47E4-B33C-2841FA894138}" type="sibTrans" cxnId="{6EEDF86D-62F2-4942-A63C-1FE07953857B}">
      <dgm:prSet/>
      <dgm:spPr/>
      <dgm:t>
        <a:bodyPr/>
        <a:lstStyle/>
        <a:p>
          <a:endParaRPr lang="en-US"/>
        </a:p>
      </dgm:t>
    </dgm:pt>
    <dgm:pt modelId="{705E18BA-0B7B-411A-93D1-67E2E3C031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ANTIARRHYTHMIC</a:t>
          </a:r>
        </a:p>
      </dgm:t>
    </dgm:pt>
    <dgm:pt modelId="{2E00FE67-8FD6-4835-8637-2D2AFCF4A388}" type="parTrans" cxnId="{B7DC2A9C-BAD7-4957-B0DE-30FBBB1284A5}">
      <dgm:prSet/>
      <dgm:spPr/>
      <dgm:t>
        <a:bodyPr/>
        <a:lstStyle/>
        <a:p>
          <a:endParaRPr lang="en-US"/>
        </a:p>
      </dgm:t>
    </dgm:pt>
    <dgm:pt modelId="{1D17D2AE-16F4-4CD6-A605-B3C142A9E8AC}" type="sibTrans" cxnId="{B7DC2A9C-BAD7-4957-B0DE-30FBBB1284A5}">
      <dgm:prSet/>
      <dgm:spPr/>
      <dgm:t>
        <a:bodyPr/>
        <a:lstStyle/>
        <a:p>
          <a:endParaRPr lang="en-US"/>
        </a:p>
      </dgm:t>
    </dgm:pt>
    <dgm:pt modelId="{6AAC06D5-674A-F94F-9F15-C1AD830FA5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HYPOTENSION</a:t>
          </a:r>
        </a:p>
      </dgm:t>
    </dgm:pt>
    <dgm:pt modelId="{B2FB669E-087A-444C-B006-07E5079D2E05}" type="parTrans" cxnId="{4D28C9C9-0034-3448-B00B-B4991E741A58}">
      <dgm:prSet/>
      <dgm:spPr/>
      <dgm:t>
        <a:bodyPr/>
        <a:lstStyle/>
        <a:p>
          <a:endParaRPr lang="en-US"/>
        </a:p>
      </dgm:t>
    </dgm:pt>
    <dgm:pt modelId="{D165D5F3-1606-A64C-AFAB-E7BB2D34063C}" type="sibTrans" cxnId="{4D28C9C9-0034-3448-B00B-B4991E741A58}">
      <dgm:prSet/>
      <dgm:spPr/>
    </dgm:pt>
    <dgm:pt modelId="{9F943E18-F61B-8C4A-9721-A8E853245E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ANALGESIA</a:t>
          </a:r>
        </a:p>
      </dgm:t>
    </dgm:pt>
    <dgm:pt modelId="{8FD26158-1974-EC4A-83A6-72EFE9BD19C1}" type="parTrans" cxnId="{2B2E1ED1-3495-CF42-93BB-499E18981690}">
      <dgm:prSet/>
      <dgm:spPr/>
      <dgm:t>
        <a:bodyPr/>
        <a:lstStyle/>
        <a:p>
          <a:endParaRPr lang="en-US"/>
        </a:p>
      </dgm:t>
    </dgm:pt>
    <dgm:pt modelId="{15AC572F-3A94-1948-BCA3-A268EB40F4F0}" type="sibTrans" cxnId="{2B2E1ED1-3495-CF42-93BB-499E18981690}">
      <dgm:prSet/>
      <dgm:spPr/>
    </dgm:pt>
    <dgm:pt modelId="{D2D48671-0915-4813-9D13-DE4867999DBE}" type="pres">
      <dgm:prSet presAssocID="{A521A5F8-159F-4EB0-9CDD-BDC5D328994C}" presName="root" presStyleCnt="0">
        <dgm:presLayoutVars>
          <dgm:dir/>
          <dgm:resizeHandles val="exact"/>
        </dgm:presLayoutVars>
      </dgm:prSet>
      <dgm:spPr/>
    </dgm:pt>
    <dgm:pt modelId="{FB2DD2ED-8D3B-4C7B-AE69-C958521E7BF3}" type="pres">
      <dgm:prSet presAssocID="{DC8BBF9F-5B85-49D2-867F-57C85803CBD7}" presName="compNode" presStyleCnt="0"/>
      <dgm:spPr/>
    </dgm:pt>
    <dgm:pt modelId="{9307B04A-CF74-4B1F-8867-A6E372E348CC}" type="pres">
      <dgm:prSet presAssocID="{DC8BBF9F-5B85-49D2-867F-57C85803CBD7}" presName="iconBgRect" presStyleLbl="bgShp" presStyleIdx="0" presStyleCnt="4"/>
      <dgm:spPr/>
    </dgm:pt>
    <dgm:pt modelId="{987E8692-9D20-428D-8CF9-38243042A36E}" type="pres">
      <dgm:prSet presAssocID="{DC8BBF9F-5B85-49D2-867F-57C85803CB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FFE78EAE-C7F6-48A1-8758-A0DC8DBCFEE1}" type="pres">
      <dgm:prSet presAssocID="{DC8BBF9F-5B85-49D2-867F-57C85803CBD7}" presName="spaceRect" presStyleCnt="0"/>
      <dgm:spPr/>
    </dgm:pt>
    <dgm:pt modelId="{3AE8E7B4-7315-417F-988E-A9448068EE53}" type="pres">
      <dgm:prSet presAssocID="{DC8BBF9F-5B85-49D2-867F-57C85803CBD7}" presName="textRect" presStyleLbl="revTx" presStyleIdx="0" presStyleCnt="4">
        <dgm:presLayoutVars>
          <dgm:chMax val="1"/>
          <dgm:chPref val="1"/>
        </dgm:presLayoutVars>
      </dgm:prSet>
      <dgm:spPr/>
    </dgm:pt>
    <dgm:pt modelId="{216F9141-E2A2-421D-9450-8A73E56AC367}" type="pres">
      <dgm:prSet presAssocID="{F0978681-E5CB-47E4-B33C-2841FA894138}" presName="sibTrans" presStyleCnt="0"/>
      <dgm:spPr/>
    </dgm:pt>
    <dgm:pt modelId="{D9EA1339-B31D-4005-B956-5FC466D3CA99}" type="pres">
      <dgm:prSet presAssocID="{705E18BA-0B7B-411A-93D1-67E2E3C031A0}" presName="compNode" presStyleCnt="0"/>
      <dgm:spPr/>
    </dgm:pt>
    <dgm:pt modelId="{5D1ED519-7637-4E7D-8701-C5442F9A3689}" type="pres">
      <dgm:prSet presAssocID="{705E18BA-0B7B-411A-93D1-67E2E3C031A0}" presName="iconBgRect" presStyleLbl="bgShp" presStyleIdx="1" presStyleCnt="4"/>
      <dgm:spPr/>
    </dgm:pt>
    <dgm:pt modelId="{1678BE01-2B58-40B4-97C9-FE930D423865}" type="pres">
      <dgm:prSet presAssocID="{705E18BA-0B7B-411A-93D1-67E2E3C031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FFD70385-12D7-4086-B29E-AD33BC6A222B}" type="pres">
      <dgm:prSet presAssocID="{705E18BA-0B7B-411A-93D1-67E2E3C031A0}" presName="spaceRect" presStyleCnt="0"/>
      <dgm:spPr/>
    </dgm:pt>
    <dgm:pt modelId="{8721C126-385B-400D-9A36-8CB22727ABC0}" type="pres">
      <dgm:prSet presAssocID="{705E18BA-0B7B-411A-93D1-67E2E3C031A0}" presName="textRect" presStyleLbl="revTx" presStyleIdx="1" presStyleCnt="4">
        <dgm:presLayoutVars>
          <dgm:chMax val="1"/>
          <dgm:chPref val="1"/>
        </dgm:presLayoutVars>
      </dgm:prSet>
      <dgm:spPr/>
    </dgm:pt>
    <dgm:pt modelId="{014A60C7-9153-4BCE-B8E1-F78FC053E2C4}" type="pres">
      <dgm:prSet presAssocID="{1D17D2AE-16F4-4CD6-A605-B3C142A9E8AC}" presName="sibTrans" presStyleCnt="0"/>
      <dgm:spPr/>
    </dgm:pt>
    <dgm:pt modelId="{91624A48-387D-4F33-8AFF-CB9868428283}" type="pres">
      <dgm:prSet presAssocID="{6AAC06D5-674A-F94F-9F15-C1AD830FA5DC}" presName="compNode" presStyleCnt="0"/>
      <dgm:spPr/>
    </dgm:pt>
    <dgm:pt modelId="{0087E532-6A05-42C4-905A-D9AF05D4C929}" type="pres">
      <dgm:prSet presAssocID="{6AAC06D5-674A-F94F-9F15-C1AD830FA5DC}" presName="iconBgRect" presStyleLbl="bgShp" presStyleIdx="2" presStyleCnt="4"/>
      <dgm:spPr/>
    </dgm:pt>
    <dgm:pt modelId="{A4EBB2E9-AAF5-4C38-B1F5-4A0D109F555F}" type="pres">
      <dgm:prSet presAssocID="{6AAC06D5-674A-F94F-9F15-C1AD830FA5D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9F39A0A-B84D-4BC2-B7DA-F3DA4B1A3CD7}" type="pres">
      <dgm:prSet presAssocID="{6AAC06D5-674A-F94F-9F15-C1AD830FA5DC}" presName="spaceRect" presStyleCnt="0"/>
      <dgm:spPr/>
    </dgm:pt>
    <dgm:pt modelId="{35638E32-590C-42A4-9248-1FF0CBF6FD03}" type="pres">
      <dgm:prSet presAssocID="{6AAC06D5-674A-F94F-9F15-C1AD830FA5DC}" presName="textRect" presStyleLbl="revTx" presStyleIdx="2" presStyleCnt="4">
        <dgm:presLayoutVars>
          <dgm:chMax val="1"/>
          <dgm:chPref val="1"/>
        </dgm:presLayoutVars>
      </dgm:prSet>
      <dgm:spPr/>
    </dgm:pt>
    <dgm:pt modelId="{288B1FF9-83D2-41D5-924E-62BAD2049ACA}" type="pres">
      <dgm:prSet presAssocID="{D165D5F3-1606-A64C-AFAB-E7BB2D34063C}" presName="sibTrans" presStyleCnt="0"/>
      <dgm:spPr/>
    </dgm:pt>
    <dgm:pt modelId="{39348B56-E1E1-4F31-81CF-9B6BB7C51331}" type="pres">
      <dgm:prSet presAssocID="{9F943E18-F61B-8C4A-9721-A8E853245EA8}" presName="compNode" presStyleCnt="0"/>
      <dgm:spPr/>
    </dgm:pt>
    <dgm:pt modelId="{C9CAC21C-4121-45E6-9A7D-6EBFF8B62265}" type="pres">
      <dgm:prSet presAssocID="{9F943E18-F61B-8C4A-9721-A8E853245EA8}" presName="iconBgRect" presStyleLbl="bgShp" presStyleIdx="3" presStyleCnt="4"/>
      <dgm:spPr/>
    </dgm:pt>
    <dgm:pt modelId="{4C458970-A3AC-47DD-87E2-EFE5D78A25DD}" type="pres">
      <dgm:prSet presAssocID="{9F943E18-F61B-8C4A-9721-A8E853245E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6D28C09B-A772-4A9D-B8B8-C061BEFFEF5C}" type="pres">
      <dgm:prSet presAssocID="{9F943E18-F61B-8C4A-9721-A8E853245EA8}" presName="spaceRect" presStyleCnt="0"/>
      <dgm:spPr/>
    </dgm:pt>
    <dgm:pt modelId="{7BB24CEB-71BD-4159-811C-F48936EE135A}" type="pres">
      <dgm:prSet presAssocID="{9F943E18-F61B-8C4A-9721-A8E853245E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4775208-A877-5242-9E09-35F1C32AAD97}" type="presOf" srcId="{705E18BA-0B7B-411A-93D1-67E2E3C031A0}" destId="{8721C126-385B-400D-9A36-8CB22727ABC0}" srcOrd="0" destOrd="0" presId="urn:microsoft.com/office/officeart/2018/5/layout/IconCircleLabelList"/>
    <dgm:cxn modelId="{00D7BB0F-B4B5-EA4B-8CC2-5EDFF37C6C03}" type="presOf" srcId="{6AAC06D5-674A-F94F-9F15-C1AD830FA5DC}" destId="{35638E32-590C-42A4-9248-1FF0CBF6FD03}" srcOrd="0" destOrd="0" presId="urn:microsoft.com/office/officeart/2018/5/layout/IconCircleLabelList"/>
    <dgm:cxn modelId="{A24C9A18-8072-F54C-8AFE-654A7A9C693B}" type="presOf" srcId="{A521A5F8-159F-4EB0-9CDD-BDC5D328994C}" destId="{D2D48671-0915-4813-9D13-DE4867999DBE}" srcOrd="0" destOrd="0" presId="urn:microsoft.com/office/officeart/2018/5/layout/IconCircleLabelList"/>
    <dgm:cxn modelId="{E8D20654-18EF-CA49-B39B-47A6D5E0820E}" type="presOf" srcId="{9F943E18-F61B-8C4A-9721-A8E853245EA8}" destId="{7BB24CEB-71BD-4159-811C-F48936EE135A}" srcOrd="0" destOrd="0" presId="urn:microsoft.com/office/officeart/2018/5/layout/IconCircleLabelList"/>
    <dgm:cxn modelId="{6EEDF86D-62F2-4942-A63C-1FE07953857B}" srcId="{A521A5F8-159F-4EB0-9CDD-BDC5D328994C}" destId="{DC8BBF9F-5B85-49D2-867F-57C85803CBD7}" srcOrd="0" destOrd="0" parTransId="{4E52A8D0-9695-48A4-AA5B-95A61C202D28}" sibTransId="{F0978681-E5CB-47E4-B33C-2841FA894138}"/>
    <dgm:cxn modelId="{B7DC2A9C-BAD7-4957-B0DE-30FBBB1284A5}" srcId="{A521A5F8-159F-4EB0-9CDD-BDC5D328994C}" destId="{705E18BA-0B7B-411A-93D1-67E2E3C031A0}" srcOrd="1" destOrd="0" parTransId="{2E00FE67-8FD6-4835-8637-2D2AFCF4A388}" sibTransId="{1D17D2AE-16F4-4CD6-A605-B3C142A9E8AC}"/>
    <dgm:cxn modelId="{CDC99DBE-ABC6-A14D-91CC-9A0E9136F19A}" type="presOf" srcId="{DC8BBF9F-5B85-49D2-867F-57C85803CBD7}" destId="{3AE8E7B4-7315-417F-988E-A9448068EE53}" srcOrd="0" destOrd="0" presId="urn:microsoft.com/office/officeart/2018/5/layout/IconCircleLabelList"/>
    <dgm:cxn modelId="{4D28C9C9-0034-3448-B00B-B4991E741A58}" srcId="{A521A5F8-159F-4EB0-9CDD-BDC5D328994C}" destId="{6AAC06D5-674A-F94F-9F15-C1AD830FA5DC}" srcOrd="2" destOrd="0" parTransId="{B2FB669E-087A-444C-B006-07E5079D2E05}" sibTransId="{D165D5F3-1606-A64C-AFAB-E7BB2D34063C}"/>
    <dgm:cxn modelId="{2B2E1ED1-3495-CF42-93BB-499E18981690}" srcId="{A521A5F8-159F-4EB0-9CDD-BDC5D328994C}" destId="{9F943E18-F61B-8C4A-9721-A8E853245EA8}" srcOrd="3" destOrd="0" parTransId="{8FD26158-1974-EC4A-83A6-72EFE9BD19C1}" sibTransId="{15AC572F-3A94-1948-BCA3-A268EB40F4F0}"/>
    <dgm:cxn modelId="{4B827314-C2C6-C248-AF03-983D564CF512}" type="presParOf" srcId="{D2D48671-0915-4813-9D13-DE4867999DBE}" destId="{FB2DD2ED-8D3B-4C7B-AE69-C958521E7BF3}" srcOrd="0" destOrd="0" presId="urn:microsoft.com/office/officeart/2018/5/layout/IconCircleLabelList"/>
    <dgm:cxn modelId="{17B249CF-F5A4-5144-898C-4A865304358C}" type="presParOf" srcId="{FB2DD2ED-8D3B-4C7B-AE69-C958521E7BF3}" destId="{9307B04A-CF74-4B1F-8867-A6E372E348CC}" srcOrd="0" destOrd="0" presId="urn:microsoft.com/office/officeart/2018/5/layout/IconCircleLabelList"/>
    <dgm:cxn modelId="{0EA97A5A-4725-F543-A0BE-48A4643311E2}" type="presParOf" srcId="{FB2DD2ED-8D3B-4C7B-AE69-C958521E7BF3}" destId="{987E8692-9D20-428D-8CF9-38243042A36E}" srcOrd="1" destOrd="0" presId="urn:microsoft.com/office/officeart/2018/5/layout/IconCircleLabelList"/>
    <dgm:cxn modelId="{E4E63273-B609-1C4B-81A0-335B04C5F3CC}" type="presParOf" srcId="{FB2DD2ED-8D3B-4C7B-AE69-C958521E7BF3}" destId="{FFE78EAE-C7F6-48A1-8758-A0DC8DBCFEE1}" srcOrd="2" destOrd="0" presId="urn:microsoft.com/office/officeart/2018/5/layout/IconCircleLabelList"/>
    <dgm:cxn modelId="{69A0E518-7772-A841-8CDE-DFBFBD67E8D7}" type="presParOf" srcId="{FB2DD2ED-8D3B-4C7B-AE69-C958521E7BF3}" destId="{3AE8E7B4-7315-417F-988E-A9448068EE53}" srcOrd="3" destOrd="0" presId="urn:microsoft.com/office/officeart/2018/5/layout/IconCircleLabelList"/>
    <dgm:cxn modelId="{97F72034-66D0-4E46-A2A4-1D218DB436B7}" type="presParOf" srcId="{D2D48671-0915-4813-9D13-DE4867999DBE}" destId="{216F9141-E2A2-421D-9450-8A73E56AC367}" srcOrd="1" destOrd="0" presId="urn:microsoft.com/office/officeart/2018/5/layout/IconCircleLabelList"/>
    <dgm:cxn modelId="{EAB1B8B0-DE0D-5441-B3BE-3D4BD2F40E58}" type="presParOf" srcId="{D2D48671-0915-4813-9D13-DE4867999DBE}" destId="{D9EA1339-B31D-4005-B956-5FC466D3CA99}" srcOrd="2" destOrd="0" presId="urn:microsoft.com/office/officeart/2018/5/layout/IconCircleLabelList"/>
    <dgm:cxn modelId="{A83568C6-7AF1-B945-AC91-01EF010FE378}" type="presParOf" srcId="{D9EA1339-B31D-4005-B956-5FC466D3CA99}" destId="{5D1ED519-7637-4E7D-8701-C5442F9A3689}" srcOrd="0" destOrd="0" presId="urn:microsoft.com/office/officeart/2018/5/layout/IconCircleLabelList"/>
    <dgm:cxn modelId="{FF4E22FD-A8D7-DC49-A9C9-B3E9C0B816DA}" type="presParOf" srcId="{D9EA1339-B31D-4005-B956-5FC466D3CA99}" destId="{1678BE01-2B58-40B4-97C9-FE930D423865}" srcOrd="1" destOrd="0" presId="urn:microsoft.com/office/officeart/2018/5/layout/IconCircleLabelList"/>
    <dgm:cxn modelId="{03A1DB74-62DB-BF46-BA02-A2CB10511FB9}" type="presParOf" srcId="{D9EA1339-B31D-4005-B956-5FC466D3CA99}" destId="{FFD70385-12D7-4086-B29E-AD33BC6A222B}" srcOrd="2" destOrd="0" presId="urn:microsoft.com/office/officeart/2018/5/layout/IconCircleLabelList"/>
    <dgm:cxn modelId="{03DDE2DA-A9E4-1C42-8DE2-9CAEE5EA225E}" type="presParOf" srcId="{D9EA1339-B31D-4005-B956-5FC466D3CA99}" destId="{8721C126-385B-400D-9A36-8CB22727ABC0}" srcOrd="3" destOrd="0" presId="urn:microsoft.com/office/officeart/2018/5/layout/IconCircleLabelList"/>
    <dgm:cxn modelId="{F63843FB-A710-7545-8C87-2DD413ED61D4}" type="presParOf" srcId="{D2D48671-0915-4813-9D13-DE4867999DBE}" destId="{014A60C7-9153-4BCE-B8E1-F78FC053E2C4}" srcOrd="3" destOrd="0" presId="urn:microsoft.com/office/officeart/2018/5/layout/IconCircleLabelList"/>
    <dgm:cxn modelId="{430F5DA5-10EA-714F-99B0-06919DF50C1E}" type="presParOf" srcId="{D2D48671-0915-4813-9D13-DE4867999DBE}" destId="{91624A48-387D-4F33-8AFF-CB9868428283}" srcOrd="4" destOrd="0" presId="urn:microsoft.com/office/officeart/2018/5/layout/IconCircleLabelList"/>
    <dgm:cxn modelId="{BF99457F-B502-FD41-B1FC-22AD6A465CAF}" type="presParOf" srcId="{91624A48-387D-4F33-8AFF-CB9868428283}" destId="{0087E532-6A05-42C4-905A-D9AF05D4C929}" srcOrd="0" destOrd="0" presId="urn:microsoft.com/office/officeart/2018/5/layout/IconCircleLabelList"/>
    <dgm:cxn modelId="{48A95E45-BC8A-7047-A85C-C34350C4FEEA}" type="presParOf" srcId="{91624A48-387D-4F33-8AFF-CB9868428283}" destId="{A4EBB2E9-AAF5-4C38-B1F5-4A0D109F555F}" srcOrd="1" destOrd="0" presId="urn:microsoft.com/office/officeart/2018/5/layout/IconCircleLabelList"/>
    <dgm:cxn modelId="{BF6432D0-26D9-1042-B8EA-FE6159CEBD61}" type="presParOf" srcId="{91624A48-387D-4F33-8AFF-CB9868428283}" destId="{D9F39A0A-B84D-4BC2-B7DA-F3DA4B1A3CD7}" srcOrd="2" destOrd="0" presId="urn:microsoft.com/office/officeart/2018/5/layout/IconCircleLabelList"/>
    <dgm:cxn modelId="{71A5E983-1095-C649-B3A1-8D429C1D2EEE}" type="presParOf" srcId="{91624A48-387D-4F33-8AFF-CB9868428283}" destId="{35638E32-590C-42A4-9248-1FF0CBF6FD03}" srcOrd="3" destOrd="0" presId="urn:microsoft.com/office/officeart/2018/5/layout/IconCircleLabelList"/>
    <dgm:cxn modelId="{A37F0EA4-EC17-244D-B093-11AC4622CB63}" type="presParOf" srcId="{D2D48671-0915-4813-9D13-DE4867999DBE}" destId="{288B1FF9-83D2-41D5-924E-62BAD2049ACA}" srcOrd="5" destOrd="0" presId="urn:microsoft.com/office/officeart/2018/5/layout/IconCircleLabelList"/>
    <dgm:cxn modelId="{27B561A4-706B-1346-88F9-8DC0E42E800A}" type="presParOf" srcId="{D2D48671-0915-4813-9D13-DE4867999DBE}" destId="{39348B56-E1E1-4F31-81CF-9B6BB7C51331}" srcOrd="6" destOrd="0" presId="urn:microsoft.com/office/officeart/2018/5/layout/IconCircleLabelList"/>
    <dgm:cxn modelId="{B0754CB0-1BDC-E745-A152-9098CDE3203C}" type="presParOf" srcId="{39348B56-E1E1-4F31-81CF-9B6BB7C51331}" destId="{C9CAC21C-4121-45E6-9A7D-6EBFF8B62265}" srcOrd="0" destOrd="0" presId="urn:microsoft.com/office/officeart/2018/5/layout/IconCircleLabelList"/>
    <dgm:cxn modelId="{DB5C481C-9459-3545-93B8-26FB48196923}" type="presParOf" srcId="{39348B56-E1E1-4F31-81CF-9B6BB7C51331}" destId="{4C458970-A3AC-47DD-87E2-EFE5D78A25DD}" srcOrd="1" destOrd="0" presId="urn:microsoft.com/office/officeart/2018/5/layout/IconCircleLabelList"/>
    <dgm:cxn modelId="{A18B58F3-E1D3-2C4F-8F68-77D009EDE180}" type="presParOf" srcId="{39348B56-E1E1-4F31-81CF-9B6BB7C51331}" destId="{6D28C09B-A772-4A9D-B8B8-C061BEFFEF5C}" srcOrd="2" destOrd="0" presId="urn:microsoft.com/office/officeart/2018/5/layout/IconCircleLabelList"/>
    <dgm:cxn modelId="{05B49EB6-8FBE-CA48-A584-7FD35E21BFCB}" type="presParOf" srcId="{39348B56-E1E1-4F31-81CF-9B6BB7C51331}" destId="{7BB24CEB-71BD-4159-811C-F48936EE13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656CD4-3AF2-4EE0-B4F5-985772F762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1A2204-0020-4F23-8375-31FCD0803320}">
      <dgm:prSet/>
      <dgm:spPr/>
      <dgm:t>
        <a:bodyPr/>
        <a:lstStyle/>
        <a:p>
          <a:r>
            <a:rPr lang="en-US" u="sng"/>
            <a:t>Dosage and Administration</a:t>
          </a:r>
          <a:endParaRPr lang="en-US"/>
        </a:p>
      </dgm:t>
    </dgm:pt>
    <dgm:pt modelId="{94363773-F9DD-42DB-A8C6-919DB4C19CFC}" type="parTrans" cxnId="{8F385481-8FBC-497D-8D38-AC38CB4D5496}">
      <dgm:prSet/>
      <dgm:spPr/>
      <dgm:t>
        <a:bodyPr/>
        <a:lstStyle/>
        <a:p>
          <a:endParaRPr lang="en-US"/>
        </a:p>
      </dgm:t>
    </dgm:pt>
    <dgm:pt modelId="{A5F4E516-83A7-4934-8E5D-CAE572F27BC7}" type="sibTrans" cxnId="{8F385481-8FBC-497D-8D38-AC38CB4D5496}">
      <dgm:prSet/>
      <dgm:spPr/>
      <dgm:t>
        <a:bodyPr/>
        <a:lstStyle/>
        <a:p>
          <a:endParaRPr lang="en-US"/>
        </a:p>
      </dgm:t>
    </dgm:pt>
    <dgm:pt modelId="{65DCDAA3-A404-48EA-B7E3-F22DC14415AF}">
      <dgm:prSet/>
      <dgm:spPr/>
      <dgm:t>
        <a:bodyPr/>
        <a:lstStyle/>
        <a:p>
          <a:r>
            <a:rPr lang="en-US"/>
            <a:t>Adult:  1 mcg/kg. to max. 150 mcg. IV/IO/IM/IN</a:t>
          </a:r>
        </a:p>
      </dgm:t>
    </dgm:pt>
    <dgm:pt modelId="{DF92F3F4-1D8E-4C67-A26E-E198052F6777}" type="parTrans" cxnId="{883C6F62-04CF-44AE-A7B5-B50CACF08112}">
      <dgm:prSet/>
      <dgm:spPr/>
      <dgm:t>
        <a:bodyPr/>
        <a:lstStyle/>
        <a:p>
          <a:endParaRPr lang="en-US"/>
        </a:p>
      </dgm:t>
    </dgm:pt>
    <dgm:pt modelId="{F5D4F8FF-8EBD-4B52-8142-B4646E8A64D3}" type="sibTrans" cxnId="{883C6F62-04CF-44AE-A7B5-B50CACF08112}">
      <dgm:prSet/>
      <dgm:spPr/>
      <dgm:t>
        <a:bodyPr/>
        <a:lstStyle/>
        <a:p>
          <a:endParaRPr lang="en-US"/>
        </a:p>
      </dgm:t>
    </dgm:pt>
    <dgm:pt modelId="{1BF60D56-BBB1-48BA-B2D5-2DBBD69A83A0}">
      <dgm:prSet/>
      <dgm:spPr/>
      <dgm:t>
        <a:bodyPr/>
        <a:lstStyle/>
        <a:p>
          <a:r>
            <a:rPr lang="en-US"/>
            <a:t>Therapeutic Hypothermia, Shivering: 50 mcg every 5 minutes, maximum 200 mcg IV/1O/IM/IN. </a:t>
          </a:r>
        </a:p>
      </dgm:t>
    </dgm:pt>
    <dgm:pt modelId="{45C6E716-7C2A-434B-B85E-E42B8ABF3496}" type="parTrans" cxnId="{F1FDBE75-4085-405F-A90F-7C8E239D4E1B}">
      <dgm:prSet/>
      <dgm:spPr/>
      <dgm:t>
        <a:bodyPr/>
        <a:lstStyle/>
        <a:p>
          <a:endParaRPr lang="en-US"/>
        </a:p>
      </dgm:t>
    </dgm:pt>
    <dgm:pt modelId="{5158C5B7-C87B-469F-AFCD-AAA881E77668}" type="sibTrans" cxnId="{F1FDBE75-4085-405F-A90F-7C8E239D4E1B}">
      <dgm:prSet/>
      <dgm:spPr/>
      <dgm:t>
        <a:bodyPr/>
        <a:lstStyle/>
        <a:p>
          <a:endParaRPr lang="en-US"/>
        </a:p>
      </dgm:t>
    </dgm:pt>
    <dgm:pt modelId="{584E893A-EDB3-413E-AEDD-E4E3307853E8}">
      <dgm:prSet/>
      <dgm:spPr/>
      <dgm:t>
        <a:bodyPr/>
        <a:lstStyle/>
        <a:p>
          <a:r>
            <a:rPr lang="en-US"/>
            <a:t>Pediatric:  The safety and efficacy of fentanyl citrate in pediatric patients under two years of age has not been established. </a:t>
          </a:r>
        </a:p>
      </dgm:t>
    </dgm:pt>
    <dgm:pt modelId="{68AAB405-ECD1-440A-8908-E854DD7328A9}" type="parTrans" cxnId="{1E89473E-13D9-417A-80E9-F3653B5D150C}">
      <dgm:prSet/>
      <dgm:spPr/>
      <dgm:t>
        <a:bodyPr/>
        <a:lstStyle/>
        <a:p>
          <a:endParaRPr lang="en-US"/>
        </a:p>
      </dgm:t>
    </dgm:pt>
    <dgm:pt modelId="{8F8E7B63-1009-4BFF-9203-101C1BC264B5}" type="sibTrans" cxnId="{1E89473E-13D9-417A-80E9-F3653B5D150C}">
      <dgm:prSet/>
      <dgm:spPr/>
      <dgm:t>
        <a:bodyPr/>
        <a:lstStyle/>
        <a:p>
          <a:endParaRPr lang="en-US"/>
        </a:p>
      </dgm:t>
    </dgm:pt>
    <dgm:pt modelId="{8B15EAB9-E6D6-0546-835B-986D26B64AB2}" type="pres">
      <dgm:prSet presAssocID="{24656CD4-3AF2-4EE0-B4F5-985772F76252}" presName="linear" presStyleCnt="0">
        <dgm:presLayoutVars>
          <dgm:animLvl val="lvl"/>
          <dgm:resizeHandles val="exact"/>
        </dgm:presLayoutVars>
      </dgm:prSet>
      <dgm:spPr/>
    </dgm:pt>
    <dgm:pt modelId="{3E791883-5B63-E847-A76F-C7FF2EF83F28}" type="pres">
      <dgm:prSet presAssocID="{381A2204-0020-4F23-8375-31FCD08033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C5D6B7-30B8-A244-B29E-A9489F79A0BF}" type="pres">
      <dgm:prSet presAssocID="{A5F4E516-83A7-4934-8E5D-CAE572F27BC7}" presName="spacer" presStyleCnt="0"/>
      <dgm:spPr/>
    </dgm:pt>
    <dgm:pt modelId="{6D7ADA5D-75A2-4B40-9920-DD1E1CF313DC}" type="pres">
      <dgm:prSet presAssocID="{65DCDAA3-A404-48EA-B7E3-F22DC14415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41CBDA6-0C2B-B04F-8CFE-5416ED4A2604}" type="pres">
      <dgm:prSet presAssocID="{F5D4F8FF-8EBD-4B52-8142-B4646E8A64D3}" presName="spacer" presStyleCnt="0"/>
      <dgm:spPr/>
    </dgm:pt>
    <dgm:pt modelId="{12973919-36AE-784B-ADB4-C440248998B5}" type="pres">
      <dgm:prSet presAssocID="{1BF60D56-BBB1-48BA-B2D5-2DBBD69A83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7C32FF-395E-B247-968E-242F8E07777D}" type="pres">
      <dgm:prSet presAssocID="{5158C5B7-C87B-469F-AFCD-AAA881E77668}" presName="spacer" presStyleCnt="0"/>
      <dgm:spPr/>
    </dgm:pt>
    <dgm:pt modelId="{CCB303A7-8759-164E-A71E-16D32DAFAFA4}" type="pres">
      <dgm:prSet presAssocID="{584E893A-EDB3-413E-AEDD-E4E3307853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428B1A-B7EE-4142-8FAE-855F5AD679FF}" type="presOf" srcId="{24656CD4-3AF2-4EE0-B4F5-985772F76252}" destId="{8B15EAB9-E6D6-0546-835B-986D26B64AB2}" srcOrd="0" destOrd="0" presId="urn:microsoft.com/office/officeart/2005/8/layout/vList2"/>
    <dgm:cxn modelId="{DD6FE734-BA1F-BE4A-A5CF-1AB338AD7B00}" type="presOf" srcId="{584E893A-EDB3-413E-AEDD-E4E3307853E8}" destId="{CCB303A7-8759-164E-A71E-16D32DAFAFA4}" srcOrd="0" destOrd="0" presId="urn:microsoft.com/office/officeart/2005/8/layout/vList2"/>
    <dgm:cxn modelId="{C7E81C37-B8B3-AC4E-946F-7623D378859A}" type="presOf" srcId="{65DCDAA3-A404-48EA-B7E3-F22DC14415AF}" destId="{6D7ADA5D-75A2-4B40-9920-DD1E1CF313DC}" srcOrd="0" destOrd="0" presId="urn:microsoft.com/office/officeart/2005/8/layout/vList2"/>
    <dgm:cxn modelId="{1E89473E-13D9-417A-80E9-F3653B5D150C}" srcId="{24656CD4-3AF2-4EE0-B4F5-985772F76252}" destId="{584E893A-EDB3-413E-AEDD-E4E3307853E8}" srcOrd="3" destOrd="0" parTransId="{68AAB405-ECD1-440A-8908-E854DD7328A9}" sibTransId="{8F8E7B63-1009-4BFF-9203-101C1BC264B5}"/>
    <dgm:cxn modelId="{883C6F62-04CF-44AE-A7B5-B50CACF08112}" srcId="{24656CD4-3AF2-4EE0-B4F5-985772F76252}" destId="{65DCDAA3-A404-48EA-B7E3-F22DC14415AF}" srcOrd="1" destOrd="0" parTransId="{DF92F3F4-1D8E-4C67-A26E-E198052F6777}" sibTransId="{F5D4F8FF-8EBD-4B52-8142-B4646E8A64D3}"/>
    <dgm:cxn modelId="{F1FDBE75-4085-405F-A90F-7C8E239D4E1B}" srcId="{24656CD4-3AF2-4EE0-B4F5-985772F76252}" destId="{1BF60D56-BBB1-48BA-B2D5-2DBBD69A83A0}" srcOrd="2" destOrd="0" parTransId="{45C6E716-7C2A-434B-B85E-E42B8ABF3496}" sibTransId="{5158C5B7-C87B-469F-AFCD-AAA881E77668}"/>
    <dgm:cxn modelId="{8F385481-8FBC-497D-8D38-AC38CB4D5496}" srcId="{24656CD4-3AF2-4EE0-B4F5-985772F76252}" destId="{381A2204-0020-4F23-8375-31FCD0803320}" srcOrd="0" destOrd="0" parTransId="{94363773-F9DD-42DB-A8C6-919DB4C19CFC}" sibTransId="{A5F4E516-83A7-4934-8E5D-CAE572F27BC7}"/>
    <dgm:cxn modelId="{C02059AA-BB19-0E45-AD25-E0E96D1760E0}" type="presOf" srcId="{381A2204-0020-4F23-8375-31FCD0803320}" destId="{3E791883-5B63-E847-A76F-C7FF2EF83F28}" srcOrd="0" destOrd="0" presId="urn:microsoft.com/office/officeart/2005/8/layout/vList2"/>
    <dgm:cxn modelId="{A10834C5-531E-034C-A37A-7B4C618E7370}" type="presOf" srcId="{1BF60D56-BBB1-48BA-B2D5-2DBBD69A83A0}" destId="{12973919-36AE-784B-ADB4-C440248998B5}" srcOrd="0" destOrd="0" presId="urn:microsoft.com/office/officeart/2005/8/layout/vList2"/>
    <dgm:cxn modelId="{E8A3D536-0C84-764B-AEF3-0CFA2C3E364E}" type="presParOf" srcId="{8B15EAB9-E6D6-0546-835B-986D26B64AB2}" destId="{3E791883-5B63-E847-A76F-C7FF2EF83F28}" srcOrd="0" destOrd="0" presId="urn:microsoft.com/office/officeart/2005/8/layout/vList2"/>
    <dgm:cxn modelId="{465FFAE6-EBD8-FF47-8A28-EDE65FBE67CD}" type="presParOf" srcId="{8B15EAB9-E6D6-0546-835B-986D26B64AB2}" destId="{ABC5D6B7-30B8-A244-B29E-A9489F79A0BF}" srcOrd="1" destOrd="0" presId="urn:microsoft.com/office/officeart/2005/8/layout/vList2"/>
    <dgm:cxn modelId="{C937DB3F-F22F-CC4D-A277-2CE5E2B23E0B}" type="presParOf" srcId="{8B15EAB9-E6D6-0546-835B-986D26B64AB2}" destId="{6D7ADA5D-75A2-4B40-9920-DD1E1CF313DC}" srcOrd="2" destOrd="0" presId="urn:microsoft.com/office/officeart/2005/8/layout/vList2"/>
    <dgm:cxn modelId="{3DB439C9-1822-F944-B7BC-8C4E66F0BD7E}" type="presParOf" srcId="{8B15EAB9-E6D6-0546-835B-986D26B64AB2}" destId="{E41CBDA6-0C2B-B04F-8CFE-5416ED4A2604}" srcOrd="3" destOrd="0" presId="urn:microsoft.com/office/officeart/2005/8/layout/vList2"/>
    <dgm:cxn modelId="{EFC6DA31-FF5C-9D4C-8E8B-EA61A315CA47}" type="presParOf" srcId="{8B15EAB9-E6D6-0546-835B-986D26B64AB2}" destId="{12973919-36AE-784B-ADB4-C440248998B5}" srcOrd="4" destOrd="0" presId="urn:microsoft.com/office/officeart/2005/8/layout/vList2"/>
    <dgm:cxn modelId="{710EA819-7E5E-2342-866E-DF4C58CEADEA}" type="presParOf" srcId="{8B15EAB9-E6D6-0546-835B-986D26B64AB2}" destId="{4E7C32FF-395E-B247-968E-242F8E07777D}" srcOrd="5" destOrd="0" presId="urn:microsoft.com/office/officeart/2005/8/layout/vList2"/>
    <dgm:cxn modelId="{112E6DB6-7EEC-F641-BD70-A75DD70AC800}" type="presParOf" srcId="{8B15EAB9-E6D6-0546-835B-986D26B64AB2}" destId="{CCB303A7-8759-164E-A71E-16D32DAFAF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75EF4FA-8775-4268-AABE-CBC5A00208D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934B46-FA18-4821-98D3-2AE958A9A1FB}">
      <dgm:prSet/>
      <dgm:spPr/>
      <dgm:t>
        <a:bodyPr/>
        <a:lstStyle/>
        <a:p>
          <a:r>
            <a:rPr lang="en-US"/>
            <a:t>Dosage and Administration</a:t>
          </a:r>
        </a:p>
      </dgm:t>
    </dgm:pt>
    <dgm:pt modelId="{1F8EDDE0-CA76-4DFA-BEE4-7999B0A7E08A}" type="parTrans" cxnId="{0D6F99EC-013B-4CB1-93F6-8DF317ADE04F}">
      <dgm:prSet/>
      <dgm:spPr/>
      <dgm:t>
        <a:bodyPr/>
        <a:lstStyle/>
        <a:p>
          <a:endParaRPr lang="en-US"/>
        </a:p>
      </dgm:t>
    </dgm:pt>
    <dgm:pt modelId="{0932CF54-6055-4B7A-B31B-0EB90154E7AA}" type="sibTrans" cxnId="{0D6F99EC-013B-4CB1-93F6-8DF317ADE04F}">
      <dgm:prSet/>
      <dgm:spPr/>
      <dgm:t>
        <a:bodyPr/>
        <a:lstStyle/>
        <a:p>
          <a:endParaRPr lang="en-US"/>
        </a:p>
      </dgm:t>
    </dgm:pt>
    <dgm:pt modelId="{842B5814-D6E9-430F-9FE4-5F6E44E00E3E}">
      <dgm:prSet/>
      <dgm:spPr/>
      <dgm:t>
        <a:bodyPr/>
        <a:lstStyle/>
        <a:p>
          <a:r>
            <a:rPr lang="en-US"/>
            <a:t>Adult:  Morphine 0.1mg/kg to a maximum of 10mg IV/IO/IM/SC </a:t>
          </a:r>
        </a:p>
      </dgm:t>
    </dgm:pt>
    <dgm:pt modelId="{AB5559CD-F495-4C50-A3D8-764F21CB80D1}" type="parTrans" cxnId="{1736C7DC-ED29-4441-9109-8F094E5A2187}">
      <dgm:prSet/>
      <dgm:spPr/>
      <dgm:t>
        <a:bodyPr/>
        <a:lstStyle/>
        <a:p>
          <a:endParaRPr lang="en-US"/>
        </a:p>
      </dgm:t>
    </dgm:pt>
    <dgm:pt modelId="{17F853F1-85C1-4717-8F13-47E50BC4CED8}" type="sibTrans" cxnId="{1736C7DC-ED29-4441-9109-8F094E5A2187}">
      <dgm:prSet/>
      <dgm:spPr/>
      <dgm:t>
        <a:bodyPr/>
        <a:lstStyle/>
        <a:p>
          <a:endParaRPr lang="en-US"/>
        </a:p>
      </dgm:t>
    </dgm:pt>
    <dgm:pt modelId="{090D5F71-921C-45BC-9FBE-F2FDC5BD9B25}">
      <dgm:prSet/>
      <dgm:spPr/>
      <dgm:t>
        <a:bodyPr/>
        <a:lstStyle/>
        <a:p>
          <a:r>
            <a:rPr lang="en-US"/>
            <a:t>AVOID USE IF BP LESS THEN 100 mm HG</a:t>
          </a:r>
        </a:p>
      </dgm:t>
    </dgm:pt>
    <dgm:pt modelId="{262BEE17-4167-4153-A805-5FBF7542CC0B}" type="parTrans" cxnId="{561AEDCD-4D38-4E31-BC14-8BE81D0C109B}">
      <dgm:prSet/>
      <dgm:spPr/>
      <dgm:t>
        <a:bodyPr/>
        <a:lstStyle/>
        <a:p>
          <a:endParaRPr lang="en-US"/>
        </a:p>
      </dgm:t>
    </dgm:pt>
    <dgm:pt modelId="{5696D4E2-09C1-4FE5-BF09-37225704BC4B}" type="sibTrans" cxnId="{561AEDCD-4D38-4E31-BC14-8BE81D0C109B}">
      <dgm:prSet/>
      <dgm:spPr/>
      <dgm:t>
        <a:bodyPr/>
        <a:lstStyle/>
        <a:p>
          <a:endParaRPr lang="en-US"/>
        </a:p>
      </dgm:t>
    </dgm:pt>
    <dgm:pt modelId="{5DAD99AF-89B1-8145-B602-5048BEFA1F2C}" type="pres">
      <dgm:prSet presAssocID="{C75EF4FA-8775-4268-AABE-CBC5A00208D3}" presName="linear" presStyleCnt="0">
        <dgm:presLayoutVars>
          <dgm:animLvl val="lvl"/>
          <dgm:resizeHandles val="exact"/>
        </dgm:presLayoutVars>
      </dgm:prSet>
      <dgm:spPr/>
    </dgm:pt>
    <dgm:pt modelId="{B1BA0838-782E-4142-A1FC-09525F601ECC}" type="pres">
      <dgm:prSet presAssocID="{89934B46-FA18-4821-98D3-2AE958A9A1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C491D7-3814-924F-A86C-31E2702178DB}" type="pres">
      <dgm:prSet presAssocID="{0932CF54-6055-4B7A-B31B-0EB90154E7AA}" presName="spacer" presStyleCnt="0"/>
      <dgm:spPr/>
    </dgm:pt>
    <dgm:pt modelId="{945CF2F6-5FDA-C840-82D6-47333BA3581F}" type="pres">
      <dgm:prSet presAssocID="{842B5814-D6E9-430F-9FE4-5F6E44E00E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A8C1F-D84C-BD47-A2C8-6249226A2707}" type="pres">
      <dgm:prSet presAssocID="{17F853F1-85C1-4717-8F13-47E50BC4CED8}" presName="spacer" presStyleCnt="0"/>
      <dgm:spPr/>
    </dgm:pt>
    <dgm:pt modelId="{F97F6E98-DCD4-7F49-844A-7DFA6E4535DC}" type="pres">
      <dgm:prSet presAssocID="{090D5F71-921C-45BC-9FBE-F2FDC5BD9B2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B1771E-9C5B-DF41-971F-54FB02480799}" type="presOf" srcId="{090D5F71-921C-45BC-9FBE-F2FDC5BD9B25}" destId="{F97F6E98-DCD4-7F49-844A-7DFA6E4535DC}" srcOrd="0" destOrd="0" presId="urn:microsoft.com/office/officeart/2005/8/layout/vList2"/>
    <dgm:cxn modelId="{8CBB5735-BA50-684B-9D86-F398F1C278A3}" type="presOf" srcId="{89934B46-FA18-4821-98D3-2AE958A9A1FB}" destId="{B1BA0838-782E-4142-A1FC-09525F601ECC}" srcOrd="0" destOrd="0" presId="urn:microsoft.com/office/officeart/2005/8/layout/vList2"/>
    <dgm:cxn modelId="{E720F284-83DB-FA4B-8524-7306B0D64863}" type="presOf" srcId="{C75EF4FA-8775-4268-AABE-CBC5A00208D3}" destId="{5DAD99AF-89B1-8145-B602-5048BEFA1F2C}" srcOrd="0" destOrd="0" presId="urn:microsoft.com/office/officeart/2005/8/layout/vList2"/>
    <dgm:cxn modelId="{561AEDCD-4D38-4E31-BC14-8BE81D0C109B}" srcId="{C75EF4FA-8775-4268-AABE-CBC5A00208D3}" destId="{090D5F71-921C-45BC-9FBE-F2FDC5BD9B25}" srcOrd="2" destOrd="0" parTransId="{262BEE17-4167-4153-A805-5FBF7542CC0B}" sibTransId="{5696D4E2-09C1-4FE5-BF09-37225704BC4B}"/>
    <dgm:cxn modelId="{1736C7DC-ED29-4441-9109-8F094E5A2187}" srcId="{C75EF4FA-8775-4268-AABE-CBC5A00208D3}" destId="{842B5814-D6E9-430F-9FE4-5F6E44E00E3E}" srcOrd="1" destOrd="0" parTransId="{AB5559CD-F495-4C50-A3D8-764F21CB80D1}" sibTransId="{17F853F1-85C1-4717-8F13-47E50BC4CED8}"/>
    <dgm:cxn modelId="{0D6F99EC-013B-4CB1-93F6-8DF317ADE04F}" srcId="{C75EF4FA-8775-4268-AABE-CBC5A00208D3}" destId="{89934B46-FA18-4821-98D3-2AE958A9A1FB}" srcOrd="0" destOrd="0" parTransId="{1F8EDDE0-CA76-4DFA-BEE4-7999B0A7E08A}" sibTransId="{0932CF54-6055-4B7A-B31B-0EB90154E7AA}"/>
    <dgm:cxn modelId="{1FD993F5-1751-0B46-A3FF-3A05EE230CD8}" type="presOf" srcId="{842B5814-D6E9-430F-9FE4-5F6E44E00E3E}" destId="{945CF2F6-5FDA-C840-82D6-47333BA3581F}" srcOrd="0" destOrd="0" presId="urn:microsoft.com/office/officeart/2005/8/layout/vList2"/>
    <dgm:cxn modelId="{9540B511-DC6D-6448-9EEF-AAC5879F89B1}" type="presParOf" srcId="{5DAD99AF-89B1-8145-B602-5048BEFA1F2C}" destId="{B1BA0838-782E-4142-A1FC-09525F601ECC}" srcOrd="0" destOrd="0" presId="urn:microsoft.com/office/officeart/2005/8/layout/vList2"/>
    <dgm:cxn modelId="{230CC4F3-7FC1-4F48-97B8-5475436B658E}" type="presParOf" srcId="{5DAD99AF-89B1-8145-B602-5048BEFA1F2C}" destId="{26C491D7-3814-924F-A86C-31E2702178DB}" srcOrd="1" destOrd="0" presId="urn:microsoft.com/office/officeart/2005/8/layout/vList2"/>
    <dgm:cxn modelId="{2B7A5676-D94F-9240-8380-FA6DDA5725D0}" type="presParOf" srcId="{5DAD99AF-89B1-8145-B602-5048BEFA1F2C}" destId="{945CF2F6-5FDA-C840-82D6-47333BA3581F}" srcOrd="2" destOrd="0" presId="urn:microsoft.com/office/officeart/2005/8/layout/vList2"/>
    <dgm:cxn modelId="{A0BD8908-92B5-9F40-8236-24004B997A2E}" type="presParOf" srcId="{5DAD99AF-89B1-8145-B602-5048BEFA1F2C}" destId="{8C7A8C1F-D84C-BD47-A2C8-6249226A2707}" srcOrd="3" destOrd="0" presId="urn:microsoft.com/office/officeart/2005/8/layout/vList2"/>
    <dgm:cxn modelId="{3DAEC3B1-08D1-9348-9C64-D135E9B1E83D}" type="presParOf" srcId="{5DAD99AF-89B1-8145-B602-5048BEFA1F2C}" destId="{F97F6E98-DCD4-7F49-844A-7DFA6E4535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B7305A-9B08-4F89-95D3-75F70DEA439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6D7296-A54A-45B7-BA3F-5C1ADC2E6BF6}">
      <dgm:prSet/>
      <dgm:spPr/>
      <dgm:t>
        <a:bodyPr/>
        <a:lstStyle/>
        <a:p>
          <a:r>
            <a:rPr lang="en-US"/>
            <a:t>Both provide analgesia and sedation</a:t>
          </a:r>
        </a:p>
      </dgm:t>
    </dgm:pt>
    <dgm:pt modelId="{F4E47EDE-C2C8-4B72-BF3E-B2DD66E8DAE4}" type="parTrans" cxnId="{592B9745-19F7-4C4F-B990-F40B995517D1}">
      <dgm:prSet/>
      <dgm:spPr/>
      <dgm:t>
        <a:bodyPr/>
        <a:lstStyle/>
        <a:p>
          <a:endParaRPr lang="en-US"/>
        </a:p>
      </dgm:t>
    </dgm:pt>
    <dgm:pt modelId="{A252F47D-30E0-4519-893D-E582ABF778BA}" type="sibTrans" cxnId="{592B9745-19F7-4C4F-B990-F40B995517D1}">
      <dgm:prSet/>
      <dgm:spPr/>
      <dgm:t>
        <a:bodyPr/>
        <a:lstStyle/>
        <a:p>
          <a:endParaRPr lang="en-US"/>
        </a:p>
      </dgm:t>
    </dgm:pt>
    <dgm:pt modelId="{445E416A-0736-4B50-8B99-49969F07B7C8}">
      <dgm:prSet/>
      <dgm:spPr/>
      <dgm:t>
        <a:bodyPr/>
        <a:lstStyle/>
        <a:p>
          <a:r>
            <a:rPr lang="en-US"/>
            <a:t>Morphine results in hypotension via release of histamines.</a:t>
          </a:r>
        </a:p>
      </dgm:t>
    </dgm:pt>
    <dgm:pt modelId="{6ECB942A-CC9B-4B08-B032-2F2245326C29}" type="parTrans" cxnId="{3DDFD7BD-71E0-49B5-9A64-ABF06EF0D762}">
      <dgm:prSet/>
      <dgm:spPr/>
      <dgm:t>
        <a:bodyPr/>
        <a:lstStyle/>
        <a:p>
          <a:endParaRPr lang="en-US"/>
        </a:p>
      </dgm:t>
    </dgm:pt>
    <dgm:pt modelId="{35A95B56-4859-47BE-8272-FE7BCBF80B4D}" type="sibTrans" cxnId="{3DDFD7BD-71E0-49B5-9A64-ABF06EF0D762}">
      <dgm:prSet/>
      <dgm:spPr/>
      <dgm:t>
        <a:bodyPr/>
        <a:lstStyle/>
        <a:p>
          <a:endParaRPr lang="en-US"/>
        </a:p>
      </dgm:t>
    </dgm:pt>
    <dgm:pt modelId="{5C666B65-6D81-41CF-B546-8544730ECF9D}">
      <dgm:prSet/>
      <dgm:spPr/>
      <dgm:t>
        <a:bodyPr/>
        <a:lstStyle/>
        <a:p>
          <a:r>
            <a:rPr lang="en-US"/>
            <a:t>Fentanyl does not.</a:t>
          </a:r>
        </a:p>
      </dgm:t>
    </dgm:pt>
    <dgm:pt modelId="{1E7773F6-4869-4943-B765-8F0C916D771C}" type="parTrans" cxnId="{97009232-1581-4560-A023-3A7E832F6A66}">
      <dgm:prSet/>
      <dgm:spPr/>
      <dgm:t>
        <a:bodyPr/>
        <a:lstStyle/>
        <a:p>
          <a:endParaRPr lang="en-US"/>
        </a:p>
      </dgm:t>
    </dgm:pt>
    <dgm:pt modelId="{4FBA31EE-852F-4A9E-ACCF-E2C15E1D3232}" type="sibTrans" cxnId="{97009232-1581-4560-A023-3A7E832F6A66}">
      <dgm:prSet/>
      <dgm:spPr/>
      <dgm:t>
        <a:bodyPr/>
        <a:lstStyle/>
        <a:p>
          <a:endParaRPr lang="en-US"/>
        </a:p>
      </dgm:t>
    </dgm:pt>
    <dgm:pt modelId="{CC81B475-1E1C-4708-9937-5537D2618E3C}">
      <dgm:prSet/>
      <dgm:spPr/>
      <dgm:t>
        <a:bodyPr/>
        <a:lstStyle/>
        <a:p>
          <a:r>
            <a:rPr lang="en-US"/>
            <a:t>Less chance of hypotension with fentanyl</a:t>
          </a:r>
        </a:p>
      </dgm:t>
    </dgm:pt>
    <dgm:pt modelId="{C47BAA23-7AEC-4E9D-91C8-B1C1B4ADEC23}" type="parTrans" cxnId="{DF7CAD07-82C4-4CCE-A10B-28CA1F7C3E6F}">
      <dgm:prSet/>
      <dgm:spPr/>
      <dgm:t>
        <a:bodyPr/>
        <a:lstStyle/>
        <a:p>
          <a:endParaRPr lang="en-US"/>
        </a:p>
      </dgm:t>
    </dgm:pt>
    <dgm:pt modelId="{43D13EF5-6E2E-4478-A63B-9BCE0F4F02F0}" type="sibTrans" cxnId="{DF7CAD07-82C4-4CCE-A10B-28CA1F7C3E6F}">
      <dgm:prSet/>
      <dgm:spPr/>
      <dgm:t>
        <a:bodyPr/>
        <a:lstStyle/>
        <a:p>
          <a:endParaRPr lang="en-US"/>
        </a:p>
      </dgm:t>
    </dgm:pt>
    <dgm:pt modelId="{763C1CDC-76FB-6042-9E9E-751BCC85E7F3}" type="pres">
      <dgm:prSet presAssocID="{9EB7305A-9B08-4F89-95D3-75F70DEA4397}" presName="linear" presStyleCnt="0">
        <dgm:presLayoutVars>
          <dgm:animLvl val="lvl"/>
          <dgm:resizeHandles val="exact"/>
        </dgm:presLayoutVars>
      </dgm:prSet>
      <dgm:spPr/>
    </dgm:pt>
    <dgm:pt modelId="{3A37A24C-DD3D-3044-903D-6838154A25D2}" type="pres">
      <dgm:prSet presAssocID="{CE6D7296-A54A-45B7-BA3F-5C1ADC2E6B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71D603-21C9-874B-865C-41FE7F82B585}" type="pres">
      <dgm:prSet presAssocID="{A252F47D-30E0-4519-893D-E582ABF778BA}" presName="spacer" presStyleCnt="0"/>
      <dgm:spPr/>
    </dgm:pt>
    <dgm:pt modelId="{4DDFEDBE-2E1F-524B-89C1-BDB0FE372420}" type="pres">
      <dgm:prSet presAssocID="{445E416A-0736-4B50-8B99-49969F07B7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E6DC79-11CB-9E4C-A740-375D5C589A96}" type="pres">
      <dgm:prSet presAssocID="{35A95B56-4859-47BE-8272-FE7BCBF80B4D}" presName="spacer" presStyleCnt="0"/>
      <dgm:spPr/>
    </dgm:pt>
    <dgm:pt modelId="{EE4A9731-2AD4-164E-81A7-B6A119B4EEED}" type="pres">
      <dgm:prSet presAssocID="{5C666B65-6D81-41CF-B546-8544730ECF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4A861-69F1-3F48-8572-23EC9D897DBA}" type="pres">
      <dgm:prSet presAssocID="{4FBA31EE-852F-4A9E-ACCF-E2C15E1D3232}" presName="spacer" presStyleCnt="0"/>
      <dgm:spPr/>
    </dgm:pt>
    <dgm:pt modelId="{49F1F99F-9F2C-7D4D-8EB0-C1F6A8021138}" type="pres">
      <dgm:prSet presAssocID="{CC81B475-1E1C-4708-9937-5537D2618E3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36BD03-6397-A14C-8C6E-08A16B26D650}" type="presOf" srcId="{445E416A-0736-4B50-8B99-49969F07B7C8}" destId="{4DDFEDBE-2E1F-524B-89C1-BDB0FE372420}" srcOrd="0" destOrd="0" presId="urn:microsoft.com/office/officeart/2005/8/layout/vList2"/>
    <dgm:cxn modelId="{DF7CAD07-82C4-4CCE-A10B-28CA1F7C3E6F}" srcId="{9EB7305A-9B08-4F89-95D3-75F70DEA4397}" destId="{CC81B475-1E1C-4708-9937-5537D2618E3C}" srcOrd="3" destOrd="0" parTransId="{C47BAA23-7AEC-4E9D-91C8-B1C1B4ADEC23}" sibTransId="{43D13EF5-6E2E-4478-A63B-9BCE0F4F02F0}"/>
    <dgm:cxn modelId="{97009232-1581-4560-A023-3A7E832F6A66}" srcId="{9EB7305A-9B08-4F89-95D3-75F70DEA4397}" destId="{5C666B65-6D81-41CF-B546-8544730ECF9D}" srcOrd="2" destOrd="0" parTransId="{1E7773F6-4869-4943-B765-8F0C916D771C}" sibTransId="{4FBA31EE-852F-4A9E-ACCF-E2C15E1D3232}"/>
    <dgm:cxn modelId="{592B9745-19F7-4C4F-B990-F40B995517D1}" srcId="{9EB7305A-9B08-4F89-95D3-75F70DEA4397}" destId="{CE6D7296-A54A-45B7-BA3F-5C1ADC2E6BF6}" srcOrd="0" destOrd="0" parTransId="{F4E47EDE-C2C8-4B72-BF3E-B2DD66E8DAE4}" sibTransId="{A252F47D-30E0-4519-893D-E582ABF778BA}"/>
    <dgm:cxn modelId="{D2D9F251-F653-B948-91C8-E9B6EFFB8762}" type="presOf" srcId="{CE6D7296-A54A-45B7-BA3F-5C1ADC2E6BF6}" destId="{3A37A24C-DD3D-3044-903D-6838154A25D2}" srcOrd="0" destOrd="0" presId="urn:microsoft.com/office/officeart/2005/8/layout/vList2"/>
    <dgm:cxn modelId="{6E122D7E-8D6A-9C49-A1FC-4B8A5E734FCD}" type="presOf" srcId="{5C666B65-6D81-41CF-B546-8544730ECF9D}" destId="{EE4A9731-2AD4-164E-81A7-B6A119B4EEED}" srcOrd="0" destOrd="0" presId="urn:microsoft.com/office/officeart/2005/8/layout/vList2"/>
    <dgm:cxn modelId="{AC7F9594-0B28-CF46-8B9F-9F52A739503C}" type="presOf" srcId="{CC81B475-1E1C-4708-9937-5537D2618E3C}" destId="{49F1F99F-9F2C-7D4D-8EB0-C1F6A8021138}" srcOrd="0" destOrd="0" presId="urn:microsoft.com/office/officeart/2005/8/layout/vList2"/>
    <dgm:cxn modelId="{3DDFD7BD-71E0-49B5-9A64-ABF06EF0D762}" srcId="{9EB7305A-9B08-4F89-95D3-75F70DEA4397}" destId="{445E416A-0736-4B50-8B99-49969F07B7C8}" srcOrd="1" destOrd="0" parTransId="{6ECB942A-CC9B-4B08-B032-2F2245326C29}" sibTransId="{35A95B56-4859-47BE-8272-FE7BCBF80B4D}"/>
    <dgm:cxn modelId="{4ACF8DC4-1E88-E64D-87B4-A103FCE0019D}" type="presOf" srcId="{9EB7305A-9B08-4F89-95D3-75F70DEA4397}" destId="{763C1CDC-76FB-6042-9E9E-751BCC85E7F3}" srcOrd="0" destOrd="0" presId="urn:microsoft.com/office/officeart/2005/8/layout/vList2"/>
    <dgm:cxn modelId="{947D2B7D-21CF-5448-9A54-B3433AC4D627}" type="presParOf" srcId="{763C1CDC-76FB-6042-9E9E-751BCC85E7F3}" destId="{3A37A24C-DD3D-3044-903D-6838154A25D2}" srcOrd="0" destOrd="0" presId="urn:microsoft.com/office/officeart/2005/8/layout/vList2"/>
    <dgm:cxn modelId="{CD7EA871-4810-964F-AF76-B0EB638F15C6}" type="presParOf" srcId="{763C1CDC-76FB-6042-9E9E-751BCC85E7F3}" destId="{D671D603-21C9-874B-865C-41FE7F82B585}" srcOrd="1" destOrd="0" presId="urn:microsoft.com/office/officeart/2005/8/layout/vList2"/>
    <dgm:cxn modelId="{02E81BB0-0A91-E24D-90D8-3017EB7E48D6}" type="presParOf" srcId="{763C1CDC-76FB-6042-9E9E-751BCC85E7F3}" destId="{4DDFEDBE-2E1F-524B-89C1-BDB0FE372420}" srcOrd="2" destOrd="0" presId="urn:microsoft.com/office/officeart/2005/8/layout/vList2"/>
    <dgm:cxn modelId="{53C883DC-04D6-454B-AB45-0645F6EE3224}" type="presParOf" srcId="{763C1CDC-76FB-6042-9E9E-751BCC85E7F3}" destId="{00E6DC79-11CB-9E4C-A740-375D5C589A96}" srcOrd="3" destOrd="0" presId="urn:microsoft.com/office/officeart/2005/8/layout/vList2"/>
    <dgm:cxn modelId="{692D3405-0E1F-0143-BBC2-385644FD7DC1}" type="presParOf" srcId="{763C1CDC-76FB-6042-9E9E-751BCC85E7F3}" destId="{EE4A9731-2AD4-164E-81A7-B6A119B4EEED}" srcOrd="4" destOrd="0" presId="urn:microsoft.com/office/officeart/2005/8/layout/vList2"/>
    <dgm:cxn modelId="{D8073D6A-380B-E645-BD6E-68C947690A07}" type="presParOf" srcId="{763C1CDC-76FB-6042-9E9E-751BCC85E7F3}" destId="{4B74A861-69F1-3F48-8572-23EC9D897DBA}" srcOrd="5" destOrd="0" presId="urn:microsoft.com/office/officeart/2005/8/layout/vList2"/>
    <dgm:cxn modelId="{4F6DF57C-47BE-2E4C-96D0-EAF351588902}" type="presParOf" srcId="{763C1CDC-76FB-6042-9E9E-751BCC85E7F3}" destId="{49F1F99F-9F2C-7D4D-8EB0-C1F6A80211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06386C-BA1D-4C3B-8EFF-A7777B11259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B000AE-9888-4B83-B0E9-E9FF5798051D}">
      <dgm:prSet/>
      <dgm:spPr/>
      <dgm:t>
        <a:bodyPr/>
        <a:lstStyle/>
        <a:p>
          <a:r>
            <a:rPr lang="en-US"/>
            <a:t>CATEGORY: Benzodiazapines; valium, ativan, versed.</a:t>
          </a:r>
        </a:p>
      </dgm:t>
    </dgm:pt>
    <dgm:pt modelId="{8491C36D-EAD8-42D9-B47A-A4B502071952}" type="parTrans" cxnId="{F0B24D30-F054-463F-9521-E9214E029774}">
      <dgm:prSet/>
      <dgm:spPr/>
      <dgm:t>
        <a:bodyPr/>
        <a:lstStyle/>
        <a:p>
          <a:endParaRPr lang="en-US"/>
        </a:p>
      </dgm:t>
    </dgm:pt>
    <dgm:pt modelId="{9268BC65-0C72-4373-8A1A-1D5D4C61400A}" type="sibTrans" cxnId="{F0B24D30-F054-463F-9521-E9214E029774}">
      <dgm:prSet/>
      <dgm:spPr/>
      <dgm:t>
        <a:bodyPr/>
        <a:lstStyle/>
        <a:p>
          <a:endParaRPr lang="en-US"/>
        </a:p>
      </dgm:t>
    </dgm:pt>
    <dgm:pt modelId="{89DE3949-92FC-45A3-B3BC-B366E01D8D9A}">
      <dgm:prSet/>
      <dgm:spPr/>
      <dgm:t>
        <a:bodyPr/>
        <a:lstStyle/>
        <a:p>
          <a:r>
            <a:rPr lang="en-US" dirty="0"/>
            <a:t>INDICATION: Seizures, anxiolytics, sedation</a:t>
          </a:r>
        </a:p>
      </dgm:t>
    </dgm:pt>
    <dgm:pt modelId="{9C0A018B-905A-4FB9-A0D2-0E78E557B444}" type="parTrans" cxnId="{B042DDE1-5D93-42DC-A785-49307A3718E9}">
      <dgm:prSet/>
      <dgm:spPr/>
      <dgm:t>
        <a:bodyPr/>
        <a:lstStyle/>
        <a:p>
          <a:endParaRPr lang="en-US"/>
        </a:p>
      </dgm:t>
    </dgm:pt>
    <dgm:pt modelId="{2DC4E892-14F3-41EE-ADAF-F1AE6BB3FA50}" type="sibTrans" cxnId="{B042DDE1-5D93-42DC-A785-49307A3718E9}">
      <dgm:prSet/>
      <dgm:spPr/>
      <dgm:t>
        <a:bodyPr/>
        <a:lstStyle/>
        <a:p>
          <a:endParaRPr lang="en-US"/>
        </a:p>
      </dgm:t>
    </dgm:pt>
    <dgm:pt modelId="{4A814D5D-3789-41B7-B4DA-8198F8F2193A}">
      <dgm:prSet/>
      <dgm:spPr/>
      <dgm:t>
        <a:bodyPr/>
        <a:lstStyle/>
        <a:p>
          <a:r>
            <a:rPr lang="en-US"/>
            <a:t>SIDE EFFECTS: Hypotension, Vasodilatation, apnea.  Withdrawal seizures</a:t>
          </a:r>
        </a:p>
      </dgm:t>
    </dgm:pt>
    <dgm:pt modelId="{9C3C2038-C19F-44A1-93FA-FFE2A460E00A}" type="parTrans" cxnId="{CE6170F8-E64F-4233-8B48-ACF23217CC2D}">
      <dgm:prSet/>
      <dgm:spPr/>
      <dgm:t>
        <a:bodyPr/>
        <a:lstStyle/>
        <a:p>
          <a:endParaRPr lang="en-US"/>
        </a:p>
      </dgm:t>
    </dgm:pt>
    <dgm:pt modelId="{C6EE8566-4557-4091-BFD6-6FE96690872D}" type="sibTrans" cxnId="{CE6170F8-E64F-4233-8B48-ACF23217CC2D}">
      <dgm:prSet/>
      <dgm:spPr/>
      <dgm:t>
        <a:bodyPr/>
        <a:lstStyle/>
        <a:p>
          <a:endParaRPr lang="en-US"/>
        </a:p>
      </dgm:t>
    </dgm:pt>
    <dgm:pt modelId="{D1C580E0-8403-4546-AE98-DCD9A9E04079}">
      <dgm:prSet/>
      <dgm:spPr/>
      <dgm:t>
        <a:bodyPr/>
        <a:lstStyle/>
        <a:p>
          <a:r>
            <a:rPr lang="en-US"/>
            <a:t>INTERACTIONS: Potentates other sedatives.</a:t>
          </a:r>
        </a:p>
      </dgm:t>
    </dgm:pt>
    <dgm:pt modelId="{D8398EFE-49E8-4567-B235-44503CBA86AE}" type="parTrans" cxnId="{93A43F41-E7BA-4D21-950B-0A5D9214A07E}">
      <dgm:prSet/>
      <dgm:spPr/>
      <dgm:t>
        <a:bodyPr/>
        <a:lstStyle/>
        <a:p>
          <a:endParaRPr lang="en-US"/>
        </a:p>
      </dgm:t>
    </dgm:pt>
    <dgm:pt modelId="{BA435038-BAA1-4E81-8DA2-07663B9B07E0}" type="sibTrans" cxnId="{93A43F41-E7BA-4D21-950B-0A5D9214A07E}">
      <dgm:prSet/>
      <dgm:spPr/>
      <dgm:t>
        <a:bodyPr/>
        <a:lstStyle/>
        <a:p>
          <a:endParaRPr lang="en-US"/>
        </a:p>
      </dgm:t>
    </dgm:pt>
    <dgm:pt modelId="{92DA7E9A-AE63-1449-ABF8-6974E2AE6D67}" type="pres">
      <dgm:prSet presAssocID="{2D06386C-BA1D-4C3B-8EFF-A7777B11259D}" presName="linear" presStyleCnt="0">
        <dgm:presLayoutVars>
          <dgm:animLvl val="lvl"/>
          <dgm:resizeHandles val="exact"/>
        </dgm:presLayoutVars>
      </dgm:prSet>
      <dgm:spPr/>
    </dgm:pt>
    <dgm:pt modelId="{77E32086-684B-4F4D-9DF2-5FD825C337C5}" type="pres">
      <dgm:prSet presAssocID="{78B000AE-9888-4B83-B0E9-E9FF579805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438A90-D8AF-1748-B9AB-565FD9F5F366}" type="pres">
      <dgm:prSet presAssocID="{9268BC65-0C72-4373-8A1A-1D5D4C61400A}" presName="spacer" presStyleCnt="0"/>
      <dgm:spPr/>
    </dgm:pt>
    <dgm:pt modelId="{84ADA730-8828-464D-80F7-6AD8B5005030}" type="pres">
      <dgm:prSet presAssocID="{89DE3949-92FC-45A3-B3BC-B366E01D8D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BC595D-D690-D54B-80FB-52D550A9D6B4}" type="pres">
      <dgm:prSet presAssocID="{2DC4E892-14F3-41EE-ADAF-F1AE6BB3FA50}" presName="spacer" presStyleCnt="0"/>
      <dgm:spPr/>
    </dgm:pt>
    <dgm:pt modelId="{413F1A19-FBE2-D447-ABDD-E1BBAFE4525B}" type="pres">
      <dgm:prSet presAssocID="{4A814D5D-3789-41B7-B4DA-8198F8F219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4EC2A2-F3DF-4041-A1A8-245BA06FA355}" type="pres">
      <dgm:prSet presAssocID="{C6EE8566-4557-4091-BFD6-6FE96690872D}" presName="spacer" presStyleCnt="0"/>
      <dgm:spPr/>
    </dgm:pt>
    <dgm:pt modelId="{B4A81C3A-706F-8744-9306-6B1DAE2C3B7D}" type="pres">
      <dgm:prSet presAssocID="{D1C580E0-8403-4546-AE98-DCD9A9E040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213D1A-5A7D-8A4C-BDC9-273A4BB8A5B3}" type="presOf" srcId="{89DE3949-92FC-45A3-B3BC-B366E01D8D9A}" destId="{84ADA730-8828-464D-80F7-6AD8B5005030}" srcOrd="0" destOrd="0" presId="urn:microsoft.com/office/officeart/2005/8/layout/vList2"/>
    <dgm:cxn modelId="{F0B24D30-F054-463F-9521-E9214E029774}" srcId="{2D06386C-BA1D-4C3B-8EFF-A7777B11259D}" destId="{78B000AE-9888-4B83-B0E9-E9FF5798051D}" srcOrd="0" destOrd="0" parTransId="{8491C36D-EAD8-42D9-B47A-A4B502071952}" sibTransId="{9268BC65-0C72-4373-8A1A-1D5D4C61400A}"/>
    <dgm:cxn modelId="{93A43F41-E7BA-4D21-950B-0A5D9214A07E}" srcId="{2D06386C-BA1D-4C3B-8EFF-A7777B11259D}" destId="{D1C580E0-8403-4546-AE98-DCD9A9E04079}" srcOrd="3" destOrd="0" parTransId="{D8398EFE-49E8-4567-B235-44503CBA86AE}" sibTransId="{BA435038-BAA1-4E81-8DA2-07663B9B07E0}"/>
    <dgm:cxn modelId="{EA4CFF56-7EBE-B247-A1A5-B61A568C1B7A}" type="presOf" srcId="{2D06386C-BA1D-4C3B-8EFF-A7777B11259D}" destId="{92DA7E9A-AE63-1449-ABF8-6974E2AE6D67}" srcOrd="0" destOrd="0" presId="urn:microsoft.com/office/officeart/2005/8/layout/vList2"/>
    <dgm:cxn modelId="{64B42265-D368-7E43-BC9F-C428C179ED49}" type="presOf" srcId="{4A814D5D-3789-41B7-B4DA-8198F8F2193A}" destId="{413F1A19-FBE2-D447-ABDD-E1BBAFE4525B}" srcOrd="0" destOrd="0" presId="urn:microsoft.com/office/officeart/2005/8/layout/vList2"/>
    <dgm:cxn modelId="{62B7AC85-0B91-6C47-B9E9-F8D65FF96F21}" type="presOf" srcId="{78B000AE-9888-4B83-B0E9-E9FF5798051D}" destId="{77E32086-684B-4F4D-9DF2-5FD825C337C5}" srcOrd="0" destOrd="0" presId="urn:microsoft.com/office/officeart/2005/8/layout/vList2"/>
    <dgm:cxn modelId="{7A20FFD2-9A53-454E-95CF-A04D1C1B1596}" type="presOf" srcId="{D1C580E0-8403-4546-AE98-DCD9A9E04079}" destId="{B4A81C3A-706F-8744-9306-6B1DAE2C3B7D}" srcOrd="0" destOrd="0" presId="urn:microsoft.com/office/officeart/2005/8/layout/vList2"/>
    <dgm:cxn modelId="{B042DDE1-5D93-42DC-A785-49307A3718E9}" srcId="{2D06386C-BA1D-4C3B-8EFF-A7777B11259D}" destId="{89DE3949-92FC-45A3-B3BC-B366E01D8D9A}" srcOrd="1" destOrd="0" parTransId="{9C0A018B-905A-4FB9-A0D2-0E78E557B444}" sibTransId="{2DC4E892-14F3-41EE-ADAF-F1AE6BB3FA50}"/>
    <dgm:cxn modelId="{CE6170F8-E64F-4233-8B48-ACF23217CC2D}" srcId="{2D06386C-BA1D-4C3B-8EFF-A7777B11259D}" destId="{4A814D5D-3789-41B7-B4DA-8198F8F2193A}" srcOrd="2" destOrd="0" parTransId="{9C3C2038-C19F-44A1-93FA-FFE2A460E00A}" sibTransId="{C6EE8566-4557-4091-BFD6-6FE96690872D}"/>
    <dgm:cxn modelId="{4C684EC2-663C-9146-A4C5-12527F34E982}" type="presParOf" srcId="{92DA7E9A-AE63-1449-ABF8-6974E2AE6D67}" destId="{77E32086-684B-4F4D-9DF2-5FD825C337C5}" srcOrd="0" destOrd="0" presId="urn:microsoft.com/office/officeart/2005/8/layout/vList2"/>
    <dgm:cxn modelId="{1FCA4711-6435-8A4A-82D1-6E7AFF218E0D}" type="presParOf" srcId="{92DA7E9A-AE63-1449-ABF8-6974E2AE6D67}" destId="{8E438A90-D8AF-1748-B9AB-565FD9F5F366}" srcOrd="1" destOrd="0" presId="urn:microsoft.com/office/officeart/2005/8/layout/vList2"/>
    <dgm:cxn modelId="{0B348560-A20E-AA4B-8980-04CD1589E7CD}" type="presParOf" srcId="{92DA7E9A-AE63-1449-ABF8-6974E2AE6D67}" destId="{84ADA730-8828-464D-80F7-6AD8B5005030}" srcOrd="2" destOrd="0" presId="urn:microsoft.com/office/officeart/2005/8/layout/vList2"/>
    <dgm:cxn modelId="{326CC18E-95BF-494B-9F9C-6EA9157EDAAA}" type="presParOf" srcId="{92DA7E9A-AE63-1449-ABF8-6974E2AE6D67}" destId="{45BC595D-D690-D54B-80FB-52D550A9D6B4}" srcOrd="3" destOrd="0" presId="urn:microsoft.com/office/officeart/2005/8/layout/vList2"/>
    <dgm:cxn modelId="{CF85A068-362E-6B4E-86BF-31933FEB7CCC}" type="presParOf" srcId="{92DA7E9A-AE63-1449-ABF8-6974E2AE6D67}" destId="{413F1A19-FBE2-D447-ABDD-E1BBAFE4525B}" srcOrd="4" destOrd="0" presId="urn:microsoft.com/office/officeart/2005/8/layout/vList2"/>
    <dgm:cxn modelId="{7B290AAD-B7ED-224D-8890-1CBB6ADEBE3E}" type="presParOf" srcId="{92DA7E9A-AE63-1449-ABF8-6974E2AE6D67}" destId="{254EC2A2-F3DF-4041-A1A8-245BA06FA355}" srcOrd="5" destOrd="0" presId="urn:microsoft.com/office/officeart/2005/8/layout/vList2"/>
    <dgm:cxn modelId="{8FFDAF5A-8AC7-3846-A415-01AFCB2AD3B2}" type="presParOf" srcId="{92DA7E9A-AE63-1449-ABF8-6974E2AE6D67}" destId="{B4A81C3A-706F-8744-9306-6B1DAE2C3B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C75D55E-1631-4CA0-9396-8F8801A204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88424A-8F7E-4D5F-BF50-1E67306FBC5B}">
      <dgm:prSet/>
      <dgm:spPr/>
      <dgm:t>
        <a:bodyPr/>
        <a:lstStyle/>
        <a:p>
          <a:r>
            <a:rPr lang="en-US" u="sng"/>
            <a:t>DOSAGE AND ADMINISTRATION </a:t>
          </a:r>
          <a:endParaRPr lang="en-US"/>
        </a:p>
      </dgm:t>
    </dgm:pt>
    <dgm:pt modelId="{53D07D6E-0985-4DB5-B023-BD25BA8BEEF0}" type="parTrans" cxnId="{853ECE46-2689-4B17-96C4-A214B102AF1C}">
      <dgm:prSet/>
      <dgm:spPr/>
      <dgm:t>
        <a:bodyPr/>
        <a:lstStyle/>
        <a:p>
          <a:endParaRPr lang="en-US"/>
        </a:p>
      </dgm:t>
    </dgm:pt>
    <dgm:pt modelId="{04483ED3-A75A-4FDF-9658-8DAAC6DBDF40}" type="sibTrans" cxnId="{853ECE46-2689-4B17-96C4-A214B102AF1C}">
      <dgm:prSet/>
      <dgm:spPr/>
      <dgm:t>
        <a:bodyPr/>
        <a:lstStyle/>
        <a:p>
          <a:endParaRPr lang="en-US"/>
        </a:p>
      </dgm:t>
    </dgm:pt>
    <dgm:pt modelId="{519952FC-3E19-4EE3-9AB0-AEBB0A7DFF08}">
      <dgm:prSet/>
      <dgm:spPr/>
      <dgm:t>
        <a:bodyPr/>
        <a:lstStyle/>
        <a:p>
          <a:r>
            <a:rPr lang="en-US"/>
            <a:t>BEHAVIORAL/SEIZURES/INDUCED THERAPEUTIC HYPOTHERMIA: 2-6 mg IV/IO/IM/IN</a:t>
          </a:r>
        </a:p>
      </dgm:t>
    </dgm:pt>
    <dgm:pt modelId="{3ED2C6AB-A3FF-42BB-891E-01EF8F99A9E1}" type="parTrans" cxnId="{443C434F-0FFE-4640-9843-1120552734F6}">
      <dgm:prSet/>
      <dgm:spPr/>
      <dgm:t>
        <a:bodyPr/>
        <a:lstStyle/>
        <a:p>
          <a:endParaRPr lang="en-US"/>
        </a:p>
      </dgm:t>
    </dgm:pt>
    <dgm:pt modelId="{5314727E-FD43-4A76-9352-FA44264955D7}" type="sibTrans" cxnId="{443C434F-0FFE-4640-9843-1120552734F6}">
      <dgm:prSet/>
      <dgm:spPr/>
      <dgm:t>
        <a:bodyPr/>
        <a:lstStyle/>
        <a:p>
          <a:endParaRPr lang="en-US"/>
        </a:p>
      </dgm:t>
    </dgm:pt>
    <dgm:pt modelId="{E9AF3047-7AD7-4B7D-A8B9-9B3ED1394FEE}">
      <dgm:prSet/>
      <dgm:spPr/>
      <dgm:t>
        <a:bodyPr/>
        <a:lstStyle/>
        <a:p>
          <a:r>
            <a:rPr lang="en-US"/>
            <a:t>NERVE AGENT/ORGANOPHOSPHATE POISIONING: 2 mg IV/IO/IN every 5 minutes; or 6 mg IM every 10 minutes as needed.</a:t>
          </a:r>
        </a:p>
      </dgm:t>
    </dgm:pt>
    <dgm:pt modelId="{651FAF13-53DB-490C-8781-75666D805BCD}" type="parTrans" cxnId="{9C124FBA-DAA9-42E7-9F52-E2BB6F63E466}">
      <dgm:prSet/>
      <dgm:spPr/>
      <dgm:t>
        <a:bodyPr/>
        <a:lstStyle/>
        <a:p>
          <a:endParaRPr lang="en-US"/>
        </a:p>
      </dgm:t>
    </dgm:pt>
    <dgm:pt modelId="{0ED4FFFF-85E6-4BF8-8B97-225D2498B663}" type="sibTrans" cxnId="{9C124FBA-DAA9-42E7-9F52-E2BB6F63E466}">
      <dgm:prSet/>
      <dgm:spPr/>
      <dgm:t>
        <a:bodyPr/>
        <a:lstStyle/>
        <a:p>
          <a:endParaRPr lang="en-US"/>
        </a:p>
      </dgm:t>
    </dgm:pt>
    <dgm:pt modelId="{0BD58BB3-1BCC-4A65-8A30-E2600E06E971}">
      <dgm:prSet/>
      <dgm:spPr/>
      <dgm:t>
        <a:bodyPr/>
        <a:lstStyle/>
        <a:p>
          <a:r>
            <a:rPr lang="en-US"/>
            <a:t>SEDATION FOR ELECTRICAL THERAPY: 0.5-2 mg IV/IO/IM/IN</a:t>
          </a:r>
        </a:p>
      </dgm:t>
    </dgm:pt>
    <dgm:pt modelId="{A57EFD10-C622-4347-96A2-F72D88C7C974}" type="parTrans" cxnId="{F137A9D2-9790-49DE-B25C-932F566A0DB6}">
      <dgm:prSet/>
      <dgm:spPr/>
      <dgm:t>
        <a:bodyPr/>
        <a:lstStyle/>
        <a:p>
          <a:endParaRPr lang="en-US"/>
        </a:p>
      </dgm:t>
    </dgm:pt>
    <dgm:pt modelId="{578A6F42-EA4E-430B-B841-07196FD8E314}" type="sibTrans" cxnId="{F137A9D2-9790-49DE-B25C-932F566A0DB6}">
      <dgm:prSet/>
      <dgm:spPr/>
      <dgm:t>
        <a:bodyPr/>
        <a:lstStyle/>
        <a:p>
          <a:endParaRPr lang="en-US"/>
        </a:p>
      </dgm:t>
    </dgm:pt>
    <dgm:pt modelId="{91D27F59-7E56-46EA-BD47-4029BC4D2EB2}">
      <dgm:prSet/>
      <dgm:spPr/>
      <dgm:t>
        <a:bodyPr/>
        <a:lstStyle/>
        <a:p>
          <a:r>
            <a:rPr lang="en-US"/>
            <a:t>DIFFICULT AIRWAY: 2 mg slow IV/IO/IM/IN; Repeat as necessary to a total dose of 6 mg. </a:t>
          </a:r>
        </a:p>
      </dgm:t>
    </dgm:pt>
    <dgm:pt modelId="{6072A61D-4B64-4AB8-9A8C-68740D648831}" type="parTrans" cxnId="{1EDF9FE2-63CA-4551-A702-34358461F2A2}">
      <dgm:prSet/>
      <dgm:spPr/>
      <dgm:t>
        <a:bodyPr/>
        <a:lstStyle/>
        <a:p>
          <a:endParaRPr lang="en-US"/>
        </a:p>
      </dgm:t>
    </dgm:pt>
    <dgm:pt modelId="{D84B07D7-1946-4F8B-90CC-5AA46AF610DF}" type="sibTrans" cxnId="{1EDF9FE2-63CA-4551-A702-34358461F2A2}">
      <dgm:prSet/>
      <dgm:spPr/>
      <dgm:t>
        <a:bodyPr/>
        <a:lstStyle/>
        <a:p>
          <a:endParaRPr lang="en-US"/>
        </a:p>
      </dgm:t>
    </dgm:pt>
    <dgm:pt modelId="{66170A88-3C5F-454D-9A79-F89337C8425A}" type="pres">
      <dgm:prSet presAssocID="{DC75D55E-1631-4CA0-9396-8F8801A20402}" presName="linear" presStyleCnt="0">
        <dgm:presLayoutVars>
          <dgm:animLvl val="lvl"/>
          <dgm:resizeHandles val="exact"/>
        </dgm:presLayoutVars>
      </dgm:prSet>
      <dgm:spPr/>
    </dgm:pt>
    <dgm:pt modelId="{807C329A-F95F-3846-8793-944EE7AF46E0}" type="pres">
      <dgm:prSet presAssocID="{9888424A-8F7E-4D5F-BF50-1E67306FBC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65ED48-27AC-5341-865F-F25933EA9E5C}" type="pres">
      <dgm:prSet presAssocID="{04483ED3-A75A-4FDF-9658-8DAAC6DBDF40}" presName="spacer" presStyleCnt="0"/>
      <dgm:spPr/>
    </dgm:pt>
    <dgm:pt modelId="{BACD610C-0A46-D948-B49B-91859168AF75}" type="pres">
      <dgm:prSet presAssocID="{519952FC-3E19-4EE3-9AB0-AEBB0A7DFF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0161BE-EC33-DC4A-A281-AFFDFC6E4708}" type="pres">
      <dgm:prSet presAssocID="{5314727E-FD43-4A76-9352-FA44264955D7}" presName="spacer" presStyleCnt="0"/>
      <dgm:spPr/>
    </dgm:pt>
    <dgm:pt modelId="{6315816B-CC0F-9445-A00D-ADA48D1681BC}" type="pres">
      <dgm:prSet presAssocID="{E9AF3047-7AD7-4B7D-A8B9-9B3ED1394FE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CD15F3-F395-7940-97E2-BFDEC8F30138}" type="pres">
      <dgm:prSet presAssocID="{0ED4FFFF-85E6-4BF8-8B97-225D2498B663}" presName="spacer" presStyleCnt="0"/>
      <dgm:spPr/>
    </dgm:pt>
    <dgm:pt modelId="{73D68743-152B-BD44-B740-CA6A411F3927}" type="pres">
      <dgm:prSet presAssocID="{0BD58BB3-1BCC-4A65-8A30-E2600E06E9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965BD3E-3566-8B45-B92E-BAFD5F78D790}" type="pres">
      <dgm:prSet presAssocID="{578A6F42-EA4E-430B-B841-07196FD8E314}" presName="spacer" presStyleCnt="0"/>
      <dgm:spPr/>
    </dgm:pt>
    <dgm:pt modelId="{51F8638D-D115-1347-B99C-6D31227918A3}" type="pres">
      <dgm:prSet presAssocID="{91D27F59-7E56-46EA-BD47-4029BC4D2E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53ECE46-2689-4B17-96C4-A214B102AF1C}" srcId="{DC75D55E-1631-4CA0-9396-8F8801A20402}" destId="{9888424A-8F7E-4D5F-BF50-1E67306FBC5B}" srcOrd="0" destOrd="0" parTransId="{53D07D6E-0985-4DB5-B023-BD25BA8BEEF0}" sibTransId="{04483ED3-A75A-4FDF-9658-8DAAC6DBDF40}"/>
    <dgm:cxn modelId="{309E734C-1A74-134B-AECA-7BA6DB3A5C29}" type="presOf" srcId="{DC75D55E-1631-4CA0-9396-8F8801A20402}" destId="{66170A88-3C5F-454D-9A79-F89337C8425A}" srcOrd="0" destOrd="0" presId="urn:microsoft.com/office/officeart/2005/8/layout/vList2"/>
    <dgm:cxn modelId="{443C434F-0FFE-4640-9843-1120552734F6}" srcId="{DC75D55E-1631-4CA0-9396-8F8801A20402}" destId="{519952FC-3E19-4EE3-9AB0-AEBB0A7DFF08}" srcOrd="1" destOrd="0" parTransId="{3ED2C6AB-A3FF-42BB-891E-01EF8F99A9E1}" sibTransId="{5314727E-FD43-4A76-9352-FA44264955D7}"/>
    <dgm:cxn modelId="{912C106C-E6CD-884F-AC6E-6839513A8C5E}" type="presOf" srcId="{519952FC-3E19-4EE3-9AB0-AEBB0A7DFF08}" destId="{BACD610C-0A46-D948-B49B-91859168AF75}" srcOrd="0" destOrd="0" presId="urn:microsoft.com/office/officeart/2005/8/layout/vList2"/>
    <dgm:cxn modelId="{9C124FBA-DAA9-42E7-9F52-E2BB6F63E466}" srcId="{DC75D55E-1631-4CA0-9396-8F8801A20402}" destId="{E9AF3047-7AD7-4B7D-A8B9-9B3ED1394FEE}" srcOrd="2" destOrd="0" parTransId="{651FAF13-53DB-490C-8781-75666D805BCD}" sibTransId="{0ED4FFFF-85E6-4BF8-8B97-225D2498B663}"/>
    <dgm:cxn modelId="{67E075CB-AC0D-4B46-91FA-A080462271EF}" type="presOf" srcId="{0BD58BB3-1BCC-4A65-8A30-E2600E06E971}" destId="{73D68743-152B-BD44-B740-CA6A411F3927}" srcOrd="0" destOrd="0" presId="urn:microsoft.com/office/officeart/2005/8/layout/vList2"/>
    <dgm:cxn modelId="{F137A9D2-9790-49DE-B25C-932F566A0DB6}" srcId="{DC75D55E-1631-4CA0-9396-8F8801A20402}" destId="{0BD58BB3-1BCC-4A65-8A30-E2600E06E971}" srcOrd="3" destOrd="0" parTransId="{A57EFD10-C622-4347-96A2-F72D88C7C974}" sibTransId="{578A6F42-EA4E-430B-B841-07196FD8E314}"/>
    <dgm:cxn modelId="{1EDF9FE2-63CA-4551-A702-34358461F2A2}" srcId="{DC75D55E-1631-4CA0-9396-8F8801A20402}" destId="{91D27F59-7E56-46EA-BD47-4029BC4D2EB2}" srcOrd="4" destOrd="0" parTransId="{6072A61D-4B64-4AB8-9A8C-68740D648831}" sibTransId="{D84B07D7-1946-4F8B-90CC-5AA46AF610DF}"/>
    <dgm:cxn modelId="{029631F0-24ED-1245-AD1E-FE3232C1A94E}" type="presOf" srcId="{91D27F59-7E56-46EA-BD47-4029BC4D2EB2}" destId="{51F8638D-D115-1347-B99C-6D31227918A3}" srcOrd="0" destOrd="0" presId="urn:microsoft.com/office/officeart/2005/8/layout/vList2"/>
    <dgm:cxn modelId="{6206B4F5-F718-3846-9FE7-C65BD2C3D1CB}" type="presOf" srcId="{E9AF3047-7AD7-4B7D-A8B9-9B3ED1394FEE}" destId="{6315816B-CC0F-9445-A00D-ADA48D1681BC}" srcOrd="0" destOrd="0" presId="urn:microsoft.com/office/officeart/2005/8/layout/vList2"/>
    <dgm:cxn modelId="{F61672F8-681A-4147-880C-7DF9C4A5FD32}" type="presOf" srcId="{9888424A-8F7E-4D5F-BF50-1E67306FBC5B}" destId="{807C329A-F95F-3846-8793-944EE7AF46E0}" srcOrd="0" destOrd="0" presId="urn:microsoft.com/office/officeart/2005/8/layout/vList2"/>
    <dgm:cxn modelId="{2C96736F-8DF5-9B4C-9995-8C353565BFB3}" type="presParOf" srcId="{66170A88-3C5F-454D-9A79-F89337C8425A}" destId="{807C329A-F95F-3846-8793-944EE7AF46E0}" srcOrd="0" destOrd="0" presId="urn:microsoft.com/office/officeart/2005/8/layout/vList2"/>
    <dgm:cxn modelId="{B35E400C-93B7-5042-ADC6-604E06A819EC}" type="presParOf" srcId="{66170A88-3C5F-454D-9A79-F89337C8425A}" destId="{F065ED48-27AC-5341-865F-F25933EA9E5C}" srcOrd="1" destOrd="0" presId="urn:microsoft.com/office/officeart/2005/8/layout/vList2"/>
    <dgm:cxn modelId="{3770C61A-FB4E-6B4E-962C-346213337D32}" type="presParOf" srcId="{66170A88-3C5F-454D-9A79-F89337C8425A}" destId="{BACD610C-0A46-D948-B49B-91859168AF75}" srcOrd="2" destOrd="0" presId="urn:microsoft.com/office/officeart/2005/8/layout/vList2"/>
    <dgm:cxn modelId="{BAB29738-8889-564B-A393-D7A81C67DBB4}" type="presParOf" srcId="{66170A88-3C5F-454D-9A79-F89337C8425A}" destId="{040161BE-EC33-DC4A-A281-AFFDFC6E4708}" srcOrd="3" destOrd="0" presId="urn:microsoft.com/office/officeart/2005/8/layout/vList2"/>
    <dgm:cxn modelId="{0BB18F13-068E-944D-915A-06B2C7D0A937}" type="presParOf" srcId="{66170A88-3C5F-454D-9A79-F89337C8425A}" destId="{6315816B-CC0F-9445-A00D-ADA48D1681BC}" srcOrd="4" destOrd="0" presId="urn:microsoft.com/office/officeart/2005/8/layout/vList2"/>
    <dgm:cxn modelId="{8CC1C2E2-2E3B-3947-955D-67172EAFF0C4}" type="presParOf" srcId="{66170A88-3C5F-454D-9A79-F89337C8425A}" destId="{95CD15F3-F395-7940-97E2-BFDEC8F30138}" srcOrd="5" destOrd="0" presId="urn:microsoft.com/office/officeart/2005/8/layout/vList2"/>
    <dgm:cxn modelId="{DDBC1255-C64E-FC45-81C9-E80FF6E98AD0}" type="presParOf" srcId="{66170A88-3C5F-454D-9A79-F89337C8425A}" destId="{73D68743-152B-BD44-B740-CA6A411F3927}" srcOrd="6" destOrd="0" presId="urn:microsoft.com/office/officeart/2005/8/layout/vList2"/>
    <dgm:cxn modelId="{3A89A8FF-CC6F-0049-9F3B-AABC47AD8B3D}" type="presParOf" srcId="{66170A88-3C5F-454D-9A79-F89337C8425A}" destId="{2965BD3E-3566-8B45-B92E-BAFD5F78D790}" srcOrd="7" destOrd="0" presId="urn:microsoft.com/office/officeart/2005/8/layout/vList2"/>
    <dgm:cxn modelId="{A932C7B9-DEAB-824E-8CD3-7B43C13C0A49}" type="presParOf" srcId="{66170A88-3C5F-454D-9A79-F89337C8425A}" destId="{51F8638D-D115-1347-B99C-6D31227918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F2DD492-2607-459F-8629-3F3BC37CFCB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BA120AD-02DE-461C-8875-B84AB36B21A6}">
      <dgm:prSet/>
      <dgm:spPr/>
      <dgm:t>
        <a:bodyPr/>
        <a:lstStyle/>
        <a:p>
          <a:r>
            <a:rPr lang="en-US"/>
            <a:t>Dosage and Administration</a:t>
          </a:r>
        </a:p>
      </dgm:t>
    </dgm:pt>
    <dgm:pt modelId="{80367CE3-C0BB-4440-B6F7-ECE5E2DFD98E}" type="parTrans" cxnId="{BAF7E8E6-3C96-413A-9A60-BA343D3E3CFA}">
      <dgm:prSet/>
      <dgm:spPr/>
      <dgm:t>
        <a:bodyPr/>
        <a:lstStyle/>
        <a:p>
          <a:endParaRPr lang="en-US"/>
        </a:p>
      </dgm:t>
    </dgm:pt>
    <dgm:pt modelId="{C4C8D6A1-CF6A-4DB3-9E1F-BED375DA44A7}" type="sibTrans" cxnId="{BAF7E8E6-3C96-413A-9A60-BA343D3E3CFA}">
      <dgm:prSet/>
      <dgm:spPr/>
      <dgm:t>
        <a:bodyPr/>
        <a:lstStyle/>
        <a:p>
          <a:endParaRPr lang="en-US"/>
        </a:p>
      </dgm:t>
    </dgm:pt>
    <dgm:pt modelId="{89EA76F5-3537-471F-88DC-0191869ED11E}">
      <dgm:prSet/>
      <dgm:spPr/>
      <dgm:t>
        <a:bodyPr/>
        <a:lstStyle/>
        <a:p>
          <a:r>
            <a:rPr lang="en-US"/>
            <a:t>SEDATION FOR ELECTRICAL THERAPY:  2-5 mg IV/IO/IM/IN/PR</a:t>
          </a:r>
        </a:p>
      </dgm:t>
    </dgm:pt>
    <dgm:pt modelId="{7E0DCF4A-C5DF-4254-BC10-11DC7913D6C7}" type="parTrans" cxnId="{E13F25DA-F631-4A75-8CDC-1C2FEC3AC1FE}">
      <dgm:prSet/>
      <dgm:spPr/>
      <dgm:t>
        <a:bodyPr/>
        <a:lstStyle/>
        <a:p>
          <a:endParaRPr lang="en-US"/>
        </a:p>
      </dgm:t>
    </dgm:pt>
    <dgm:pt modelId="{6DCD5C6E-7BDD-403B-9F89-A0E0A950500C}" type="sibTrans" cxnId="{E13F25DA-F631-4A75-8CDC-1C2FEC3AC1FE}">
      <dgm:prSet/>
      <dgm:spPr/>
      <dgm:t>
        <a:bodyPr/>
        <a:lstStyle/>
        <a:p>
          <a:endParaRPr lang="en-US"/>
        </a:p>
      </dgm:t>
    </dgm:pt>
    <dgm:pt modelId="{6C4C3CA4-8CA1-452C-A8F3-0878A9F63FD5}">
      <dgm:prSet/>
      <dgm:spPr/>
      <dgm:t>
        <a:bodyPr/>
        <a:lstStyle/>
        <a:p>
          <a:r>
            <a:rPr lang="en-US"/>
            <a:t>NERVE AGENT: 10 mg IV/IN/IO/IM/PR OR 10 mg IM via auto-injector	</a:t>
          </a:r>
        </a:p>
      </dgm:t>
    </dgm:pt>
    <dgm:pt modelId="{A7CA3549-31B3-4351-84D5-9333BBB4F5C4}" type="parTrans" cxnId="{E057A7DB-D167-412E-BCD0-16EAEC0A5CEE}">
      <dgm:prSet/>
      <dgm:spPr/>
      <dgm:t>
        <a:bodyPr/>
        <a:lstStyle/>
        <a:p>
          <a:endParaRPr lang="en-US"/>
        </a:p>
      </dgm:t>
    </dgm:pt>
    <dgm:pt modelId="{5A87A3A9-86EE-4385-85E6-ADA869B5A613}" type="sibTrans" cxnId="{E057A7DB-D167-412E-BCD0-16EAEC0A5CEE}">
      <dgm:prSet/>
      <dgm:spPr/>
      <dgm:t>
        <a:bodyPr/>
        <a:lstStyle/>
        <a:p>
          <a:endParaRPr lang="en-US"/>
        </a:p>
      </dgm:t>
    </dgm:pt>
    <dgm:pt modelId="{114CE630-F243-4FE5-A280-F9D638AC9D72}">
      <dgm:prSet/>
      <dgm:spPr/>
      <dgm:t>
        <a:bodyPr/>
        <a:lstStyle/>
        <a:p>
          <a:r>
            <a:rPr lang="en-US"/>
            <a:t>SEIZURE/POISIONING/SUBSTANCE ABUSE/OD: 5-10 mg IV/IO/IM/PR </a:t>
          </a:r>
        </a:p>
      </dgm:t>
    </dgm:pt>
    <dgm:pt modelId="{E1BE9E2D-301C-48FD-AA5F-E16B4B445AD2}" type="parTrans" cxnId="{5F8B664C-FFB5-4A97-B213-D6BDACFEDA9A}">
      <dgm:prSet/>
      <dgm:spPr/>
      <dgm:t>
        <a:bodyPr/>
        <a:lstStyle/>
        <a:p>
          <a:endParaRPr lang="en-US"/>
        </a:p>
      </dgm:t>
    </dgm:pt>
    <dgm:pt modelId="{3EA8C207-386A-4AD8-9121-111900BFD7B5}" type="sibTrans" cxnId="{5F8B664C-FFB5-4A97-B213-D6BDACFEDA9A}">
      <dgm:prSet/>
      <dgm:spPr/>
      <dgm:t>
        <a:bodyPr/>
        <a:lstStyle/>
        <a:p>
          <a:endParaRPr lang="en-US"/>
        </a:p>
      </dgm:t>
    </dgm:pt>
    <dgm:pt modelId="{CA03F50A-1258-45F6-A154-6ECE60551B2F}">
      <dgm:prSet/>
      <dgm:spPr/>
      <dgm:t>
        <a:bodyPr/>
        <a:lstStyle/>
        <a:p>
          <a:r>
            <a:rPr lang="en-US"/>
            <a:t>INDUCED THERAPEUTIC HYPOTHERMIA: 5-10 mg IV/IO/IM/PR (for shivering)</a:t>
          </a:r>
        </a:p>
      </dgm:t>
    </dgm:pt>
    <dgm:pt modelId="{5E1220E8-A84D-4B9F-B583-C2BEDE9B1DB1}" type="parTrans" cxnId="{B7A0C267-0F8B-4375-9FB6-32B36B35FD22}">
      <dgm:prSet/>
      <dgm:spPr/>
      <dgm:t>
        <a:bodyPr/>
        <a:lstStyle/>
        <a:p>
          <a:endParaRPr lang="en-US"/>
        </a:p>
      </dgm:t>
    </dgm:pt>
    <dgm:pt modelId="{F283006E-6D8E-49AA-8E04-9D4FCA88B1B1}" type="sibTrans" cxnId="{B7A0C267-0F8B-4375-9FB6-32B36B35FD22}">
      <dgm:prSet/>
      <dgm:spPr/>
      <dgm:t>
        <a:bodyPr/>
        <a:lstStyle/>
        <a:p>
          <a:endParaRPr lang="en-US"/>
        </a:p>
      </dgm:t>
    </dgm:pt>
    <dgm:pt modelId="{670CDF12-9951-D74E-9865-422A4FEEB9A5}" type="pres">
      <dgm:prSet presAssocID="{FF2DD492-2607-459F-8629-3F3BC37CFCBE}" presName="vert0" presStyleCnt="0">
        <dgm:presLayoutVars>
          <dgm:dir/>
          <dgm:animOne val="branch"/>
          <dgm:animLvl val="lvl"/>
        </dgm:presLayoutVars>
      </dgm:prSet>
      <dgm:spPr/>
    </dgm:pt>
    <dgm:pt modelId="{F3C428B0-F6A3-144B-AA23-84C76129D58C}" type="pres">
      <dgm:prSet presAssocID="{ABA120AD-02DE-461C-8875-B84AB36B21A6}" presName="thickLine" presStyleLbl="alignNode1" presStyleIdx="0" presStyleCnt="5"/>
      <dgm:spPr/>
    </dgm:pt>
    <dgm:pt modelId="{45CEA4D7-C32E-544C-9C9F-3E1FBA659712}" type="pres">
      <dgm:prSet presAssocID="{ABA120AD-02DE-461C-8875-B84AB36B21A6}" presName="horz1" presStyleCnt="0"/>
      <dgm:spPr/>
    </dgm:pt>
    <dgm:pt modelId="{B0220265-27E3-9040-9AF9-7C2BEC45BBF4}" type="pres">
      <dgm:prSet presAssocID="{ABA120AD-02DE-461C-8875-B84AB36B21A6}" presName="tx1" presStyleLbl="revTx" presStyleIdx="0" presStyleCnt="5"/>
      <dgm:spPr/>
    </dgm:pt>
    <dgm:pt modelId="{67C4424B-C54D-474D-8F61-251F0B04F414}" type="pres">
      <dgm:prSet presAssocID="{ABA120AD-02DE-461C-8875-B84AB36B21A6}" presName="vert1" presStyleCnt="0"/>
      <dgm:spPr/>
    </dgm:pt>
    <dgm:pt modelId="{72EBB8F7-F66C-6745-9980-D6A38BE1FF9E}" type="pres">
      <dgm:prSet presAssocID="{89EA76F5-3537-471F-88DC-0191869ED11E}" presName="thickLine" presStyleLbl="alignNode1" presStyleIdx="1" presStyleCnt="5"/>
      <dgm:spPr/>
    </dgm:pt>
    <dgm:pt modelId="{D44CE0AD-8125-484F-8E00-094E9A279C55}" type="pres">
      <dgm:prSet presAssocID="{89EA76F5-3537-471F-88DC-0191869ED11E}" presName="horz1" presStyleCnt="0"/>
      <dgm:spPr/>
    </dgm:pt>
    <dgm:pt modelId="{6849E4E7-8E61-0941-8D1E-3C07D3EE008E}" type="pres">
      <dgm:prSet presAssocID="{89EA76F5-3537-471F-88DC-0191869ED11E}" presName="tx1" presStyleLbl="revTx" presStyleIdx="1" presStyleCnt="5"/>
      <dgm:spPr/>
    </dgm:pt>
    <dgm:pt modelId="{C3C675A2-F98D-6A4E-9780-E62EE2F39476}" type="pres">
      <dgm:prSet presAssocID="{89EA76F5-3537-471F-88DC-0191869ED11E}" presName="vert1" presStyleCnt="0"/>
      <dgm:spPr/>
    </dgm:pt>
    <dgm:pt modelId="{45407F69-9D94-AE47-BFDD-CAE58A414463}" type="pres">
      <dgm:prSet presAssocID="{6C4C3CA4-8CA1-452C-A8F3-0878A9F63FD5}" presName="thickLine" presStyleLbl="alignNode1" presStyleIdx="2" presStyleCnt="5"/>
      <dgm:spPr/>
    </dgm:pt>
    <dgm:pt modelId="{5CC0481F-D4A5-8D49-8ACD-58E3DAC42C5C}" type="pres">
      <dgm:prSet presAssocID="{6C4C3CA4-8CA1-452C-A8F3-0878A9F63FD5}" presName="horz1" presStyleCnt="0"/>
      <dgm:spPr/>
    </dgm:pt>
    <dgm:pt modelId="{89B5E67C-BD69-8F4E-91F5-2C21962C7339}" type="pres">
      <dgm:prSet presAssocID="{6C4C3CA4-8CA1-452C-A8F3-0878A9F63FD5}" presName="tx1" presStyleLbl="revTx" presStyleIdx="2" presStyleCnt="5"/>
      <dgm:spPr/>
    </dgm:pt>
    <dgm:pt modelId="{A5BC7FD5-061B-6F42-9CD4-3FA8DAD891B8}" type="pres">
      <dgm:prSet presAssocID="{6C4C3CA4-8CA1-452C-A8F3-0878A9F63FD5}" presName="vert1" presStyleCnt="0"/>
      <dgm:spPr/>
    </dgm:pt>
    <dgm:pt modelId="{3D66793F-0AD1-7145-8D79-AB08D666ECB3}" type="pres">
      <dgm:prSet presAssocID="{114CE630-F243-4FE5-A280-F9D638AC9D72}" presName="thickLine" presStyleLbl="alignNode1" presStyleIdx="3" presStyleCnt="5"/>
      <dgm:spPr/>
    </dgm:pt>
    <dgm:pt modelId="{57F6AB0D-6235-E543-8A58-3024C5886120}" type="pres">
      <dgm:prSet presAssocID="{114CE630-F243-4FE5-A280-F9D638AC9D72}" presName="horz1" presStyleCnt="0"/>
      <dgm:spPr/>
    </dgm:pt>
    <dgm:pt modelId="{47BE82AB-35E3-1B43-B4BB-CC3D7FAE411F}" type="pres">
      <dgm:prSet presAssocID="{114CE630-F243-4FE5-A280-F9D638AC9D72}" presName="tx1" presStyleLbl="revTx" presStyleIdx="3" presStyleCnt="5"/>
      <dgm:spPr/>
    </dgm:pt>
    <dgm:pt modelId="{1DB9A530-C18F-0A4E-BA9E-57D37F437758}" type="pres">
      <dgm:prSet presAssocID="{114CE630-F243-4FE5-A280-F9D638AC9D72}" presName="vert1" presStyleCnt="0"/>
      <dgm:spPr/>
    </dgm:pt>
    <dgm:pt modelId="{F9ECC74E-D293-2A41-80D8-27F8B5564374}" type="pres">
      <dgm:prSet presAssocID="{CA03F50A-1258-45F6-A154-6ECE60551B2F}" presName="thickLine" presStyleLbl="alignNode1" presStyleIdx="4" presStyleCnt="5"/>
      <dgm:spPr/>
    </dgm:pt>
    <dgm:pt modelId="{4FB9048A-0076-F84B-A4A8-ED296019BD72}" type="pres">
      <dgm:prSet presAssocID="{CA03F50A-1258-45F6-A154-6ECE60551B2F}" presName="horz1" presStyleCnt="0"/>
      <dgm:spPr/>
    </dgm:pt>
    <dgm:pt modelId="{FC101149-69DD-FB40-90A1-DCD339372863}" type="pres">
      <dgm:prSet presAssocID="{CA03F50A-1258-45F6-A154-6ECE60551B2F}" presName="tx1" presStyleLbl="revTx" presStyleIdx="4" presStyleCnt="5"/>
      <dgm:spPr/>
    </dgm:pt>
    <dgm:pt modelId="{F6494413-1C5D-3D49-8135-530D38A9CC01}" type="pres">
      <dgm:prSet presAssocID="{CA03F50A-1258-45F6-A154-6ECE60551B2F}" presName="vert1" presStyleCnt="0"/>
      <dgm:spPr/>
    </dgm:pt>
  </dgm:ptLst>
  <dgm:cxnLst>
    <dgm:cxn modelId="{22BCCC13-65BC-A748-8600-1448CA4B52B5}" type="presOf" srcId="{114CE630-F243-4FE5-A280-F9D638AC9D72}" destId="{47BE82AB-35E3-1B43-B4BB-CC3D7FAE411F}" srcOrd="0" destOrd="0" presId="urn:microsoft.com/office/officeart/2008/layout/LinedList"/>
    <dgm:cxn modelId="{5F8B664C-FFB5-4A97-B213-D6BDACFEDA9A}" srcId="{FF2DD492-2607-459F-8629-3F3BC37CFCBE}" destId="{114CE630-F243-4FE5-A280-F9D638AC9D72}" srcOrd="3" destOrd="0" parTransId="{E1BE9E2D-301C-48FD-AA5F-E16B4B445AD2}" sibTransId="{3EA8C207-386A-4AD8-9121-111900BFD7B5}"/>
    <dgm:cxn modelId="{B7A0C267-0F8B-4375-9FB6-32B36B35FD22}" srcId="{FF2DD492-2607-459F-8629-3F3BC37CFCBE}" destId="{CA03F50A-1258-45F6-A154-6ECE60551B2F}" srcOrd="4" destOrd="0" parTransId="{5E1220E8-A84D-4B9F-B583-C2BEDE9B1DB1}" sibTransId="{F283006E-6D8E-49AA-8E04-9D4FCA88B1B1}"/>
    <dgm:cxn modelId="{8CC12468-70E9-F64E-988D-263D2008AC60}" type="presOf" srcId="{6C4C3CA4-8CA1-452C-A8F3-0878A9F63FD5}" destId="{89B5E67C-BD69-8F4E-91F5-2C21962C7339}" srcOrd="0" destOrd="0" presId="urn:microsoft.com/office/officeart/2008/layout/LinedList"/>
    <dgm:cxn modelId="{B8EA33A9-414D-A34F-8A16-B8E59D30DA84}" type="presOf" srcId="{FF2DD492-2607-459F-8629-3F3BC37CFCBE}" destId="{670CDF12-9951-D74E-9865-422A4FEEB9A5}" srcOrd="0" destOrd="0" presId="urn:microsoft.com/office/officeart/2008/layout/LinedList"/>
    <dgm:cxn modelId="{010289D6-BFFE-E84D-A625-B93403F7773F}" type="presOf" srcId="{CA03F50A-1258-45F6-A154-6ECE60551B2F}" destId="{FC101149-69DD-FB40-90A1-DCD339372863}" srcOrd="0" destOrd="0" presId="urn:microsoft.com/office/officeart/2008/layout/LinedList"/>
    <dgm:cxn modelId="{E13F25DA-F631-4A75-8CDC-1C2FEC3AC1FE}" srcId="{FF2DD492-2607-459F-8629-3F3BC37CFCBE}" destId="{89EA76F5-3537-471F-88DC-0191869ED11E}" srcOrd="1" destOrd="0" parTransId="{7E0DCF4A-C5DF-4254-BC10-11DC7913D6C7}" sibTransId="{6DCD5C6E-7BDD-403B-9F89-A0E0A950500C}"/>
    <dgm:cxn modelId="{E057A7DB-D167-412E-BCD0-16EAEC0A5CEE}" srcId="{FF2DD492-2607-459F-8629-3F3BC37CFCBE}" destId="{6C4C3CA4-8CA1-452C-A8F3-0878A9F63FD5}" srcOrd="2" destOrd="0" parTransId="{A7CA3549-31B3-4351-84D5-9333BBB4F5C4}" sibTransId="{5A87A3A9-86EE-4385-85E6-ADA869B5A613}"/>
    <dgm:cxn modelId="{BAF7E8E6-3C96-413A-9A60-BA343D3E3CFA}" srcId="{FF2DD492-2607-459F-8629-3F3BC37CFCBE}" destId="{ABA120AD-02DE-461C-8875-B84AB36B21A6}" srcOrd="0" destOrd="0" parTransId="{80367CE3-C0BB-4440-B6F7-ECE5E2DFD98E}" sibTransId="{C4C8D6A1-CF6A-4DB3-9E1F-BED375DA44A7}"/>
    <dgm:cxn modelId="{8510CCE9-AA17-DD46-990E-F106E6CC029C}" type="presOf" srcId="{ABA120AD-02DE-461C-8875-B84AB36B21A6}" destId="{B0220265-27E3-9040-9AF9-7C2BEC45BBF4}" srcOrd="0" destOrd="0" presId="urn:microsoft.com/office/officeart/2008/layout/LinedList"/>
    <dgm:cxn modelId="{431564EF-DF88-7F43-88F2-A764DC05E9A0}" type="presOf" srcId="{89EA76F5-3537-471F-88DC-0191869ED11E}" destId="{6849E4E7-8E61-0941-8D1E-3C07D3EE008E}" srcOrd="0" destOrd="0" presId="urn:microsoft.com/office/officeart/2008/layout/LinedList"/>
    <dgm:cxn modelId="{581A57F1-0D9E-E043-A830-90722FEC1236}" type="presParOf" srcId="{670CDF12-9951-D74E-9865-422A4FEEB9A5}" destId="{F3C428B0-F6A3-144B-AA23-84C76129D58C}" srcOrd="0" destOrd="0" presId="urn:microsoft.com/office/officeart/2008/layout/LinedList"/>
    <dgm:cxn modelId="{E77B9220-04C1-1F41-B8B4-1CCFD116F56E}" type="presParOf" srcId="{670CDF12-9951-D74E-9865-422A4FEEB9A5}" destId="{45CEA4D7-C32E-544C-9C9F-3E1FBA659712}" srcOrd="1" destOrd="0" presId="urn:microsoft.com/office/officeart/2008/layout/LinedList"/>
    <dgm:cxn modelId="{7FD26BD8-0104-C743-B2CB-1EE40F0A75D3}" type="presParOf" srcId="{45CEA4D7-C32E-544C-9C9F-3E1FBA659712}" destId="{B0220265-27E3-9040-9AF9-7C2BEC45BBF4}" srcOrd="0" destOrd="0" presId="urn:microsoft.com/office/officeart/2008/layout/LinedList"/>
    <dgm:cxn modelId="{D98AEF38-1E9C-074D-AEBA-617F85A1B664}" type="presParOf" srcId="{45CEA4D7-C32E-544C-9C9F-3E1FBA659712}" destId="{67C4424B-C54D-474D-8F61-251F0B04F414}" srcOrd="1" destOrd="0" presId="urn:microsoft.com/office/officeart/2008/layout/LinedList"/>
    <dgm:cxn modelId="{614F012F-B7FF-0449-9EC6-298827FC71AE}" type="presParOf" srcId="{670CDF12-9951-D74E-9865-422A4FEEB9A5}" destId="{72EBB8F7-F66C-6745-9980-D6A38BE1FF9E}" srcOrd="2" destOrd="0" presId="urn:microsoft.com/office/officeart/2008/layout/LinedList"/>
    <dgm:cxn modelId="{84DA5631-2BE1-004F-9984-357361E4BAC4}" type="presParOf" srcId="{670CDF12-9951-D74E-9865-422A4FEEB9A5}" destId="{D44CE0AD-8125-484F-8E00-094E9A279C55}" srcOrd="3" destOrd="0" presId="urn:microsoft.com/office/officeart/2008/layout/LinedList"/>
    <dgm:cxn modelId="{B70B845D-9766-DB4A-825C-3974D198A985}" type="presParOf" srcId="{D44CE0AD-8125-484F-8E00-094E9A279C55}" destId="{6849E4E7-8E61-0941-8D1E-3C07D3EE008E}" srcOrd="0" destOrd="0" presId="urn:microsoft.com/office/officeart/2008/layout/LinedList"/>
    <dgm:cxn modelId="{2D0B803A-C606-4644-B0EC-BAFD4652BFED}" type="presParOf" srcId="{D44CE0AD-8125-484F-8E00-094E9A279C55}" destId="{C3C675A2-F98D-6A4E-9780-E62EE2F39476}" srcOrd="1" destOrd="0" presId="urn:microsoft.com/office/officeart/2008/layout/LinedList"/>
    <dgm:cxn modelId="{FD88A7E6-800C-A348-8AC1-FD54F6AB9E0E}" type="presParOf" srcId="{670CDF12-9951-D74E-9865-422A4FEEB9A5}" destId="{45407F69-9D94-AE47-BFDD-CAE58A414463}" srcOrd="4" destOrd="0" presId="urn:microsoft.com/office/officeart/2008/layout/LinedList"/>
    <dgm:cxn modelId="{AEC52EDB-7E64-3448-AA92-2247CAA1358A}" type="presParOf" srcId="{670CDF12-9951-D74E-9865-422A4FEEB9A5}" destId="{5CC0481F-D4A5-8D49-8ACD-58E3DAC42C5C}" srcOrd="5" destOrd="0" presId="urn:microsoft.com/office/officeart/2008/layout/LinedList"/>
    <dgm:cxn modelId="{C21EEFDE-E803-2A43-9479-3F44BDF3508B}" type="presParOf" srcId="{5CC0481F-D4A5-8D49-8ACD-58E3DAC42C5C}" destId="{89B5E67C-BD69-8F4E-91F5-2C21962C7339}" srcOrd="0" destOrd="0" presId="urn:microsoft.com/office/officeart/2008/layout/LinedList"/>
    <dgm:cxn modelId="{F2654B41-8EC6-0B49-B0D6-0FE0E657297B}" type="presParOf" srcId="{5CC0481F-D4A5-8D49-8ACD-58E3DAC42C5C}" destId="{A5BC7FD5-061B-6F42-9CD4-3FA8DAD891B8}" srcOrd="1" destOrd="0" presId="urn:microsoft.com/office/officeart/2008/layout/LinedList"/>
    <dgm:cxn modelId="{4B50D2E4-5834-1B42-8E73-5FC8373E6C70}" type="presParOf" srcId="{670CDF12-9951-D74E-9865-422A4FEEB9A5}" destId="{3D66793F-0AD1-7145-8D79-AB08D666ECB3}" srcOrd="6" destOrd="0" presId="urn:microsoft.com/office/officeart/2008/layout/LinedList"/>
    <dgm:cxn modelId="{C75EC943-D596-6E42-91F5-EC1ED0857576}" type="presParOf" srcId="{670CDF12-9951-D74E-9865-422A4FEEB9A5}" destId="{57F6AB0D-6235-E543-8A58-3024C5886120}" srcOrd="7" destOrd="0" presId="urn:microsoft.com/office/officeart/2008/layout/LinedList"/>
    <dgm:cxn modelId="{A82E1938-688F-3340-9F1A-40692FD6FFBC}" type="presParOf" srcId="{57F6AB0D-6235-E543-8A58-3024C5886120}" destId="{47BE82AB-35E3-1B43-B4BB-CC3D7FAE411F}" srcOrd="0" destOrd="0" presId="urn:microsoft.com/office/officeart/2008/layout/LinedList"/>
    <dgm:cxn modelId="{6B3F46DE-9394-A44F-BB69-4E7AFE78F485}" type="presParOf" srcId="{57F6AB0D-6235-E543-8A58-3024C5886120}" destId="{1DB9A530-C18F-0A4E-BA9E-57D37F437758}" srcOrd="1" destOrd="0" presId="urn:microsoft.com/office/officeart/2008/layout/LinedList"/>
    <dgm:cxn modelId="{10F77D24-5B7F-2A44-8920-6EAB8CF73255}" type="presParOf" srcId="{670CDF12-9951-D74E-9865-422A4FEEB9A5}" destId="{F9ECC74E-D293-2A41-80D8-27F8B5564374}" srcOrd="8" destOrd="0" presId="urn:microsoft.com/office/officeart/2008/layout/LinedList"/>
    <dgm:cxn modelId="{EA9B4990-CFB1-4B4F-B8ED-696E439144CE}" type="presParOf" srcId="{670CDF12-9951-D74E-9865-422A4FEEB9A5}" destId="{4FB9048A-0076-F84B-A4A8-ED296019BD72}" srcOrd="9" destOrd="0" presId="urn:microsoft.com/office/officeart/2008/layout/LinedList"/>
    <dgm:cxn modelId="{50622695-5D50-614B-91B9-082E17DA0108}" type="presParOf" srcId="{4FB9048A-0076-F84B-A4A8-ED296019BD72}" destId="{FC101149-69DD-FB40-90A1-DCD339372863}" srcOrd="0" destOrd="0" presId="urn:microsoft.com/office/officeart/2008/layout/LinedList"/>
    <dgm:cxn modelId="{1919D9DF-AA0D-4F40-9CED-7D79DA4996CE}" type="presParOf" srcId="{4FB9048A-0076-F84B-A4A8-ED296019BD72}" destId="{F6494413-1C5D-3D49-8135-530D38A9CC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64291BF-8A67-48D3-8537-78854E454CE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DF3959-E5BF-4A00-8187-C632F426E2AB}">
      <dgm:prSet/>
      <dgm:spPr/>
      <dgm:t>
        <a:bodyPr/>
        <a:lstStyle/>
        <a:p>
          <a:r>
            <a:rPr lang="en-US"/>
            <a:t>Dosage and Administration</a:t>
          </a:r>
        </a:p>
      </dgm:t>
    </dgm:pt>
    <dgm:pt modelId="{8ACB60B4-6D6C-44FD-8F1E-74E9ECA18EEF}" type="parTrans" cxnId="{83C97378-7864-47CD-955B-F522EBBD5508}">
      <dgm:prSet/>
      <dgm:spPr/>
      <dgm:t>
        <a:bodyPr/>
        <a:lstStyle/>
        <a:p>
          <a:endParaRPr lang="en-US"/>
        </a:p>
      </dgm:t>
    </dgm:pt>
    <dgm:pt modelId="{05212863-51EA-494D-8046-9E4F41C72E01}" type="sibTrans" cxnId="{83C97378-7864-47CD-955B-F522EBBD5508}">
      <dgm:prSet/>
      <dgm:spPr/>
      <dgm:t>
        <a:bodyPr/>
        <a:lstStyle/>
        <a:p>
          <a:endParaRPr lang="en-US"/>
        </a:p>
      </dgm:t>
    </dgm:pt>
    <dgm:pt modelId="{DAF6C178-2919-4194-8D46-53CD32D44E9B}">
      <dgm:prSet/>
      <dgm:spPr/>
      <dgm:t>
        <a:bodyPr/>
        <a:lstStyle/>
        <a:p>
          <a:r>
            <a:rPr lang="en-US"/>
            <a:t>NAUSEA/VOMITING: 4 mg IV/IO/IM/ODT</a:t>
          </a:r>
        </a:p>
      </dgm:t>
    </dgm:pt>
    <dgm:pt modelId="{F9DE769F-628F-43E9-91C3-3610878B5370}" type="parTrans" cxnId="{662DEC9E-BDCB-413E-B524-A0FB04C2D806}">
      <dgm:prSet/>
      <dgm:spPr/>
      <dgm:t>
        <a:bodyPr/>
        <a:lstStyle/>
        <a:p>
          <a:endParaRPr lang="en-US"/>
        </a:p>
      </dgm:t>
    </dgm:pt>
    <dgm:pt modelId="{FD99E826-8E46-4B05-84D3-EF1BEEC52C1F}" type="sibTrans" cxnId="{662DEC9E-BDCB-413E-B524-A0FB04C2D806}">
      <dgm:prSet/>
      <dgm:spPr/>
      <dgm:t>
        <a:bodyPr/>
        <a:lstStyle/>
        <a:p>
          <a:endParaRPr lang="en-US"/>
        </a:p>
      </dgm:t>
    </dgm:pt>
    <dgm:pt modelId="{35496D56-FFA4-0549-B100-6296AF0E01D5}" type="pres">
      <dgm:prSet presAssocID="{664291BF-8A67-48D3-8537-78854E454CE5}" presName="linear" presStyleCnt="0">
        <dgm:presLayoutVars>
          <dgm:animLvl val="lvl"/>
          <dgm:resizeHandles val="exact"/>
        </dgm:presLayoutVars>
      </dgm:prSet>
      <dgm:spPr/>
    </dgm:pt>
    <dgm:pt modelId="{69185070-B01D-DE4B-9182-F646B9E1D66D}" type="pres">
      <dgm:prSet presAssocID="{64DF3959-E5BF-4A00-8187-C632F426E2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D868CE-B863-4741-A662-4C031194C253}" type="pres">
      <dgm:prSet presAssocID="{05212863-51EA-494D-8046-9E4F41C72E01}" presName="spacer" presStyleCnt="0"/>
      <dgm:spPr/>
    </dgm:pt>
    <dgm:pt modelId="{38FF4609-E914-2C42-94B8-65A40D45E1E0}" type="pres">
      <dgm:prSet presAssocID="{DAF6C178-2919-4194-8D46-53CD32D44E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C97378-7864-47CD-955B-F522EBBD5508}" srcId="{664291BF-8A67-48D3-8537-78854E454CE5}" destId="{64DF3959-E5BF-4A00-8187-C632F426E2AB}" srcOrd="0" destOrd="0" parTransId="{8ACB60B4-6D6C-44FD-8F1E-74E9ECA18EEF}" sibTransId="{05212863-51EA-494D-8046-9E4F41C72E01}"/>
    <dgm:cxn modelId="{D74BA982-0000-2146-87A5-E156D854BBF2}" type="presOf" srcId="{664291BF-8A67-48D3-8537-78854E454CE5}" destId="{35496D56-FFA4-0549-B100-6296AF0E01D5}" srcOrd="0" destOrd="0" presId="urn:microsoft.com/office/officeart/2005/8/layout/vList2"/>
    <dgm:cxn modelId="{662DEC9E-BDCB-413E-B524-A0FB04C2D806}" srcId="{664291BF-8A67-48D3-8537-78854E454CE5}" destId="{DAF6C178-2919-4194-8D46-53CD32D44E9B}" srcOrd="1" destOrd="0" parTransId="{F9DE769F-628F-43E9-91C3-3610878B5370}" sibTransId="{FD99E826-8E46-4B05-84D3-EF1BEEC52C1F}"/>
    <dgm:cxn modelId="{DC2DCB9F-F45E-414C-96E3-957EEF530E3B}" type="presOf" srcId="{DAF6C178-2919-4194-8D46-53CD32D44E9B}" destId="{38FF4609-E914-2C42-94B8-65A40D45E1E0}" srcOrd="0" destOrd="0" presId="urn:microsoft.com/office/officeart/2005/8/layout/vList2"/>
    <dgm:cxn modelId="{2A9E2ADC-F822-724F-8989-F74B4F2552C0}" type="presOf" srcId="{64DF3959-E5BF-4A00-8187-C632F426E2AB}" destId="{69185070-B01D-DE4B-9182-F646B9E1D66D}" srcOrd="0" destOrd="0" presId="urn:microsoft.com/office/officeart/2005/8/layout/vList2"/>
    <dgm:cxn modelId="{7292E337-6ACE-0F40-B70E-2446F80D5268}" type="presParOf" srcId="{35496D56-FFA4-0549-B100-6296AF0E01D5}" destId="{69185070-B01D-DE4B-9182-F646B9E1D66D}" srcOrd="0" destOrd="0" presId="urn:microsoft.com/office/officeart/2005/8/layout/vList2"/>
    <dgm:cxn modelId="{4B0C8916-54E6-1D41-A962-20EC6283C738}" type="presParOf" srcId="{35496D56-FFA4-0549-B100-6296AF0E01D5}" destId="{A6D868CE-B863-4741-A662-4C031194C253}" srcOrd="1" destOrd="0" presId="urn:microsoft.com/office/officeart/2005/8/layout/vList2"/>
    <dgm:cxn modelId="{8A60B62F-CE63-3841-84EB-A0DE25FBCCD7}" type="presParOf" srcId="{35496D56-FFA4-0549-B100-6296AF0E01D5}" destId="{38FF4609-E914-2C42-94B8-65A40D45E1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2BDCDAE-2EF9-4E38-BA91-AE1D3EB0E6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A21D8B-4ED1-43C2-A68F-AD287A7A817A}">
      <dgm:prSet/>
      <dgm:spPr/>
      <dgm:t>
        <a:bodyPr/>
        <a:lstStyle/>
        <a:p>
          <a:r>
            <a:rPr lang="en-US"/>
            <a:t>INDICATION: A buffer use in acidosis to increase the pH in Cardiac Arrest (doesn’t work), Hyperkalemia (treatment of choice) or TCA overdose (treatment of choice).</a:t>
          </a:r>
        </a:p>
      </dgm:t>
    </dgm:pt>
    <dgm:pt modelId="{6394C36A-4D66-4026-AC22-AC535972BAF9}" type="parTrans" cxnId="{E8DE0E77-9640-407A-8BFC-916FF267272C}">
      <dgm:prSet/>
      <dgm:spPr/>
      <dgm:t>
        <a:bodyPr/>
        <a:lstStyle/>
        <a:p>
          <a:endParaRPr lang="en-US"/>
        </a:p>
      </dgm:t>
    </dgm:pt>
    <dgm:pt modelId="{1EFF2C3A-9ED0-4909-93F9-3AB0D9128E48}" type="sibTrans" cxnId="{E8DE0E77-9640-407A-8BFC-916FF267272C}">
      <dgm:prSet/>
      <dgm:spPr/>
      <dgm:t>
        <a:bodyPr/>
        <a:lstStyle/>
        <a:p>
          <a:endParaRPr lang="en-US"/>
        </a:p>
      </dgm:t>
    </dgm:pt>
    <dgm:pt modelId="{01CF0F86-201C-4698-8F3C-B7511E8FAF3D}">
      <dgm:prSet/>
      <dgm:spPr/>
      <dgm:t>
        <a:bodyPr/>
        <a:lstStyle/>
        <a:p>
          <a:r>
            <a:rPr lang="en-US"/>
            <a:t>MECHANISM OF ACTION: Reacts with hydrogen ions to form water and carbon dioxide thereby acting as a buffer for metabolic acidosis.</a:t>
          </a:r>
        </a:p>
      </dgm:t>
    </dgm:pt>
    <dgm:pt modelId="{DCD11980-F027-4EFB-B947-181AF7494B0D}" type="parTrans" cxnId="{0EBF898D-8898-4C2E-9140-198A39E58250}">
      <dgm:prSet/>
      <dgm:spPr/>
      <dgm:t>
        <a:bodyPr/>
        <a:lstStyle/>
        <a:p>
          <a:endParaRPr lang="en-US"/>
        </a:p>
      </dgm:t>
    </dgm:pt>
    <dgm:pt modelId="{3DE9FC1D-1F90-48F3-9CC0-4574BF559B1F}" type="sibTrans" cxnId="{0EBF898D-8898-4C2E-9140-198A39E58250}">
      <dgm:prSet/>
      <dgm:spPr/>
      <dgm:t>
        <a:bodyPr/>
        <a:lstStyle/>
        <a:p>
          <a:endParaRPr lang="en-US"/>
        </a:p>
      </dgm:t>
    </dgm:pt>
    <dgm:pt modelId="{FA8023E0-B68C-D94C-B864-B9275BB974EA}" type="pres">
      <dgm:prSet presAssocID="{82BDCDAE-2EF9-4E38-BA91-AE1D3EB0E6B2}" presName="linear" presStyleCnt="0">
        <dgm:presLayoutVars>
          <dgm:animLvl val="lvl"/>
          <dgm:resizeHandles val="exact"/>
        </dgm:presLayoutVars>
      </dgm:prSet>
      <dgm:spPr/>
    </dgm:pt>
    <dgm:pt modelId="{B5CD97B3-9928-0A49-98EF-971F96AC04BA}" type="pres">
      <dgm:prSet presAssocID="{DEA21D8B-4ED1-43C2-A68F-AD287A7A81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3BC1C4-CADC-264F-A858-93C73F48D886}" type="pres">
      <dgm:prSet presAssocID="{1EFF2C3A-9ED0-4909-93F9-3AB0D9128E48}" presName="spacer" presStyleCnt="0"/>
      <dgm:spPr/>
    </dgm:pt>
    <dgm:pt modelId="{F81F74FA-18B7-594F-9943-8FB3C54AEAC5}" type="pres">
      <dgm:prSet presAssocID="{01CF0F86-201C-4698-8F3C-B7511E8FAF3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032F951-6C75-8043-B38B-4DBDFC14B99A}" type="presOf" srcId="{DEA21D8B-4ED1-43C2-A68F-AD287A7A817A}" destId="{B5CD97B3-9928-0A49-98EF-971F96AC04BA}" srcOrd="0" destOrd="0" presId="urn:microsoft.com/office/officeart/2005/8/layout/vList2"/>
    <dgm:cxn modelId="{E8DE0E77-9640-407A-8BFC-916FF267272C}" srcId="{82BDCDAE-2EF9-4E38-BA91-AE1D3EB0E6B2}" destId="{DEA21D8B-4ED1-43C2-A68F-AD287A7A817A}" srcOrd="0" destOrd="0" parTransId="{6394C36A-4D66-4026-AC22-AC535972BAF9}" sibTransId="{1EFF2C3A-9ED0-4909-93F9-3AB0D9128E48}"/>
    <dgm:cxn modelId="{0EBF898D-8898-4C2E-9140-198A39E58250}" srcId="{82BDCDAE-2EF9-4E38-BA91-AE1D3EB0E6B2}" destId="{01CF0F86-201C-4698-8F3C-B7511E8FAF3D}" srcOrd="1" destOrd="0" parTransId="{DCD11980-F027-4EFB-B947-181AF7494B0D}" sibTransId="{3DE9FC1D-1F90-48F3-9CC0-4574BF559B1F}"/>
    <dgm:cxn modelId="{9322E9C4-E5F9-D94D-9B65-E93F21FA824A}" type="presOf" srcId="{01CF0F86-201C-4698-8F3C-B7511E8FAF3D}" destId="{F81F74FA-18B7-594F-9943-8FB3C54AEAC5}" srcOrd="0" destOrd="0" presId="urn:microsoft.com/office/officeart/2005/8/layout/vList2"/>
    <dgm:cxn modelId="{72ECFEDD-4C01-E04B-BA15-611482552410}" type="presOf" srcId="{82BDCDAE-2EF9-4E38-BA91-AE1D3EB0E6B2}" destId="{FA8023E0-B68C-D94C-B864-B9275BB974EA}" srcOrd="0" destOrd="0" presId="urn:microsoft.com/office/officeart/2005/8/layout/vList2"/>
    <dgm:cxn modelId="{A5DD2B9A-6CD4-4D43-B3E8-98CEF27BCC6A}" type="presParOf" srcId="{FA8023E0-B68C-D94C-B864-B9275BB974EA}" destId="{B5CD97B3-9928-0A49-98EF-971F96AC04BA}" srcOrd="0" destOrd="0" presId="urn:microsoft.com/office/officeart/2005/8/layout/vList2"/>
    <dgm:cxn modelId="{463DEF59-EC95-D74D-8412-9B6D39968E1A}" type="presParOf" srcId="{FA8023E0-B68C-D94C-B864-B9275BB974EA}" destId="{CB3BC1C4-CADC-264F-A858-93C73F48D886}" srcOrd="1" destOrd="0" presId="urn:microsoft.com/office/officeart/2005/8/layout/vList2"/>
    <dgm:cxn modelId="{2884A1CE-52FB-2043-8E92-45C4936593F4}" type="presParOf" srcId="{FA8023E0-B68C-D94C-B864-B9275BB974EA}" destId="{F81F74FA-18B7-594F-9943-8FB3C54AEA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28CB0D4-CCBE-4C06-83A4-CFBA94E1ECC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41F94F-2026-41CF-947B-0901D7C0BD6E}">
      <dgm:prSet/>
      <dgm:spPr/>
      <dgm:t>
        <a:bodyPr/>
        <a:lstStyle/>
        <a:p>
          <a:r>
            <a:rPr lang="en-US"/>
            <a:t>POISONING/SUBSTANCE ABUSE/OD/TOXICOLOGY: 0.5 – 1 mEq/kg IV/IO</a:t>
          </a:r>
        </a:p>
      </dgm:t>
    </dgm:pt>
    <dgm:pt modelId="{D8BEC43B-399D-4C3E-85F5-7822F307A626}" type="parTrans" cxnId="{8834FE48-39DA-4CFB-8E23-A1B49AA98541}">
      <dgm:prSet/>
      <dgm:spPr/>
      <dgm:t>
        <a:bodyPr/>
        <a:lstStyle/>
        <a:p>
          <a:endParaRPr lang="en-US"/>
        </a:p>
      </dgm:t>
    </dgm:pt>
    <dgm:pt modelId="{A6E29F10-86DC-4CE7-BB61-BFFD6533EAB8}" type="sibTrans" cxnId="{8834FE48-39DA-4CFB-8E23-A1B49AA98541}">
      <dgm:prSet/>
      <dgm:spPr/>
      <dgm:t>
        <a:bodyPr/>
        <a:lstStyle/>
        <a:p>
          <a:endParaRPr lang="en-US"/>
        </a:p>
      </dgm:t>
    </dgm:pt>
    <dgm:pt modelId="{9F7B3888-2B8D-4714-BA9A-FF695A1CFD7B}">
      <dgm:prSet/>
      <dgm:spPr/>
      <dgm:t>
        <a:bodyPr/>
        <a:lstStyle/>
        <a:p>
          <a:r>
            <a:rPr lang="en-US"/>
            <a:t>CARDIAC ARREST/KNOWN HYPERKALEMIA/ACIDOSIS/TCA OVERDOSE: 1 mEq/kg IV/IO</a:t>
          </a:r>
        </a:p>
      </dgm:t>
    </dgm:pt>
    <dgm:pt modelId="{77FCC2BF-DF95-465D-AAC1-EF9C5A30D141}" type="parTrans" cxnId="{9A03BC1E-E472-4E64-9A01-31B08DA44E87}">
      <dgm:prSet/>
      <dgm:spPr/>
      <dgm:t>
        <a:bodyPr/>
        <a:lstStyle/>
        <a:p>
          <a:endParaRPr lang="en-US"/>
        </a:p>
      </dgm:t>
    </dgm:pt>
    <dgm:pt modelId="{94D76A6E-7AAB-45BB-A3F5-DD6960E74369}" type="sibTrans" cxnId="{9A03BC1E-E472-4E64-9A01-31B08DA44E87}">
      <dgm:prSet/>
      <dgm:spPr/>
      <dgm:t>
        <a:bodyPr/>
        <a:lstStyle/>
        <a:p>
          <a:endParaRPr lang="en-US"/>
        </a:p>
      </dgm:t>
    </dgm:pt>
    <dgm:pt modelId="{BE3919CC-3C82-984F-ABF0-8B08875A05E6}" type="pres">
      <dgm:prSet presAssocID="{028CB0D4-CCBE-4C06-83A4-CFBA94E1ECC6}" presName="linear" presStyleCnt="0">
        <dgm:presLayoutVars>
          <dgm:animLvl val="lvl"/>
          <dgm:resizeHandles val="exact"/>
        </dgm:presLayoutVars>
      </dgm:prSet>
      <dgm:spPr/>
    </dgm:pt>
    <dgm:pt modelId="{F2E596D1-70C0-2C41-B377-7CA10738B3FF}" type="pres">
      <dgm:prSet presAssocID="{4B41F94F-2026-41CF-947B-0901D7C0BD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9E6E39-0338-674A-B012-14A453568FF0}" type="pres">
      <dgm:prSet presAssocID="{A6E29F10-86DC-4CE7-BB61-BFFD6533EAB8}" presName="spacer" presStyleCnt="0"/>
      <dgm:spPr/>
    </dgm:pt>
    <dgm:pt modelId="{55A28FC7-7FBA-3348-B213-2E0AFB1B9DD5}" type="pres">
      <dgm:prSet presAssocID="{9F7B3888-2B8D-4714-BA9A-FF695A1CFD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6E90401-46FD-1144-9C47-6652FD9B59B1}" type="presOf" srcId="{4B41F94F-2026-41CF-947B-0901D7C0BD6E}" destId="{F2E596D1-70C0-2C41-B377-7CA10738B3FF}" srcOrd="0" destOrd="0" presId="urn:microsoft.com/office/officeart/2005/8/layout/vList2"/>
    <dgm:cxn modelId="{9A03BC1E-E472-4E64-9A01-31B08DA44E87}" srcId="{028CB0D4-CCBE-4C06-83A4-CFBA94E1ECC6}" destId="{9F7B3888-2B8D-4714-BA9A-FF695A1CFD7B}" srcOrd="1" destOrd="0" parTransId="{77FCC2BF-DF95-465D-AAC1-EF9C5A30D141}" sibTransId="{94D76A6E-7AAB-45BB-A3F5-DD6960E74369}"/>
    <dgm:cxn modelId="{8834FE48-39DA-4CFB-8E23-A1B49AA98541}" srcId="{028CB0D4-CCBE-4C06-83A4-CFBA94E1ECC6}" destId="{4B41F94F-2026-41CF-947B-0901D7C0BD6E}" srcOrd="0" destOrd="0" parTransId="{D8BEC43B-399D-4C3E-85F5-7822F307A626}" sibTransId="{A6E29F10-86DC-4CE7-BB61-BFFD6533EAB8}"/>
    <dgm:cxn modelId="{CD896C9A-5C7E-624B-BAA2-A5ADC6867DBA}" type="presOf" srcId="{9F7B3888-2B8D-4714-BA9A-FF695A1CFD7B}" destId="{55A28FC7-7FBA-3348-B213-2E0AFB1B9DD5}" srcOrd="0" destOrd="0" presId="urn:microsoft.com/office/officeart/2005/8/layout/vList2"/>
    <dgm:cxn modelId="{B6187CD5-267F-8844-B701-E9069D5D61B9}" type="presOf" srcId="{028CB0D4-CCBE-4C06-83A4-CFBA94E1ECC6}" destId="{BE3919CC-3C82-984F-ABF0-8B08875A05E6}" srcOrd="0" destOrd="0" presId="urn:microsoft.com/office/officeart/2005/8/layout/vList2"/>
    <dgm:cxn modelId="{4D9E4297-9AFC-E149-9B06-58444144B569}" type="presParOf" srcId="{BE3919CC-3C82-984F-ABF0-8B08875A05E6}" destId="{F2E596D1-70C0-2C41-B377-7CA10738B3FF}" srcOrd="0" destOrd="0" presId="urn:microsoft.com/office/officeart/2005/8/layout/vList2"/>
    <dgm:cxn modelId="{7EFC1F3E-8DCE-AB4B-A4FC-036D84A2B376}" type="presParOf" srcId="{BE3919CC-3C82-984F-ABF0-8B08875A05E6}" destId="{F59E6E39-0338-674A-B012-14A453568FF0}" srcOrd="1" destOrd="0" presId="urn:microsoft.com/office/officeart/2005/8/layout/vList2"/>
    <dgm:cxn modelId="{ECA70700-B7F7-074C-8A85-0F7E7CF41E6E}" type="presParOf" srcId="{BE3919CC-3C82-984F-ABF0-8B08875A05E6}" destId="{55A28FC7-7FBA-3348-B213-2E0AFB1B9D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D06386C-BA1D-4C3B-8EFF-A7777B11259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B000AE-9888-4B83-B0E9-E9FF5798051D}">
      <dgm:prSet/>
      <dgm:spPr/>
      <dgm:t>
        <a:bodyPr/>
        <a:lstStyle/>
        <a:p>
          <a:r>
            <a:rPr lang="en-US" dirty="0"/>
            <a:t>CATEGORY: Antipsychotic</a:t>
          </a:r>
        </a:p>
      </dgm:t>
    </dgm:pt>
    <dgm:pt modelId="{8491C36D-EAD8-42D9-B47A-A4B502071952}" type="parTrans" cxnId="{F0B24D30-F054-463F-9521-E9214E029774}">
      <dgm:prSet/>
      <dgm:spPr/>
      <dgm:t>
        <a:bodyPr/>
        <a:lstStyle/>
        <a:p>
          <a:endParaRPr lang="en-US"/>
        </a:p>
      </dgm:t>
    </dgm:pt>
    <dgm:pt modelId="{9268BC65-0C72-4373-8A1A-1D5D4C61400A}" type="sibTrans" cxnId="{F0B24D30-F054-463F-9521-E9214E029774}">
      <dgm:prSet/>
      <dgm:spPr/>
      <dgm:t>
        <a:bodyPr/>
        <a:lstStyle/>
        <a:p>
          <a:endParaRPr lang="en-US"/>
        </a:p>
      </dgm:t>
    </dgm:pt>
    <dgm:pt modelId="{89DE3949-92FC-45A3-B3BC-B366E01D8D9A}">
      <dgm:prSet/>
      <dgm:spPr/>
      <dgm:t>
        <a:bodyPr/>
        <a:lstStyle/>
        <a:p>
          <a:r>
            <a:rPr lang="en-US" dirty="0"/>
            <a:t>INDICATION: Agitation, Psychosis</a:t>
          </a:r>
        </a:p>
      </dgm:t>
    </dgm:pt>
    <dgm:pt modelId="{9C0A018B-905A-4FB9-A0D2-0E78E557B444}" type="parTrans" cxnId="{B042DDE1-5D93-42DC-A785-49307A3718E9}">
      <dgm:prSet/>
      <dgm:spPr/>
      <dgm:t>
        <a:bodyPr/>
        <a:lstStyle/>
        <a:p>
          <a:endParaRPr lang="en-US"/>
        </a:p>
      </dgm:t>
    </dgm:pt>
    <dgm:pt modelId="{2DC4E892-14F3-41EE-ADAF-F1AE6BB3FA50}" type="sibTrans" cxnId="{B042DDE1-5D93-42DC-A785-49307A3718E9}">
      <dgm:prSet/>
      <dgm:spPr/>
      <dgm:t>
        <a:bodyPr/>
        <a:lstStyle/>
        <a:p>
          <a:endParaRPr lang="en-US"/>
        </a:p>
      </dgm:t>
    </dgm:pt>
    <dgm:pt modelId="{4A814D5D-3789-41B7-B4DA-8198F8F2193A}">
      <dgm:prSet/>
      <dgm:spPr/>
      <dgm:t>
        <a:bodyPr/>
        <a:lstStyle/>
        <a:p>
          <a:r>
            <a:rPr lang="en-US" dirty="0"/>
            <a:t>SIDE EFFECTS: Extrapyramidal symptoms, Prolonged QT</a:t>
          </a:r>
        </a:p>
      </dgm:t>
    </dgm:pt>
    <dgm:pt modelId="{9C3C2038-C19F-44A1-93FA-FFE2A460E00A}" type="parTrans" cxnId="{CE6170F8-E64F-4233-8B48-ACF23217CC2D}">
      <dgm:prSet/>
      <dgm:spPr/>
      <dgm:t>
        <a:bodyPr/>
        <a:lstStyle/>
        <a:p>
          <a:endParaRPr lang="en-US"/>
        </a:p>
      </dgm:t>
    </dgm:pt>
    <dgm:pt modelId="{C6EE8566-4557-4091-BFD6-6FE96690872D}" type="sibTrans" cxnId="{CE6170F8-E64F-4233-8B48-ACF23217CC2D}">
      <dgm:prSet/>
      <dgm:spPr/>
      <dgm:t>
        <a:bodyPr/>
        <a:lstStyle/>
        <a:p>
          <a:endParaRPr lang="en-US"/>
        </a:p>
      </dgm:t>
    </dgm:pt>
    <dgm:pt modelId="{D1C580E0-8403-4546-AE98-DCD9A9E04079}">
      <dgm:prSet/>
      <dgm:spPr/>
      <dgm:t>
        <a:bodyPr/>
        <a:lstStyle/>
        <a:p>
          <a:r>
            <a:rPr lang="en-US" dirty="0"/>
            <a:t>INTERACTIONS: Potentates QT Prolongation.</a:t>
          </a:r>
        </a:p>
      </dgm:t>
    </dgm:pt>
    <dgm:pt modelId="{D8398EFE-49E8-4567-B235-44503CBA86AE}" type="parTrans" cxnId="{93A43F41-E7BA-4D21-950B-0A5D9214A07E}">
      <dgm:prSet/>
      <dgm:spPr/>
      <dgm:t>
        <a:bodyPr/>
        <a:lstStyle/>
        <a:p>
          <a:endParaRPr lang="en-US"/>
        </a:p>
      </dgm:t>
    </dgm:pt>
    <dgm:pt modelId="{BA435038-BAA1-4E81-8DA2-07663B9B07E0}" type="sibTrans" cxnId="{93A43F41-E7BA-4D21-950B-0A5D9214A07E}">
      <dgm:prSet/>
      <dgm:spPr/>
      <dgm:t>
        <a:bodyPr/>
        <a:lstStyle/>
        <a:p>
          <a:endParaRPr lang="en-US"/>
        </a:p>
      </dgm:t>
    </dgm:pt>
    <dgm:pt modelId="{92DA7E9A-AE63-1449-ABF8-6974E2AE6D67}" type="pres">
      <dgm:prSet presAssocID="{2D06386C-BA1D-4C3B-8EFF-A7777B11259D}" presName="linear" presStyleCnt="0">
        <dgm:presLayoutVars>
          <dgm:animLvl val="lvl"/>
          <dgm:resizeHandles val="exact"/>
        </dgm:presLayoutVars>
      </dgm:prSet>
      <dgm:spPr/>
    </dgm:pt>
    <dgm:pt modelId="{77E32086-684B-4F4D-9DF2-5FD825C337C5}" type="pres">
      <dgm:prSet presAssocID="{78B000AE-9888-4B83-B0E9-E9FF579805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438A90-D8AF-1748-B9AB-565FD9F5F366}" type="pres">
      <dgm:prSet presAssocID="{9268BC65-0C72-4373-8A1A-1D5D4C61400A}" presName="spacer" presStyleCnt="0"/>
      <dgm:spPr/>
    </dgm:pt>
    <dgm:pt modelId="{84ADA730-8828-464D-80F7-6AD8B5005030}" type="pres">
      <dgm:prSet presAssocID="{89DE3949-92FC-45A3-B3BC-B366E01D8D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BC595D-D690-D54B-80FB-52D550A9D6B4}" type="pres">
      <dgm:prSet presAssocID="{2DC4E892-14F3-41EE-ADAF-F1AE6BB3FA50}" presName="spacer" presStyleCnt="0"/>
      <dgm:spPr/>
    </dgm:pt>
    <dgm:pt modelId="{413F1A19-FBE2-D447-ABDD-E1BBAFE4525B}" type="pres">
      <dgm:prSet presAssocID="{4A814D5D-3789-41B7-B4DA-8198F8F219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4EC2A2-F3DF-4041-A1A8-245BA06FA355}" type="pres">
      <dgm:prSet presAssocID="{C6EE8566-4557-4091-BFD6-6FE96690872D}" presName="spacer" presStyleCnt="0"/>
      <dgm:spPr/>
    </dgm:pt>
    <dgm:pt modelId="{B4A81C3A-706F-8744-9306-6B1DAE2C3B7D}" type="pres">
      <dgm:prSet presAssocID="{D1C580E0-8403-4546-AE98-DCD9A9E040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DEC31C-E053-4ECD-A7C3-69CD3CADB6FE}" type="presOf" srcId="{D1C580E0-8403-4546-AE98-DCD9A9E04079}" destId="{B4A81C3A-706F-8744-9306-6B1DAE2C3B7D}" srcOrd="0" destOrd="0" presId="urn:microsoft.com/office/officeart/2005/8/layout/vList2"/>
    <dgm:cxn modelId="{F0B24D30-F054-463F-9521-E9214E029774}" srcId="{2D06386C-BA1D-4C3B-8EFF-A7777B11259D}" destId="{78B000AE-9888-4B83-B0E9-E9FF5798051D}" srcOrd="0" destOrd="0" parTransId="{8491C36D-EAD8-42D9-B47A-A4B502071952}" sibTransId="{9268BC65-0C72-4373-8A1A-1D5D4C61400A}"/>
    <dgm:cxn modelId="{93A43F41-E7BA-4D21-950B-0A5D9214A07E}" srcId="{2D06386C-BA1D-4C3B-8EFF-A7777B11259D}" destId="{D1C580E0-8403-4546-AE98-DCD9A9E04079}" srcOrd="3" destOrd="0" parTransId="{D8398EFE-49E8-4567-B235-44503CBA86AE}" sibTransId="{BA435038-BAA1-4E81-8DA2-07663B9B07E0}"/>
    <dgm:cxn modelId="{8DADF050-7709-44C8-8C09-22C998D68C42}" type="presOf" srcId="{89DE3949-92FC-45A3-B3BC-B366E01D8D9A}" destId="{84ADA730-8828-464D-80F7-6AD8B5005030}" srcOrd="0" destOrd="0" presId="urn:microsoft.com/office/officeart/2005/8/layout/vList2"/>
    <dgm:cxn modelId="{44E4416E-B6F0-4F03-8C0B-97048EF72CE2}" type="presOf" srcId="{78B000AE-9888-4B83-B0E9-E9FF5798051D}" destId="{77E32086-684B-4F4D-9DF2-5FD825C337C5}" srcOrd="0" destOrd="0" presId="urn:microsoft.com/office/officeart/2005/8/layout/vList2"/>
    <dgm:cxn modelId="{5BA7FC79-BC24-4B0C-A69B-7A894D1C197A}" type="presOf" srcId="{2D06386C-BA1D-4C3B-8EFF-A7777B11259D}" destId="{92DA7E9A-AE63-1449-ABF8-6974E2AE6D67}" srcOrd="0" destOrd="0" presId="urn:microsoft.com/office/officeart/2005/8/layout/vList2"/>
    <dgm:cxn modelId="{F194EEB2-1E2D-40C4-9668-A1A105AE4AF2}" type="presOf" srcId="{4A814D5D-3789-41B7-B4DA-8198F8F2193A}" destId="{413F1A19-FBE2-D447-ABDD-E1BBAFE4525B}" srcOrd="0" destOrd="0" presId="urn:microsoft.com/office/officeart/2005/8/layout/vList2"/>
    <dgm:cxn modelId="{B042DDE1-5D93-42DC-A785-49307A3718E9}" srcId="{2D06386C-BA1D-4C3B-8EFF-A7777B11259D}" destId="{89DE3949-92FC-45A3-B3BC-B366E01D8D9A}" srcOrd="1" destOrd="0" parTransId="{9C0A018B-905A-4FB9-A0D2-0E78E557B444}" sibTransId="{2DC4E892-14F3-41EE-ADAF-F1AE6BB3FA50}"/>
    <dgm:cxn modelId="{CE6170F8-E64F-4233-8B48-ACF23217CC2D}" srcId="{2D06386C-BA1D-4C3B-8EFF-A7777B11259D}" destId="{4A814D5D-3789-41B7-B4DA-8198F8F2193A}" srcOrd="2" destOrd="0" parTransId="{9C3C2038-C19F-44A1-93FA-FFE2A460E00A}" sibTransId="{C6EE8566-4557-4091-BFD6-6FE96690872D}"/>
    <dgm:cxn modelId="{C7129EC9-5D0E-4FFB-A7C5-40AA00A01C28}" type="presParOf" srcId="{92DA7E9A-AE63-1449-ABF8-6974E2AE6D67}" destId="{77E32086-684B-4F4D-9DF2-5FD825C337C5}" srcOrd="0" destOrd="0" presId="urn:microsoft.com/office/officeart/2005/8/layout/vList2"/>
    <dgm:cxn modelId="{F2903DA2-BB4B-49E0-BE1D-DA0ED661A9AD}" type="presParOf" srcId="{92DA7E9A-AE63-1449-ABF8-6974E2AE6D67}" destId="{8E438A90-D8AF-1748-B9AB-565FD9F5F366}" srcOrd="1" destOrd="0" presId="urn:microsoft.com/office/officeart/2005/8/layout/vList2"/>
    <dgm:cxn modelId="{98C7313A-3E3B-4BF6-B413-5A158533D359}" type="presParOf" srcId="{92DA7E9A-AE63-1449-ABF8-6974E2AE6D67}" destId="{84ADA730-8828-464D-80F7-6AD8B5005030}" srcOrd="2" destOrd="0" presId="urn:microsoft.com/office/officeart/2005/8/layout/vList2"/>
    <dgm:cxn modelId="{37D71EEB-5A14-404A-9DF0-4351B63A16D8}" type="presParOf" srcId="{92DA7E9A-AE63-1449-ABF8-6974E2AE6D67}" destId="{45BC595D-D690-D54B-80FB-52D550A9D6B4}" srcOrd="3" destOrd="0" presId="urn:microsoft.com/office/officeart/2005/8/layout/vList2"/>
    <dgm:cxn modelId="{B98BEA3F-9AE2-48EB-90AA-7E760D3CAB59}" type="presParOf" srcId="{92DA7E9A-AE63-1449-ABF8-6974E2AE6D67}" destId="{413F1A19-FBE2-D447-ABDD-E1BBAFE4525B}" srcOrd="4" destOrd="0" presId="urn:microsoft.com/office/officeart/2005/8/layout/vList2"/>
    <dgm:cxn modelId="{EEE27102-0695-4AA6-9CEA-EA88C5610581}" type="presParOf" srcId="{92DA7E9A-AE63-1449-ABF8-6974E2AE6D67}" destId="{254EC2A2-F3DF-4041-A1A8-245BA06FA355}" srcOrd="5" destOrd="0" presId="urn:microsoft.com/office/officeart/2005/8/layout/vList2"/>
    <dgm:cxn modelId="{29AA265E-9147-40EF-B9DB-BAC63D8CFFEA}" type="presParOf" srcId="{92DA7E9A-AE63-1449-ABF8-6974E2AE6D67}" destId="{B4A81C3A-706F-8744-9306-6B1DAE2C3B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A5F5B-F8D2-4844-8F11-BEB158FDFBC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A60D0F-0F4A-40DB-A647-366AB7A4A4D7}">
      <dgm:prSet/>
      <dgm:spPr/>
      <dgm:t>
        <a:bodyPr/>
        <a:lstStyle/>
        <a:p>
          <a:r>
            <a:rPr lang="en-US"/>
            <a:t>Class: Platelet inhibitor, anti-inflammatory agent.</a:t>
          </a:r>
        </a:p>
      </dgm:t>
    </dgm:pt>
    <dgm:pt modelId="{42E7AB0D-1CF2-491A-9919-63F94315DA01}" type="parTrans" cxnId="{74233B27-79E2-483F-97EF-381B27F94B25}">
      <dgm:prSet/>
      <dgm:spPr/>
      <dgm:t>
        <a:bodyPr/>
        <a:lstStyle/>
        <a:p>
          <a:endParaRPr lang="en-US"/>
        </a:p>
      </dgm:t>
    </dgm:pt>
    <dgm:pt modelId="{03EF4E7C-76CE-45D7-A5DB-A02D84301D79}" type="sibTrans" cxnId="{74233B27-79E2-483F-97EF-381B27F94B25}">
      <dgm:prSet/>
      <dgm:spPr/>
      <dgm:t>
        <a:bodyPr/>
        <a:lstStyle/>
        <a:p>
          <a:endParaRPr lang="en-US"/>
        </a:p>
      </dgm:t>
    </dgm:pt>
    <dgm:pt modelId="{4C112861-AD9F-418E-B346-0E965B348BBE}">
      <dgm:prSet/>
      <dgm:spPr/>
      <dgm:t>
        <a:bodyPr/>
        <a:lstStyle/>
        <a:p>
          <a:r>
            <a:rPr lang="en-US"/>
            <a:t>Indications: New onset chest pain suggestive of Acute Myocardial Infarction.</a:t>
          </a:r>
        </a:p>
      </dgm:t>
    </dgm:pt>
    <dgm:pt modelId="{9EC71DC7-ABA7-4974-9679-4B4F135FE8A7}" type="parTrans" cxnId="{2CC78133-DABB-43B5-B36D-1BB58243A50A}">
      <dgm:prSet/>
      <dgm:spPr/>
      <dgm:t>
        <a:bodyPr/>
        <a:lstStyle/>
        <a:p>
          <a:endParaRPr lang="en-US"/>
        </a:p>
      </dgm:t>
    </dgm:pt>
    <dgm:pt modelId="{5A09A3F9-9222-4557-8D31-10F2618CD640}" type="sibTrans" cxnId="{2CC78133-DABB-43B5-B36D-1BB58243A50A}">
      <dgm:prSet/>
      <dgm:spPr/>
      <dgm:t>
        <a:bodyPr/>
        <a:lstStyle/>
        <a:p>
          <a:endParaRPr lang="en-US"/>
        </a:p>
      </dgm:t>
    </dgm:pt>
    <dgm:pt modelId="{EA8747A7-9D82-4052-9FFA-59BF2F99A2B9}">
      <dgm:prSet/>
      <dgm:spPr/>
      <dgm:t>
        <a:bodyPr/>
        <a:lstStyle/>
        <a:p>
          <a:r>
            <a:rPr lang="en-US"/>
            <a:t>Mechanism of Action: Prostaglandin inhibition.</a:t>
          </a:r>
        </a:p>
      </dgm:t>
    </dgm:pt>
    <dgm:pt modelId="{91E67D2C-6A3C-4357-9AC9-4E99EECE1FDB}" type="parTrans" cxnId="{8930535C-B513-4E18-B3EC-485364E0F3E1}">
      <dgm:prSet/>
      <dgm:spPr/>
      <dgm:t>
        <a:bodyPr/>
        <a:lstStyle/>
        <a:p>
          <a:endParaRPr lang="en-US"/>
        </a:p>
      </dgm:t>
    </dgm:pt>
    <dgm:pt modelId="{CA5BE3DB-EE63-474D-84A5-E0BA6ACF9D90}" type="sibTrans" cxnId="{8930535C-B513-4E18-B3EC-485364E0F3E1}">
      <dgm:prSet/>
      <dgm:spPr/>
      <dgm:t>
        <a:bodyPr/>
        <a:lstStyle/>
        <a:p>
          <a:endParaRPr lang="en-US"/>
        </a:p>
      </dgm:t>
    </dgm:pt>
    <dgm:pt modelId="{7121F025-A5FE-49F3-8392-46A42D68281E}">
      <dgm:prSet/>
      <dgm:spPr/>
      <dgm:t>
        <a:bodyPr/>
        <a:lstStyle/>
        <a:p>
          <a:r>
            <a:rPr lang="en-US"/>
            <a:t>Dosage and Administration: 324 mg chewed. </a:t>
          </a:r>
        </a:p>
      </dgm:t>
    </dgm:pt>
    <dgm:pt modelId="{540CA205-A5C0-4C82-84D0-2A6381B7B8DA}" type="parTrans" cxnId="{599DA945-041A-47BB-832F-50023960BB59}">
      <dgm:prSet/>
      <dgm:spPr/>
      <dgm:t>
        <a:bodyPr/>
        <a:lstStyle/>
        <a:p>
          <a:endParaRPr lang="en-US"/>
        </a:p>
      </dgm:t>
    </dgm:pt>
    <dgm:pt modelId="{3EBF503E-F87F-45CC-AC6F-2ED37BE2D9E0}" type="sibTrans" cxnId="{599DA945-041A-47BB-832F-50023960BB59}">
      <dgm:prSet/>
      <dgm:spPr/>
      <dgm:t>
        <a:bodyPr/>
        <a:lstStyle/>
        <a:p>
          <a:endParaRPr lang="en-US"/>
        </a:p>
      </dgm:t>
    </dgm:pt>
    <dgm:pt modelId="{873CC7E5-2E25-934B-BF41-85B0695861D0}" type="pres">
      <dgm:prSet presAssocID="{353A5F5B-F8D2-4844-8F11-BEB158FDFBC3}" presName="linear" presStyleCnt="0">
        <dgm:presLayoutVars>
          <dgm:animLvl val="lvl"/>
          <dgm:resizeHandles val="exact"/>
        </dgm:presLayoutVars>
      </dgm:prSet>
      <dgm:spPr/>
    </dgm:pt>
    <dgm:pt modelId="{DCB3419B-CA01-7641-8782-00DC949F4FE4}" type="pres">
      <dgm:prSet presAssocID="{00A60D0F-0F4A-40DB-A647-366AB7A4A4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467180-8E8A-574E-96E6-D96E2DEF026F}" type="pres">
      <dgm:prSet presAssocID="{03EF4E7C-76CE-45D7-A5DB-A02D84301D79}" presName="spacer" presStyleCnt="0"/>
      <dgm:spPr/>
    </dgm:pt>
    <dgm:pt modelId="{03B1A38A-9C8A-9A4B-B401-776448177663}" type="pres">
      <dgm:prSet presAssocID="{4C112861-AD9F-418E-B346-0E965B348B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1288A9-9CDD-CE49-88FE-FD4BF1B1CF91}" type="pres">
      <dgm:prSet presAssocID="{5A09A3F9-9222-4557-8D31-10F2618CD640}" presName="spacer" presStyleCnt="0"/>
      <dgm:spPr/>
    </dgm:pt>
    <dgm:pt modelId="{C878D8F0-1F69-0248-88A5-E1F74924A8AE}" type="pres">
      <dgm:prSet presAssocID="{EA8747A7-9D82-4052-9FFA-59BF2F99A2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311B5B-E335-FB47-9761-CE6353CCB687}" type="pres">
      <dgm:prSet presAssocID="{CA5BE3DB-EE63-474D-84A5-E0BA6ACF9D90}" presName="spacer" presStyleCnt="0"/>
      <dgm:spPr/>
    </dgm:pt>
    <dgm:pt modelId="{2CA0A0DD-62AF-884E-BF7C-C1468498E500}" type="pres">
      <dgm:prSet presAssocID="{7121F025-A5FE-49F3-8392-46A42D6828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8EFC00-8C75-B14D-B4DA-F75C485E9C6C}" type="presOf" srcId="{EA8747A7-9D82-4052-9FFA-59BF2F99A2B9}" destId="{C878D8F0-1F69-0248-88A5-E1F74924A8AE}" srcOrd="0" destOrd="0" presId="urn:microsoft.com/office/officeart/2005/8/layout/vList2"/>
    <dgm:cxn modelId="{74233B27-79E2-483F-97EF-381B27F94B25}" srcId="{353A5F5B-F8D2-4844-8F11-BEB158FDFBC3}" destId="{00A60D0F-0F4A-40DB-A647-366AB7A4A4D7}" srcOrd="0" destOrd="0" parTransId="{42E7AB0D-1CF2-491A-9919-63F94315DA01}" sibTransId="{03EF4E7C-76CE-45D7-A5DB-A02D84301D79}"/>
    <dgm:cxn modelId="{2CC78133-DABB-43B5-B36D-1BB58243A50A}" srcId="{353A5F5B-F8D2-4844-8F11-BEB158FDFBC3}" destId="{4C112861-AD9F-418E-B346-0E965B348BBE}" srcOrd="1" destOrd="0" parTransId="{9EC71DC7-ABA7-4974-9679-4B4F135FE8A7}" sibTransId="{5A09A3F9-9222-4557-8D31-10F2618CD640}"/>
    <dgm:cxn modelId="{85FC6D43-B9B6-BC45-966A-4BFD0C877F8B}" type="presOf" srcId="{353A5F5B-F8D2-4844-8F11-BEB158FDFBC3}" destId="{873CC7E5-2E25-934B-BF41-85B0695861D0}" srcOrd="0" destOrd="0" presId="urn:microsoft.com/office/officeart/2005/8/layout/vList2"/>
    <dgm:cxn modelId="{599DA945-041A-47BB-832F-50023960BB59}" srcId="{353A5F5B-F8D2-4844-8F11-BEB158FDFBC3}" destId="{7121F025-A5FE-49F3-8392-46A42D68281E}" srcOrd="3" destOrd="0" parTransId="{540CA205-A5C0-4C82-84D0-2A6381B7B8DA}" sibTransId="{3EBF503E-F87F-45CC-AC6F-2ED37BE2D9E0}"/>
    <dgm:cxn modelId="{8930535C-B513-4E18-B3EC-485364E0F3E1}" srcId="{353A5F5B-F8D2-4844-8F11-BEB158FDFBC3}" destId="{EA8747A7-9D82-4052-9FFA-59BF2F99A2B9}" srcOrd="2" destOrd="0" parTransId="{91E67D2C-6A3C-4357-9AC9-4E99EECE1FDB}" sibTransId="{CA5BE3DB-EE63-474D-84A5-E0BA6ACF9D90}"/>
    <dgm:cxn modelId="{64C22D7B-D5F7-0D4B-AE19-BAA1FC4A63F1}" type="presOf" srcId="{00A60D0F-0F4A-40DB-A647-366AB7A4A4D7}" destId="{DCB3419B-CA01-7641-8782-00DC949F4FE4}" srcOrd="0" destOrd="0" presId="urn:microsoft.com/office/officeart/2005/8/layout/vList2"/>
    <dgm:cxn modelId="{E278BD94-D316-B54F-B819-8B3173E87395}" type="presOf" srcId="{4C112861-AD9F-418E-B346-0E965B348BBE}" destId="{03B1A38A-9C8A-9A4B-B401-776448177663}" srcOrd="0" destOrd="0" presId="urn:microsoft.com/office/officeart/2005/8/layout/vList2"/>
    <dgm:cxn modelId="{951672B5-D2AF-6C49-8CCA-C42F1AC9D879}" type="presOf" srcId="{7121F025-A5FE-49F3-8392-46A42D68281E}" destId="{2CA0A0DD-62AF-884E-BF7C-C1468498E500}" srcOrd="0" destOrd="0" presId="urn:microsoft.com/office/officeart/2005/8/layout/vList2"/>
    <dgm:cxn modelId="{8C474FB7-78DC-764F-9EDF-BD57121A3691}" type="presParOf" srcId="{873CC7E5-2E25-934B-BF41-85B0695861D0}" destId="{DCB3419B-CA01-7641-8782-00DC949F4FE4}" srcOrd="0" destOrd="0" presId="urn:microsoft.com/office/officeart/2005/8/layout/vList2"/>
    <dgm:cxn modelId="{71BF2562-5D62-F543-BF0E-2DB944A56C6A}" type="presParOf" srcId="{873CC7E5-2E25-934B-BF41-85B0695861D0}" destId="{E6467180-8E8A-574E-96E6-D96E2DEF026F}" srcOrd="1" destOrd="0" presId="urn:microsoft.com/office/officeart/2005/8/layout/vList2"/>
    <dgm:cxn modelId="{3ACB1786-B671-B94C-AE20-1FDD3D226E58}" type="presParOf" srcId="{873CC7E5-2E25-934B-BF41-85B0695861D0}" destId="{03B1A38A-9C8A-9A4B-B401-776448177663}" srcOrd="2" destOrd="0" presId="urn:microsoft.com/office/officeart/2005/8/layout/vList2"/>
    <dgm:cxn modelId="{C4CA0579-28CB-4543-AA72-99CD5B7437D2}" type="presParOf" srcId="{873CC7E5-2E25-934B-BF41-85B0695861D0}" destId="{8A1288A9-9CDD-CE49-88FE-FD4BF1B1CF91}" srcOrd="3" destOrd="0" presId="urn:microsoft.com/office/officeart/2005/8/layout/vList2"/>
    <dgm:cxn modelId="{31942A37-E185-4A44-8441-95A3D144A4F4}" type="presParOf" srcId="{873CC7E5-2E25-934B-BF41-85B0695861D0}" destId="{C878D8F0-1F69-0248-88A5-E1F74924A8AE}" srcOrd="4" destOrd="0" presId="urn:microsoft.com/office/officeart/2005/8/layout/vList2"/>
    <dgm:cxn modelId="{3CD65720-8330-6A41-8B67-EC27B40E093E}" type="presParOf" srcId="{873CC7E5-2E25-934B-BF41-85B0695861D0}" destId="{B8311B5B-E335-FB47-9761-CE6353CCB687}" srcOrd="5" destOrd="0" presId="urn:microsoft.com/office/officeart/2005/8/layout/vList2"/>
    <dgm:cxn modelId="{73C07B06-0368-8D46-99AB-24D98DE39802}" type="presParOf" srcId="{873CC7E5-2E25-934B-BF41-85B0695861D0}" destId="{2CA0A0DD-62AF-884E-BF7C-C1468498E5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A589FC4-A54F-4FC3-AD0D-F1953C9C599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AFE4A9-1A35-495E-B256-6AF75BE59552}">
      <dgm:prSet/>
      <dgm:spPr/>
      <dgm:t>
        <a:bodyPr/>
        <a:lstStyle/>
        <a:p>
          <a:r>
            <a:rPr lang="en-US"/>
            <a:t>Dosage And Administration:</a:t>
          </a:r>
        </a:p>
      </dgm:t>
    </dgm:pt>
    <dgm:pt modelId="{7C06182A-6830-4F6A-BD27-006A2644093C}" type="parTrans" cxnId="{592C4C37-F079-4300-8063-0B7E7F7AEE82}">
      <dgm:prSet/>
      <dgm:spPr/>
      <dgm:t>
        <a:bodyPr/>
        <a:lstStyle/>
        <a:p>
          <a:endParaRPr lang="en-US"/>
        </a:p>
      </dgm:t>
    </dgm:pt>
    <dgm:pt modelId="{477B4BC2-1DD7-4FAC-A90B-8935AC0DCCE2}" type="sibTrans" cxnId="{592C4C37-F079-4300-8063-0B7E7F7AEE82}">
      <dgm:prSet/>
      <dgm:spPr/>
      <dgm:t>
        <a:bodyPr/>
        <a:lstStyle/>
        <a:p>
          <a:endParaRPr lang="en-US"/>
        </a:p>
      </dgm:t>
    </dgm:pt>
    <dgm:pt modelId="{3A6B46DC-0027-4125-AF27-AB63AB9E0FC1}">
      <dgm:prSet/>
      <dgm:spPr/>
      <dgm:t>
        <a:bodyPr/>
        <a:lstStyle/>
        <a:p>
          <a:r>
            <a:rPr lang="en-US"/>
            <a:t>5 Mg IM</a:t>
          </a:r>
        </a:p>
      </dgm:t>
    </dgm:pt>
    <dgm:pt modelId="{FD9B5D5A-3D0F-4A59-9557-098E3AE6B418}" type="parTrans" cxnId="{2FFF90F3-FCE4-48BD-A85B-3C7D0FA5D5CF}">
      <dgm:prSet/>
      <dgm:spPr/>
      <dgm:t>
        <a:bodyPr/>
        <a:lstStyle/>
        <a:p>
          <a:endParaRPr lang="en-US"/>
        </a:p>
      </dgm:t>
    </dgm:pt>
    <dgm:pt modelId="{E2D1A1C4-5329-4C48-A8B6-A4C4FB155C69}" type="sibTrans" cxnId="{2FFF90F3-FCE4-48BD-A85B-3C7D0FA5D5CF}">
      <dgm:prSet/>
      <dgm:spPr/>
      <dgm:t>
        <a:bodyPr/>
        <a:lstStyle/>
        <a:p>
          <a:endParaRPr lang="en-US"/>
        </a:p>
      </dgm:t>
    </dgm:pt>
    <dgm:pt modelId="{F620D75F-142F-E543-A379-BFB3712A288C}" type="pres">
      <dgm:prSet presAssocID="{6A589FC4-A54F-4FC3-AD0D-F1953C9C5992}" presName="linear" presStyleCnt="0">
        <dgm:presLayoutVars>
          <dgm:dir/>
          <dgm:animLvl val="lvl"/>
          <dgm:resizeHandles val="exact"/>
        </dgm:presLayoutVars>
      </dgm:prSet>
      <dgm:spPr/>
    </dgm:pt>
    <dgm:pt modelId="{F8BC291A-D619-C646-8CA6-159F4CE50515}" type="pres">
      <dgm:prSet presAssocID="{5CAFE4A9-1A35-495E-B256-6AF75BE59552}" presName="parentLin" presStyleCnt="0"/>
      <dgm:spPr/>
    </dgm:pt>
    <dgm:pt modelId="{EA091471-D053-E54C-8181-37D43BD2DD04}" type="pres">
      <dgm:prSet presAssocID="{5CAFE4A9-1A35-495E-B256-6AF75BE59552}" presName="parentLeftMargin" presStyleLbl="node1" presStyleIdx="0" presStyleCnt="1"/>
      <dgm:spPr/>
    </dgm:pt>
    <dgm:pt modelId="{C012C1CB-0464-A643-A8CA-27D4D25D2662}" type="pres">
      <dgm:prSet presAssocID="{5CAFE4A9-1A35-495E-B256-6AF75BE5955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29B28F6-44A2-974D-A599-0512E8FD28F1}" type="pres">
      <dgm:prSet presAssocID="{5CAFE4A9-1A35-495E-B256-6AF75BE59552}" presName="negativeSpace" presStyleCnt="0"/>
      <dgm:spPr/>
    </dgm:pt>
    <dgm:pt modelId="{ADAB4C9D-2541-B741-AB72-AAB3F8EA6CEC}" type="pres">
      <dgm:prSet presAssocID="{5CAFE4A9-1A35-495E-B256-6AF75BE595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6652E0A-7EBE-F248-9143-C09F2B44E95D}" type="presOf" srcId="{6A589FC4-A54F-4FC3-AD0D-F1953C9C5992}" destId="{F620D75F-142F-E543-A379-BFB3712A288C}" srcOrd="0" destOrd="0" presId="urn:microsoft.com/office/officeart/2005/8/layout/list1"/>
    <dgm:cxn modelId="{CD7B2F13-264A-1640-83E7-199CE7F6225C}" type="presOf" srcId="{5CAFE4A9-1A35-495E-B256-6AF75BE59552}" destId="{EA091471-D053-E54C-8181-37D43BD2DD04}" srcOrd="0" destOrd="0" presId="urn:microsoft.com/office/officeart/2005/8/layout/list1"/>
    <dgm:cxn modelId="{592C4C37-F079-4300-8063-0B7E7F7AEE82}" srcId="{6A589FC4-A54F-4FC3-AD0D-F1953C9C5992}" destId="{5CAFE4A9-1A35-495E-B256-6AF75BE59552}" srcOrd="0" destOrd="0" parTransId="{7C06182A-6830-4F6A-BD27-006A2644093C}" sibTransId="{477B4BC2-1DD7-4FAC-A90B-8935AC0DCCE2}"/>
    <dgm:cxn modelId="{19AB2CD7-CB9C-7E47-95C9-994EA4CB80F4}" type="presOf" srcId="{3A6B46DC-0027-4125-AF27-AB63AB9E0FC1}" destId="{ADAB4C9D-2541-B741-AB72-AAB3F8EA6CEC}" srcOrd="0" destOrd="0" presId="urn:microsoft.com/office/officeart/2005/8/layout/list1"/>
    <dgm:cxn modelId="{346C61F3-8819-E243-B726-313037B33096}" type="presOf" srcId="{5CAFE4A9-1A35-495E-B256-6AF75BE59552}" destId="{C012C1CB-0464-A643-A8CA-27D4D25D2662}" srcOrd="1" destOrd="0" presId="urn:microsoft.com/office/officeart/2005/8/layout/list1"/>
    <dgm:cxn modelId="{2FFF90F3-FCE4-48BD-A85B-3C7D0FA5D5CF}" srcId="{5CAFE4A9-1A35-495E-B256-6AF75BE59552}" destId="{3A6B46DC-0027-4125-AF27-AB63AB9E0FC1}" srcOrd="0" destOrd="0" parTransId="{FD9B5D5A-3D0F-4A59-9557-098E3AE6B418}" sibTransId="{E2D1A1C4-5329-4C48-A8B6-A4C4FB155C69}"/>
    <dgm:cxn modelId="{EE93EF97-AABD-7642-995C-9B54C34477F2}" type="presParOf" srcId="{F620D75F-142F-E543-A379-BFB3712A288C}" destId="{F8BC291A-D619-C646-8CA6-159F4CE50515}" srcOrd="0" destOrd="0" presId="urn:microsoft.com/office/officeart/2005/8/layout/list1"/>
    <dgm:cxn modelId="{5BF4A580-E1C4-BB47-B1BF-EF68920CF0F0}" type="presParOf" srcId="{F8BC291A-D619-C646-8CA6-159F4CE50515}" destId="{EA091471-D053-E54C-8181-37D43BD2DD04}" srcOrd="0" destOrd="0" presId="urn:microsoft.com/office/officeart/2005/8/layout/list1"/>
    <dgm:cxn modelId="{0F87E4F7-10CB-BF42-9E5A-06429DC4A084}" type="presParOf" srcId="{F8BC291A-D619-C646-8CA6-159F4CE50515}" destId="{C012C1CB-0464-A643-A8CA-27D4D25D2662}" srcOrd="1" destOrd="0" presId="urn:microsoft.com/office/officeart/2005/8/layout/list1"/>
    <dgm:cxn modelId="{6340C58B-8C77-944B-A0C9-0AF82BCE1229}" type="presParOf" srcId="{F620D75F-142F-E543-A379-BFB3712A288C}" destId="{229B28F6-44A2-974D-A599-0512E8FD28F1}" srcOrd="1" destOrd="0" presId="urn:microsoft.com/office/officeart/2005/8/layout/list1"/>
    <dgm:cxn modelId="{BA36F79B-22EE-F943-AD2D-E16577CD8A78}" type="presParOf" srcId="{F620D75F-142F-E543-A379-BFB3712A288C}" destId="{ADAB4C9D-2541-B741-AB72-AAB3F8EA6C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773CA79-A608-4659-B335-0BA5F77569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4848EC-CD80-4849-BD6A-8EAA53A1E65C}">
      <dgm:prSet/>
      <dgm:spPr/>
      <dgm:t>
        <a:bodyPr/>
        <a:lstStyle/>
        <a:p>
          <a:r>
            <a:rPr lang="en-US"/>
            <a:t>CATEGORY:  General Anesthetic</a:t>
          </a:r>
        </a:p>
      </dgm:t>
    </dgm:pt>
    <dgm:pt modelId="{68336B09-0EF2-4A53-B431-B285BE711045}" type="parTrans" cxnId="{8311D1FC-60B3-4D79-8368-BE8F03C8174B}">
      <dgm:prSet/>
      <dgm:spPr/>
      <dgm:t>
        <a:bodyPr/>
        <a:lstStyle/>
        <a:p>
          <a:endParaRPr lang="en-US"/>
        </a:p>
      </dgm:t>
    </dgm:pt>
    <dgm:pt modelId="{F9271496-0645-4984-AA68-33D4B644C28A}" type="sibTrans" cxnId="{8311D1FC-60B3-4D79-8368-BE8F03C8174B}">
      <dgm:prSet/>
      <dgm:spPr/>
      <dgm:t>
        <a:bodyPr/>
        <a:lstStyle/>
        <a:p>
          <a:endParaRPr lang="en-US"/>
        </a:p>
      </dgm:t>
    </dgm:pt>
    <dgm:pt modelId="{0A80F2B4-BC87-4B53-9BE1-2A5CEA54420B}">
      <dgm:prSet/>
      <dgm:spPr/>
      <dgm:t>
        <a:bodyPr/>
        <a:lstStyle/>
        <a:p>
          <a:r>
            <a:rPr lang="en-US"/>
            <a:t>INDICATION:  Agitation,  Pain Control,  Sedation for cardioversion or pacing.</a:t>
          </a:r>
        </a:p>
      </dgm:t>
    </dgm:pt>
    <dgm:pt modelId="{00B569F3-AE47-4074-A987-A65A9EE5B3D8}" type="parTrans" cxnId="{11DF9CC9-5F21-44E1-8C33-16F98C4A546B}">
      <dgm:prSet/>
      <dgm:spPr/>
      <dgm:t>
        <a:bodyPr/>
        <a:lstStyle/>
        <a:p>
          <a:endParaRPr lang="en-US"/>
        </a:p>
      </dgm:t>
    </dgm:pt>
    <dgm:pt modelId="{39F4B9B6-8839-45C7-90D1-B83C4C693602}" type="sibTrans" cxnId="{11DF9CC9-5F21-44E1-8C33-16F98C4A546B}">
      <dgm:prSet/>
      <dgm:spPr/>
      <dgm:t>
        <a:bodyPr/>
        <a:lstStyle/>
        <a:p>
          <a:endParaRPr lang="en-US"/>
        </a:p>
      </dgm:t>
    </dgm:pt>
    <dgm:pt modelId="{CA48765C-EB44-4962-AD0D-1D908454EF4E}">
      <dgm:prSet/>
      <dgm:spPr/>
      <dgm:t>
        <a:bodyPr/>
        <a:lstStyle/>
        <a:p>
          <a:r>
            <a:rPr lang="en-US"/>
            <a:t>SIDE EFFECTS:  Laryngospasm, Emergence Reaction,  Hypertension</a:t>
          </a:r>
        </a:p>
      </dgm:t>
    </dgm:pt>
    <dgm:pt modelId="{FB5C9AEE-AB49-4D62-85D1-EE9F63180965}" type="parTrans" cxnId="{8B329035-527F-45CA-BE7A-E6B28BF3E4D8}">
      <dgm:prSet/>
      <dgm:spPr/>
      <dgm:t>
        <a:bodyPr/>
        <a:lstStyle/>
        <a:p>
          <a:endParaRPr lang="en-US"/>
        </a:p>
      </dgm:t>
    </dgm:pt>
    <dgm:pt modelId="{0C244DFE-5357-4192-BFB4-C75210ACFF1E}" type="sibTrans" cxnId="{8B329035-527F-45CA-BE7A-E6B28BF3E4D8}">
      <dgm:prSet/>
      <dgm:spPr/>
      <dgm:t>
        <a:bodyPr/>
        <a:lstStyle/>
        <a:p>
          <a:endParaRPr lang="en-US"/>
        </a:p>
      </dgm:t>
    </dgm:pt>
    <dgm:pt modelId="{9E129E6A-3F0B-CE48-9698-A2189A36FA05}" type="pres">
      <dgm:prSet presAssocID="{0773CA79-A608-4659-B335-0BA5F7756946}" presName="linear" presStyleCnt="0">
        <dgm:presLayoutVars>
          <dgm:animLvl val="lvl"/>
          <dgm:resizeHandles val="exact"/>
        </dgm:presLayoutVars>
      </dgm:prSet>
      <dgm:spPr/>
    </dgm:pt>
    <dgm:pt modelId="{BDD40FDE-B7C2-6C49-AAA6-15694254701F}" type="pres">
      <dgm:prSet presAssocID="{CC4848EC-CD80-4849-BD6A-8EAA53A1E6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C856CD-8605-3449-AF35-1C6191BB7EC3}" type="pres">
      <dgm:prSet presAssocID="{F9271496-0645-4984-AA68-33D4B644C28A}" presName="spacer" presStyleCnt="0"/>
      <dgm:spPr/>
    </dgm:pt>
    <dgm:pt modelId="{C06F30EE-BCD2-4F4C-881F-BF13BCED1C88}" type="pres">
      <dgm:prSet presAssocID="{0A80F2B4-BC87-4B53-9BE1-2A5CEA5442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328FD8-FCB1-1C40-A911-0F6271619BCD}" type="pres">
      <dgm:prSet presAssocID="{39F4B9B6-8839-45C7-90D1-B83C4C693602}" presName="spacer" presStyleCnt="0"/>
      <dgm:spPr/>
    </dgm:pt>
    <dgm:pt modelId="{6951FA10-4A29-2B42-821B-11FE03F7AAB6}" type="pres">
      <dgm:prSet presAssocID="{CA48765C-EB44-4962-AD0D-1D908454EF4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E0BF17-F11B-4B46-AAE8-FF26BCA4E0B1}" type="presOf" srcId="{CA48765C-EB44-4962-AD0D-1D908454EF4E}" destId="{6951FA10-4A29-2B42-821B-11FE03F7AAB6}" srcOrd="0" destOrd="0" presId="urn:microsoft.com/office/officeart/2005/8/layout/vList2"/>
    <dgm:cxn modelId="{8B329035-527F-45CA-BE7A-E6B28BF3E4D8}" srcId="{0773CA79-A608-4659-B335-0BA5F7756946}" destId="{CA48765C-EB44-4962-AD0D-1D908454EF4E}" srcOrd="2" destOrd="0" parTransId="{FB5C9AEE-AB49-4D62-85D1-EE9F63180965}" sibTransId="{0C244DFE-5357-4192-BFB4-C75210ACFF1E}"/>
    <dgm:cxn modelId="{91E95F3E-6A68-2949-9BD4-02AC2BFEDB45}" type="presOf" srcId="{0773CA79-A608-4659-B335-0BA5F7756946}" destId="{9E129E6A-3F0B-CE48-9698-A2189A36FA05}" srcOrd="0" destOrd="0" presId="urn:microsoft.com/office/officeart/2005/8/layout/vList2"/>
    <dgm:cxn modelId="{1078F6B2-B981-7743-920E-7820379385DB}" type="presOf" srcId="{CC4848EC-CD80-4849-BD6A-8EAA53A1E65C}" destId="{BDD40FDE-B7C2-6C49-AAA6-15694254701F}" srcOrd="0" destOrd="0" presId="urn:microsoft.com/office/officeart/2005/8/layout/vList2"/>
    <dgm:cxn modelId="{FFA1B1C3-18EB-964C-9D69-91A734A347B0}" type="presOf" srcId="{0A80F2B4-BC87-4B53-9BE1-2A5CEA54420B}" destId="{C06F30EE-BCD2-4F4C-881F-BF13BCED1C88}" srcOrd="0" destOrd="0" presId="urn:microsoft.com/office/officeart/2005/8/layout/vList2"/>
    <dgm:cxn modelId="{11DF9CC9-5F21-44E1-8C33-16F98C4A546B}" srcId="{0773CA79-A608-4659-B335-0BA5F7756946}" destId="{0A80F2B4-BC87-4B53-9BE1-2A5CEA54420B}" srcOrd="1" destOrd="0" parTransId="{00B569F3-AE47-4074-A987-A65A9EE5B3D8}" sibTransId="{39F4B9B6-8839-45C7-90D1-B83C4C693602}"/>
    <dgm:cxn modelId="{8311D1FC-60B3-4D79-8368-BE8F03C8174B}" srcId="{0773CA79-A608-4659-B335-0BA5F7756946}" destId="{CC4848EC-CD80-4849-BD6A-8EAA53A1E65C}" srcOrd="0" destOrd="0" parTransId="{68336B09-0EF2-4A53-B431-B285BE711045}" sibTransId="{F9271496-0645-4984-AA68-33D4B644C28A}"/>
    <dgm:cxn modelId="{E5DF5E23-BBB2-F44C-A12E-3DDCEEDFFAE9}" type="presParOf" srcId="{9E129E6A-3F0B-CE48-9698-A2189A36FA05}" destId="{BDD40FDE-B7C2-6C49-AAA6-15694254701F}" srcOrd="0" destOrd="0" presId="urn:microsoft.com/office/officeart/2005/8/layout/vList2"/>
    <dgm:cxn modelId="{06923B0F-BA87-5D4F-B7DA-793C3A504EBE}" type="presParOf" srcId="{9E129E6A-3F0B-CE48-9698-A2189A36FA05}" destId="{FDC856CD-8605-3449-AF35-1C6191BB7EC3}" srcOrd="1" destOrd="0" presId="urn:microsoft.com/office/officeart/2005/8/layout/vList2"/>
    <dgm:cxn modelId="{FA3C3354-CD5E-4149-BDA1-1D04279ACB6D}" type="presParOf" srcId="{9E129E6A-3F0B-CE48-9698-A2189A36FA05}" destId="{C06F30EE-BCD2-4F4C-881F-BF13BCED1C88}" srcOrd="2" destOrd="0" presId="urn:microsoft.com/office/officeart/2005/8/layout/vList2"/>
    <dgm:cxn modelId="{9A409369-739C-0845-AF32-59314A904A81}" type="presParOf" srcId="{9E129E6A-3F0B-CE48-9698-A2189A36FA05}" destId="{F3328FD8-FCB1-1C40-A911-0F6271619BCD}" srcOrd="3" destOrd="0" presId="urn:microsoft.com/office/officeart/2005/8/layout/vList2"/>
    <dgm:cxn modelId="{8EE27EC2-1821-6546-9247-12584EF74276}" type="presParOf" srcId="{9E129E6A-3F0B-CE48-9698-A2189A36FA05}" destId="{6951FA10-4A29-2B42-821B-11FE03F7A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E631FFE-F972-4D02-B6B2-E95B59B7F9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3700CC-5213-403D-A904-CB4D3C8D833A}">
      <dgm:prSet/>
      <dgm:spPr/>
      <dgm:t>
        <a:bodyPr/>
        <a:lstStyle/>
        <a:p>
          <a:r>
            <a:rPr lang="en-US"/>
            <a:t>CATEGORY:  Hemostatic Clotting  Agent</a:t>
          </a:r>
        </a:p>
      </dgm:t>
    </dgm:pt>
    <dgm:pt modelId="{1FD8220C-7E20-43D6-9DC3-FF63E0BC16BD}" type="parTrans" cxnId="{0DE7E749-BCEC-4816-861E-E3637D7692C5}">
      <dgm:prSet/>
      <dgm:spPr/>
      <dgm:t>
        <a:bodyPr/>
        <a:lstStyle/>
        <a:p>
          <a:endParaRPr lang="en-US"/>
        </a:p>
      </dgm:t>
    </dgm:pt>
    <dgm:pt modelId="{583F73FF-5387-47BD-98CE-6A404592880C}" type="sibTrans" cxnId="{0DE7E749-BCEC-4816-861E-E3637D7692C5}">
      <dgm:prSet/>
      <dgm:spPr/>
      <dgm:t>
        <a:bodyPr/>
        <a:lstStyle/>
        <a:p>
          <a:endParaRPr lang="en-US"/>
        </a:p>
      </dgm:t>
    </dgm:pt>
    <dgm:pt modelId="{1CE80EAE-75EB-4463-8849-8CCD11BDE579}">
      <dgm:prSet/>
      <dgm:spPr/>
      <dgm:t>
        <a:bodyPr/>
        <a:lstStyle/>
        <a:p>
          <a:r>
            <a:rPr lang="en-US"/>
            <a:t>INDICATION:  Bleeding in Multi-System Trauma</a:t>
          </a:r>
        </a:p>
      </dgm:t>
    </dgm:pt>
    <dgm:pt modelId="{01A98640-617F-4B8A-8286-BF89C81FE4CD}" type="parTrans" cxnId="{089523D0-A903-4582-97F0-3A6033D0E691}">
      <dgm:prSet/>
      <dgm:spPr/>
      <dgm:t>
        <a:bodyPr/>
        <a:lstStyle/>
        <a:p>
          <a:endParaRPr lang="en-US"/>
        </a:p>
      </dgm:t>
    </dgm:pt>
    <dgm:pt modelId="{AD071A48-61C7-495B-A20A-EB3AEB4829DC}" type="sibTrans" cxnId="{089523D0-A903-4582-97F0-3A6033D0E691}">
      <dgm:prSet/>
      <dgm:spPr/>
      <dgm:t>
        <a:bodyPr/>
        <a:lstStyle/>
        <a:p>
          <a:endParaRPr lang="en-US"/>
        </a:p>
      </dgm:t>
    </dgm:pt>
    <dgm:pt modelId="{A53284AA-D4D7-40AD-80FD-F4FC75DC11C5}">
      <dgm:prSet/>
      <dgm:spPr/>
      <dgm:t>
        <a:bodyPr/>
        <a:lstStyle/>
        <a:p>
          <a:r>
            <a:rPr lang="en-US"/>
            <a:t>SIDE EFFECTS:  Thromboembolic Events, Headache</a:t>
          </a:r>
        </a:p>
      </dgm:t>
    </dgm:pt>
    <dgm:pt modelId="{E82441EB-023F-43E2-810A-0ABAE8BCC31E}" type="parTrans" cxnId="{9F48D97E-6F7E-4998-8421-B80373A1D6CC}">
      <dgm:prSet/>
      <dgm:spPr/>
      <dgm:t>
        <a:bodyPr/>
        <a:lstStyle/>
        <a:p>
          <a:endParaRPr lang="en-US"/>
        </a:p>
      </dgm:t>
    </dgm:pt>
    <dgm:pt modelId="{89EF2582-9D23-407C-87A6-74622DF549F9}" type="sibTrans" cxnId="{9F48D97E-6F7E-4998-8421-B80373A1D6CC}">
      <dgm:prSet/>
      <dgm:spPr/>
      <dgm:t>
        <a:bodyPr/>
        <a:lstStyle/>
        <a:p>
          <a:endParaRPr lang="en-US"/>
        </a:p>
      </dgm:t>
    </dgm:pt>
    <dgm:pt modelId="{EA9CCB83-BFA6-4E3C-94FE-72F255AEDF5D}">
      <dgm:prSet/>
      <dgm:spPr/>
      <dgm:t>
        <a:bodyPr/>
        <a:lstStyle/>
        <a:p>
          <a:r>
            <a:rPr lang="en-US"/>
            <a:t>INTERACTIONS:  </a:t>
          </a:r>
        </a:p>
      </dgm:t>
    </dgm:pt>
    <dgm:pt modelId="{B13F945C-1C1A-467C-8146-7712850C981B}" type="parTrans" cxnId="{417D2AB6-5757-4FDE-B8E0-A43C79D70044}">
      <dgm:prSet/>
      <dgm:spPr/>
      <dgm:t>
        <a:bodyPr/>
        <a:lstStyle/>
        <a:p>
          <a:endParaRPr lang="en-US"/>
        </a:p>
      </dgm:t>
    </dgm:pt>
    <dgm:pt modelId="{CF08D6CC-7418-4614-8585-996662598DA4}" type="sibTrans" cxnId="{417D2AB6-5757-4FDE-B8E0-A43C79D70044}">
      <dgm:prSet/>
      <dgm:spPr/>
      <dgm:t>
        <a:bodyPr/>
        <a:lstStyle/>
        <a:p>
          <a:endParaRPr lang="en-US"/>
        </a:p>
      </dgm:t>
    </dgm:pt>
    <dgm:pt modelId="{3E407D39-2D9D-46A3-99A9-BD602E8A9760}" type="pres">
      <dgm:prSet presAssocID="{3E631FFE-F972-4D02-B6B2-E95B59B7F9D3}" presName="root" presStyleCnt="0">
        <dgm:presLayoutVars>
          <dgm:dir/>
          <dgm:resizeHandles val="exact"/>
        </dgm:presLayoutVars>
      </dgm:prSet>
      <dgm:spPr/>
    </dgm:pt>
    <dgm:pt modelId="{5B02C0D2-8DD8-47B8-B256-3D260CAD202A}" type="pres">
      <dgm:prSet presAssocID="{DF3700CC-5213-403D-A904-CB4D3C8D833A}" presName="compNode" presStyleCnt="0"/>
      <dgm:spPr/>
    </dgm:pt>
    <dgm:pt modelId="{093963C8-DA26-4C9B-B670-0B44CD5D5F77}" type="pres">
      <dgm:prSet presAssocID="{DF3700CC-5213-403D-A904-CB4D3C8D833A}" presName="bgRect" presStyleLbl="bgShp" presStyleIdx="0" presStyleCnt="4"/>
      <dgm:spPr/>
    </dgm:pt>
    <dgm:pt modelId="{9E85A809-D420-48DF-BE0D-E057CC3EC258}" type="pres">
      <dgm:prSet presAssocID="{DF3700CC-5213-403D-A904-CB4D3C8D83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FCBF6C6-886C-4D9B-BAC5-2B979F6CA6F9}" type="pres">
      <dgm:prSet presAssocID="{DF3700CC-5213-403D-A904-CB4D3C8D833A}" presName="spaceRect" presStyleCnt="0"/>
      <dgm:spPr/>
    </dgm:pt>
    <dgm:pt modelId="{B9015B45-EE19-49E1-9DA3-433126CE1E2D}" type="pres">
      <dgm:prSet presAssocID="{DF3700CC-5213-403D-A904-CB4D3C8D833A}" presName="parTx" presStyleLbl="revTx" presStyleIdx="0" presStyleCnt="4">
        <dgm:presLayoutVars>
          <dgm:chMax val="0"/>
          <dgm:chPref val="0"/>
        </dgm:presLayoutVars>
      </dgm:prSet>
      <dgm:spPr/>
    </dgm:pt>
    <dgm:pt modelId="{4DC8F91B-4F1D-4F1B-B4A4-DFAFC366397C}" type="pres">
      <dgm:prSet presAssocID="{583F73FF-5387-47BD-98CE-6A404592880C}" presName="sibTrans" presStyleCnt="0"/>
      <dgm:spPr/>
    </dgm:pt>
    <dgm:pt modelId="{FD7DF363-BB90-4898-AF21-AF07317B84DC}" type="pres">
      <dgm:prSet presAssocID="{1CE80EAE-75EB-4463-8849-8CCD11BDE579}" presName="compNode" presStyleCnt="0"/>
      <dgm:spPr/>
    </dgm:pt>
    <dgm:pt modelId="{A9DA53EE-5B43-4B81-9506-B5517C1DB423}" type="pres">
      <dgm:prSet presAssocID="{1CE80EAE-75EB-4463-8849-8CCD11BDE579}" presName="bgRect" presStyleLbl="bgShp" presStyleIdx="1" presStyleCnt="4"/>
      <dgm:spPr/>
    </dgm:pt>
    <dgm:pt modelId="{E506D43F-3E6C-4628-818A-18F649B326AE}" type="pres">
      <dgm:prSet presAssocID="{1CE80EAE-75EB-4463-8849-8CCD11BDE57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D9C9ED8C-B08A-4E03-A5F9-3213F930BC07}" type="pres">
      <dgm:prSet presAssocID="{1CE80EAE-75EB-4463-8849-8CCD11BDE579}" presName="spaceRect" presStyleCnt="0"/>
      <dgm:spPr/>
    </dgm:pt>
    <dgm:pt modelId="{04F3F250-C331-4A8F-923B-F93808DA9D8A}" type="pres">
      <dgm:prSet presAssocID="{1CE80EAE-75EB-4463-8849-8CCD11BDE579}" presName="parTx" presStyleLbl="revTx" presStyleIdx="1" presStyleCnt="4">
        <dgm:presLayoutVars>
          <dgm:chMax val="0"/>
          <dgm:chPref val="0"/>
        </dgm:presLayoutVars>
      </dgm:prSet>
      <dgm:spPr/>
    </dgm:pt>
    <dgm:pt modelId="{436E736A-E2DD-43AC-9AE1-D090C95CB538}" type="pres">
      <dgm:prSet presAssocID="{AD071A48-61C7-495B-A20A-EB3AEB4829DC}" presName="sibTrans" presStyleCnt="0"/>
      <dgm:spPr/>
    </dgm:pt>
    <dgm:pt modelId="{922911E2-7888-4EB8-B6CE-0E4CB44D085A}" type="pres">
      <dgm:prSet presAssocID="{A53284AA-D4D7-40AD-80FD-F4FC75DC11C5}" presName="compNode" presStyleCnt="0"/>
      <dgm:spPr/>
    </dgm:pt>
    <dgm:pt modelId="{931219A3-288F-42BB-9FC8-A26037B0A4D9}" type="pres">
      <dgm:prSet presAssocID="{A53284AA-D4D7-40AD-80FD-F4FC75DC11C5}" presName="bgRect" presStyleLbl="bgShp" presStyleIdx="2" presStyleCnt="4"/>
      <dgm:spPr/>
    </dgm:pt>
    <dgm:pt modelId="{404EFD8C-F704-4F32-830F-0E0F7C975530}" type="pres">
      <dgm:prSet presAssocID="{A53284AA-D4D7-40AD-80FD-F4FC75DC11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9D973FF-FF48-40A3-A522-14355693373E}" type="pres">
      <dgm:prSet presAssocID="{A53284AA-D4D7-40AD-80FD-F4FC75DC11C5}" presName="spaceRect" presStyleCnt="0"/>
      <dgm:spPr/>
    </dgm:pt>
    <dgm:pt modelId="{868E8ED0-5EC3-419F-B4A0-A30965179216}" type="pres">
      <dgm:prSet presAssocID="{A53284AA-D4D7-40AD-80FD-F4FC75DC11C5}" presName="parTx" presStyleLbl="revTx" presStyleIdx="2" presStyleCnt="4">
        <dgm:presLayoutVars>
          <dgm:chMax val="0"/>
          <dgm:chPref val="0"/>
        </dgm:presLayoutVars>
      </dgm:prSet>
      <dgm:spPr/>
    </dgm:pt>
    <dgm:pt modelId="{D161B137-D05F-4B95-88BD-ED68B02F5AB4}" type="pres">
      <dgm:prSet presAssocID="{89EF2582-9D23-407C-87A6-74622DF549F9}" presName="sibTrans" presStyleCnt="0"/>
      <dgm:spPr/>
    </dgm:pt>
    <dgm:pt modelId="{73FBA327-049C-4503-813D-384E33772635}" type="pres">
      <dgm:prSet presAssocID="{EA9CCB83-BFA6-4E3C-94FE-72F255AEDF5D}" presName="compNode" presStyleCnt="0"/>
      <dgm:spPr/>
    </dgm:pt>
    <dgm:pt modelId="{6FCCEAC5-2FF1-49DA-96F5-41C3CD1A5C88}" type="pres">
      <dgm:prSet presAssocID="{EA9CCB83-BFA6-4E3C-94FE-72F255AEDF5D}" presName="bgRect" presStyleLbl="bgShp" presStyleIdx="3" presStyleCnt="4"/>
      <dgm:spPr/>
    </dgm:pt>
    <dgm:pt modelId="{3DB20B12-201E-48A9-8B77-B841618DB61A}" type="pres">
      <dgm:prSet presAssocID="{EA9CCB83-BFA6-4E3C-94FE-72F255AEDF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AE92CF62-2B25-4100-BE13-B770BB5259AD}" type="pres">
      <dgm:prSet presAssocID="{EA9CCB83-BFA6-4E3C-94FE-72F255AEDF5D}" presName="spaceRect" presStyleCnt="0"/>
      <dgm:spPr/>
    </dgm:pt>
    <dgm:pt modelId="{41EBB10C-8062-4204-9E80-5CF1801CBF0A}" type="pres">
      <dgm:prSet presAssocID="{EA9CCB83-BFA6-4E3C-94FE-72F255AEDF5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DE7E749-BCEC-4816-861E-E3637D7692C5}" srcId="{3E631FFE-F972-4D02-B6B2-E95B59B7F9D3}" destId="{DF3700CC-5213-403D-A904-CB4D3C8D833A}" srcOrd="0" destOrd="0" parTransId="{1FD8220C-7E20-43D6-9DC3-FF63E0BC16BD}" sibTransId="{583F73FF-5387-47BD-98CE-6A404592880C}"/>
    <dgm:cxn modelId="{5ECE734B-AF7F-4556-88B5-0E71EACC5170}" type="presOf" srcId="{A53284AA-D4D7-40AD-80FD-F4FC75DC11C5}" destId="{868E8ED0-5EC3-419F-B4A0-A30965179216}" srcOrd="0" destOrd="0" presId="urn:microsoft.com/office/officeart/2018/2/layout/IconVerticalSolidList"/>
    <dgm:cxn modelId="{9F48D97E-6F7E-4998-8421-B80373A1D6CC}" srcId="{3E631FFE-F972-4D02-B6B2-E95B59B7F9D3}" destId="{A53284AA-D4D7-40AD-80FD-F4FC75DC11C5}" srcOrd="2" destOrd="0" parTransId="{E82441EB-023F-43E2-810A-0ABAE8BCC31E}" sibTransId="{89EF2582-9D23-407C-87A6-74622DF549F9}"/>
    <dgm:cxn modelId="{EA3469A5-CB98-4FB9-8635-73EEAD3350FC}" type="presOf" srcId="{EA9CCB83-BFA6-4E3C-94FE-72F255AEDF5D}" destId="{41EBB10C-8062-4204-9E80-5CF1801CBF0A}" srcOrd="0" destOrd="0" presId="urn:microsoft.com/office/officeart/2018/2/layout/IconVerticalSolidList"/>
    <dgm:cxn modelId="{391642AB-EDC9-4747-A3FB-8B1FBE2C1B32}" type="presOf" srcId="{DF3700CC-5213-403D-A904-CB4D3C8D833A}" destId="{B9015B45-EE19-49E1-9DA3-433126CE1E2D}" srcOrd="0" destOrd="0" presId="urn:microsoft.com/office/officeart/2018/2/layout/IconVerticalSolidList"/>
    <dgm:cxn modelId="{417D2AB6-5757-4FDE-B8E0-A43C79D70044}" srcId="{3E631FFE-F972-4D02-B6B2-E95B59B7F9D3}" destId="{EA9CCB83-BFA6-4E3C-94FE-72F255AEDF5D}" srcOrd="3" destOrd="0" parTransId="{B13F945C-1C1A-467C-8146-7712850C981B}" sibTransId="{CF08D6CC-7418-4614-8585-996662598DA4}"/>
    <dgm:cxn modelId="{DBD686BD-4C49-45CF-9EA3-B4F3067B1EFC}" type="presOf" srcId="{1CE80EAE-75EB-4463-8849-8CCD11BDE579}" destId="{04F3F250-C331-4A8F-923B-F93808DA9D8A}" srcOrd="0" destOrd="0" presId="urn:microsoft.com/office/officeart/2018/2/layout/IconVerticalSolidList"/>
    <dgm:cxn modelId="{089523D0-A903-4582-97F0-3A6033D0E691}" srcId="{3E631FFE-F972-4D02-B6B2-E95B59B7F9D3}" destId="{1CE80EAE-75EB-4463-8849-8CCD11BDE579}" srcOrd="1" destOrd="0" parTransId="{01A98640-617F-4B8A-8286-BF89C81FE4CD}" sibTransId="{AD071A48-61C7-495B-A20A-EB3AEB4829DC}"/>
    <dgm:cxn modelId="{3A0418F3-D038-426A-BCE8-E71E96A756B4}" type="presOf" srcId="{3E631FFE-F972-4D02-B6B2-E95B59B7F9D3}" destId="{3E407D39-2D9D-46A3-99A9-BD602E8A9760}" srcOrd="0" destOrd="0" presId="urn:microsoft.com/office/officeart/2018/2/layout/IconVerticalSolidList"/>
    <dgm:cxn modelId="{B4E40416-2B5A-424B-B3EA-8B3F1E36D6C2}" type="presParOf" srcId="{3E407D39-2D9D-46A3-99A9-BD602E8A9760}" destId="{5B02C0D2-8DD8-47B8-B256-3D260CAD202A}" srcOrd="0" destOrd="0" presId="urn:microsoft.com/office/officeart/2018/2/layout/IconVerticalSolidList"/>
    <dgm:cxn modelId="{37A76A7F-B607-4563-9784-8CFA21B84B47}" type="presParOf" srcId="{5B02C0D2-8DD8-47B8-B256-3D260CAD202A}" destId="{093963C8-DA26-4C9B-B670-0B44CD5D5F77}" srcOrd="0" destOrd="0" presId="urn:microsoft.com/office/officeart/2018/2/layout/IconVerticalSolidList"/>
    <dgm:cxn modelId="{09FE9553-CD29-4B46-ADB5-789C9798A98D}" type="presParOf" srcId="{5B02C0D2-8DD8-47B8-B256-3D260CAD202A}" destId="{9E85A809-D420-48DF-BE0D-E057CC3EC258}" srcOrd="1" destOrd="0" presId="urn:microsoft.com/office/officeart/2018/2/layout/IconVerticalSolidList"/>
    <dgm:cxn modelId="{2DF46092-71E8-41BF-8F20-1C2C8E6FB403}" type="presParOf" srcId="{5B02C0D2-8DD8-47B8-B256-3D260CAD202A}" destId="{AFCBF6C6-886C-4D9B-BAC5-2B979F6CA6F9}" srcOrd="2" destOrd="0" presId="urn:microsoft.com/office/officeart/2018/2/layout/IconVerticalSolidList"/>
    <dgm:cxn modelId="{DAA06DCA-6531-4C54-BDD7-8A538B55BE68}" type="presParOf" srcId="{5B02C0D2-8DD8-47B8-B256-3D260CAD202A}" destId="{B9015B45-EE19-49E1-9DA3-433126CE1E2D}" srcOrd="3" destOrd="0" presId="urn:microsoft.com/office/officeart/2018/2/layout/IconVerticalSolidList"/>
    <dgm:cxn modelId="{4F9798C0-4E6A-4567-94F2-4FB97D7395F4}" type="presParOf" srcId="{3E407D39-2D9D-46A3-99A9-BD602E8A9760}" destId="{4DC8F91B-4F1D-4F1B-B4A4-DFAFC366397C}" srcOrd="1" destOrd="0" presId="urn:microsoft.com/office/officeart/2018/2/layout/IconVerticalSolidList"/>
    <dgm:cxn modelId="{673EF679-5D01-43C5-B344-AF2223CE45A6}" type="presParOf" srcId="{3E407D39-2D9D-46A3-99A9-BD602E8A9760}" destId="{FD7DF363-BB90-4898-AF21-AF07317B84DC}" srcOrd="2" destOrd="0" presId="urn:microsoft.com/office/officeart/2018/2/layout/IconVerticalSolidList"/>
    <dgm:cxn modelId="{233E678E-A653-46A7-9D41-496022259457}" type="presParOf" srcId="{FD7DF363-BB90-4898-AF21-AF07317B84DC}" destId="{A9DA53EE-5B43-4B81-9506-B5517C1DB423}" srcOrd="0" destOrd="0" presId="urn:microsoft.com/office/officeart/2018/2/layout/IconVerticalSolidList"/>
    <dgm:cxn modelId="{C05A40CF-D0D9-41CC-B859-5C84FAFD0000}" type="presParOf" srcId="{FD7DF363-BB90-4898-AF21-AF07317B84DC}" destId="{E506D43F-3E6C-4628-818A-18F649B326AE}" srcOrd="1" destOrd="0" presId="urn:microsoft.com/office/officeart/2018/2/layout/IconVerticalSolidList"/>
    <dgm:cxn modelId="{B06C4A82-28F0-4393-A374-743828EE0EA1}" type="presParOf" srcId="{FD7DF363-BB90-4898-AF21-AF07317B84DC}" destId="{D9C9ED8C-B08A-4E03-A5F9-3213F930BC07}" srcOrd="2" destOrd="0" presId="urn:microsoft.com/office/officeart/2018/2/layout/IconVerticalSolidList"/>
    <dgm:cxn modelId="{F4E32F5B-1DD5-4B0E-BA97-CA5BBD6E9EA5}" type="presParOf" srcId="{FD7DF363-BB90-4898-AF21-AF07317B84DC}" destId="{04F3F250-C331-4A8F-923B-F93808DA9D8A}" srcOrd="3" destOrd="0" presId="urn:microsoft.com/office/officeart/2018/2/layout/IconVerticalSolidList"/>
    <dgm:cxn modelId="{AF4AA602-8B4C-427A-BAEF-25A7242DF515}" type="presParOf" srcId="{3E407D39-2D9D-46A3-99A9-BD602E8A9760}" destId="{436E736A-E2DD-43AC-9AE1-D090C95CB538}" srcOrd="3" destOrd="0" presId="urn:microsoft.com/office/officeart/2018/2/layout/IconVerticalSolidList"/>
    <dgm:cxn modelId="{59D3E17F-B11D-4D6A-8B43-67323D7C8043}" type="presParOf" srcId="{3E407D39-2D9D-46A3-99A9-BD602E8A9760}" destId="{922911E2-7888-4EB8-B6CE-0E4CB44D085A}" srcOrd="4" destOrd="0" presId="urn:microsoft.com/office/officeart/2018/2/layout/IconVerticalSolidList"/>
    <dgm:cxn modelId="{C554C95E-11DB-4C23-9176-1B0999EC2473}" type="presParOf" srcId="{922911E2-7888-4EB8-B6CE-0E4CB44D085A}" destId="{931219A3-288F-42BB-9FC8-A26037B0A4D9}" srcOrd="0" destOrd="0" presId="urn:microsoft.com/office/officeart/2018/2/layout/IconVerticalSolidList"/>
    <dgm:cxn modelId="{D56DF400-893C-4255-A124-30EDCBA23370}" type="presParOf" srcId="{922911E2-7888-4EB8-B6CE-0E4CB44D085A}" destId="{404EFD8C-F704-4F32-830F-0E0F7C975530}" srcOrd="1" destOrd="0" presId="urn:microsoft.com/office/officeart/2018/2/layout/IconVerticalSolidList"/>
    <dgm:cxn modelId="{91082F8D-CF6E-4DF8-ADF8-3E027A7F6D23}" type="presParOf" srcId="{922911E2-7888-4EB8-B6CE-0E4CB44D085A}" destId="{99D973FF-FF48-40A3-A522-14355693373E}" srcOrd="2" destOrd="0" presId="urn:microsoft.com/office/officeart/2018/2/layout/IconVerticalSolidList"/>
    <dgm:cxn modelId="{D046723D-AA93-4101-9C0F-99FC05552E28}" type="presParOf" srcId="{922911E2-7888-4EB8-B6CE-0E4CB44D085A}" destId="{868E8ED0-5EC3-419F-B4A0-A30965179216}" srcOrd="3" destOrd="0" presId="urn:microsoft.com/office/officeart/2018/2/layout/IconVerticalSolidList"/>
    <dgm:cxn modelId="{C4AEDCD0-B01B-41A3-B8C3-65CD96645C52}" type="presParOf" srcId="{3E407D39-2D9D-46A3-99A9-BD602E8A9760}" destId="{D161B137-D05F-4B95-88BD-ED68B02F5AB4}" srcOrd="5" destOrd="0" presId="urn:microsoft.com/office/officeart/2018/2/layout/IconVerticalSolidList"/>
    <dgm:cxn modelId="{721C32F8-A0D4-4518-A6A4-9AFEB7513C0F}" type="presParOf" srcId="{3E407D39-2D9D-46A3-99A9-BD602E8A9760}" destId="{73FBA327-049C-4503-813D-384E33772635}" srcOrd="6" destOrd="0" presId="urn:microsoft.com/office/officeart/2018/2/layout/IconVerticalSolidList"/>
    <dgm:cxn modelId="{1251C3C3-411D-41DA-8A64-1856ECC3F292}" type="presParOf" srcId="{73FBA327-049C-4503-813D-384E33772635}" destId="{6FCCEAC5-2FF1-49DA-96F5-41C3CD1A5C88}" srcOrd="0" destOrd="0" presId="urn:microsoft.com/office/officeart/2018/2/layout/IconVerticalSolidList"/>
    <dgm:cxn modelId="{2C87AF46-930D-474E-813D-C058B4160628}" type="presParOf" srcId="{73FBA327-049C-4503-813D-384E33772635}" destId="{3DB20B12-201E-48A9-8B77-B841618DB61A}" srcOrd="1" destOrd="0" presId="urn:microsoft.com/office/officeart/2018/2/layout/IconVerticalSolidList"/>
    <dgm:cxn modelId="{787B8460-B699-48A5-890B-223CA3D482C5}" type="presParOf" srcId="{73FBA327-049C-4503-813D-384E33772635}" destId="{AE92CF62-2B25-4100-BE13-B770BB5259AD}" srcOrd="2" destOrd="0" presId="urn:microsoft.com/office/officeart/2018/2/layout/IconVerticalSolidList"/>
    <dgm:cxn modelId="{6720EE1C-C81B-47B2-85A4-5A1E70671E90}" type="presParOf" srcId="{73FBA327-049C-4503-813D-384E33772635}" destId="{41EBB10C-8062-4204-9E80-5CF1801CBF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9E8CB51-7A06-4F56-BB6E-0295A6A39DB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66F94D-76D9-4578-BE68-8F6435F16123}">
      <dgm:prSet/>
      <dgm:spPr/>
      <dgm:t>
        <a:bodyPr/>
        <a:lstStyle/>
        <a:p>
          <a:r>
            <a:rPr lang="en-US"/>
            <a:t>Multisystem Trauma **Note: Service Medical Director Option for use of TXA only if trained and authorized, see 6.5 Tranexamic Acid. </a:t>
          </a:r>
        </a:p>
      </dgm:t>
    </dgm:pt>
    <dgm:pt modelId="{D7F9E774-D309-410D-8718-9DDA97F32B9B}" type="parTrans" cxnId="{F8E2F65B-9F58-4A6A-AD4D-A9D52231B81E}">
      <dgm:prSet/>
      <dgm:spPr/>
      <dgm:t>
        <a:bodyPr/>
        <a:lstStyle/>
        <a:p>
          <a:endParaRPr lang="en-US"/>
        </a:p>
      </dgm:t>
    </dgm:pt>
    <dgm:pt modelId="{D5043CA0-C3FE-406F-AC3C-B3796CEF4459}" type="sibTrans" cxnId="{F8E2F65B-9F58-4A6A-AD4D-A9D52231B81E}">
      <dgm:prSet/>
      <dgm:spPr/>
      <dgm:t>
        <a:bodyPr/>
        <a:lstStyle/>
        <a:p>
          <a:endParaRPr lang="en-US"/>
        </a:p>
      </dgm:t>
    </dgm:pt>
    <dgm:pt modelId="{EB31FCD3-1D03-4718-BA8C-C4327C9795EC}">
      <dgm:prSet/>
      <dgm:spPr/>
      <dgm:t>
        <a:bodyPr/>
        <a:lstStyle/>
        <a:p>
          <a:r>
            <a:rPr lang="en-US"/>
            <a:t>• 15mg/kg to maximum dose of 1 gram IV over 10 minutes. </a:t>
          </a:r>
        </a:p>
      </dgm:t>
    </dgm:pt>
    <dgm:pt modelId="{CFD38858-B6C3-49CA-940B-8B7583B5FB71}" type="parTrans" cxnId="{DA8B4351-9F22-4951-B677-399861503EC1}">
      <dgm:prSet/>
      <dgm:spPr/>
      <dgm:t>
        <a:bodyPr/>
        <a:lstStyle/>
        <a:p>
          <a:endParaRPr lang="en-US"/>
        </a:p>
      </dgm:t>
    </dgm:pt>
    <dgm:pt modelId="{A819EA30-3850-4A02-B7B7-E1E0D70AFCDF}" type="sibTrans" cxnId="{DA8B4351-9F22-4951-B677-399861503EC1}">
      <dgm:prSet/>
      <dgm:spPr/>
      <dgm:t>
        <a:bodyPr/>
        <a:lstStyle/>
        <a:p>
          <a:endParaRPr lang="en-US"/>
        </a:p>
      </dgm:t>
    </dgm:pt>
    <dgm:pt modelId="{A259CFD4-06E9-7C4A-AC1C-D6C8B399BA52}" type="pres">
      <dgm:prSet presAssocID="{C9E8CB51-7A06-4F56-BB6E-0295A6A39DB3}" presName="linear" presStyleCnt="0">
        <dgm:presLayoutVars>
          <dgm:animLvl val="lvl"/>
          <dgm:resizeHandles val="exact"/>
        </dgm:presLayoutVars>
      </dgm:prSet>
      <dgm:spPr/>
    </dgm:pt>
    <dgm:pt modelId="{6869C691-6044-AF4E-A99A-7CB55CFBAC6E}" type="pres">
      <dgm:prSet presAssocID="{E466F94D-76D9-4578-BE68-8F6435F161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C2A167-80F8-BC49-B3A7-14F0BCA02F0E}" type="pres">
      <dgm:prSet presAssocID="{D5043CA0-C3FE-406F-AC3C-B3796CEF4459}" presName="spacer" presStyleCnt="0"/>
      <dgm:spPr/>
    </dgm:pt>
    <dgm:pt modelId="{F192F085-FE5D-4041-A185-CAC5C5503777}" type="pres">
      <dgm:prSet presAssocID="{EB31FCD3-1D03-4718-BA8C-C4327C9795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882820-58A0-6646-97D7-D9C79717FF50}" type="presOf" srcId="{C9E8CB51-7A06-4F56-BB6E-0295A6A39DB3}" destId="{A259CFD4-06E9-7C4A-AC1C-D6C8B399BA52}" srcOrd="0" destOrd="0" presId="urn:microsoft.com/office/officeart/2005/8/layout/vList2"/>
    <dgm:cxn modelId="{DA8B4351-9F22-4951-B677-399861503EC1}" srcId="{C9E8CB51-7A06-4F56-BB6E-0295A6A39DB3}" destId="{EB31FCD3-1D03-4718-BA8C-C4327C9795EC}" srcOrd="1" destOrd="0" parTransId="{CFD38858-B6C3-49CA-940B-8B7583B5FB71}" sibTransId="{A819EA30-3850-4A02-B7B7-E1E0D70AFCDF}"/>
    <dgm:cxn modelId="{E26E2053-8456-4B4C-B52E-0809C967C925}" type="presOf" srcId="{EB31FCD3-1D03-4718-BA8C-C4327C9795EC}" destId="{F192F085-FE5D-4041-A185-CAC5C5503777}" srcOrd="0" destOrd="0" presId="urn:microsoft.com/office/officeart/2005/8/layout/vList2"/>
    <dgm:cxn modelId="{F8E2F65B-9F58-4A6A-AD4D-A9D52231B81E}" srcId="{C9E8CB51-7A06-4F56-BB6E-0295A6A39DB3}" destId="{E466F94D-76D9-4578-BE68-8F6435F16123}" srcOrd="0" destOrd="0" parTransId="{D7F9E774-D309-410D-8718-9DDA97F32B9B}" sibTransId="{D5043CA0-C3FE-406F-AC3C-B3796CEF4459}"/>
    <dgm:cxn modelId="{15EF0FB7-A6CD-9B4B-B3CA-D53436417FF4}" type="presOf" srcId="{E466F94D-76D9-4578-BE68-8F6435F16123}" destId="{6869C691-6044-AF4E-A99A-7CB55CFBAC6E}" srcOrd="0" destOrd="0" presId="urn:microsoft.com/office/officeart/2005/8/layout/vList2"/>
    <dgm:cxn modelId="{3EAC7030-1128-334D-8792-6BCD35B63F9E}" type="presParOf" srcId="{A259CFD4-06E9-7C4A-AC1C-D6C8B399BA52}" destId="{6869C691-6044-AF4E-A99A-7CB55CFBAC6E}" srcOrd="0" destOrd="0" presId="urn:microsoft.com/office/officeart/2005/8/layout/vList2"/>
    <dgm:cxn modelId="{DBC7254B-DE5C-5C46-BBC6-C1F830544B4C}" type="presParOf" srcId="{A259CFD4-06E9-7C4A-AC1C-D6C8B399BA52}" destId="{CCC2A167-80F8-BC49-B3A7-14F0BCA02F0E}" srcOrd="1" destOrd="0" presId="urn:microsoft.com/office/officeart/2005/8/layout/vList2"/>
    <dgm:cxn modelId="{2B80BAA0-FD2E-EF41-813E-DE7F97542904}" type="presParOf" srcId="{A259CFD4-06E9-7C4A-AC1C-D6C8B399BA52}" destId="{F192F085-FE5D-4041-A185-CAC5C55037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139E0A1-CC49-4278-A6B4-90000A7C20E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C8812B-DDD5-4692-A56E-FD2B151BD128}">
      <dgm:prSet/>
      <dgm:spPr/>
      <dgm:t>
        <a:bodyPr/>
        <a:lstStyle/>
        <a:p>
          <a:r>
            <a:rPr lang="en-US"/>
            <a:t>Dosage and Administration</a:t>
          </a:r>
        </a:p>
      </dgm:t>
    </dgm:pt>
    <dgm:pt modelId="{70896C8A-FD73-4DCF-B998-0BBEC4A70401}" type="parTrans" cxnId="{F96C477A-170A-42ED-8034-7FDE6CC71967}">
      <dgm:prSet/>
      <dgm:spPr/>
      <dgm:t>
        <a:bodyPr/>
        <a:lstStyle/>
        <a:p>
          <a:endParaRPr lang="en-US"/>
        </a:p>
      </dgm:t>
    </dgm:pt>
    <dgm:pt modelId="{2F4A7024-3A7F-4066-9260-1E92EB856386}" type="sibTrans" cxnId="{F96C477A-170A-42ED-8034-7FDE6CC71967}">
      <dgm:prSet/>
      <dgm:spPr/>
      <dgm:t>
        <a:bodyPr/>
        <a:lstStyle/>
        <a:p>
          <a:endParaRPr lang="en-US"/>
        </a:p>
      </dgm:t>
    </dgm:pt>
    <dgm:pt modelId="{32B3620E-430A-4091-B76D-FF3E5EFBE6A9}">
      <dgm:prSet/>
      <dgm:spPr/>
      <dgm:t>
        <a:bodyPr/>
        <a:lstStyle/>
        <a:p>
          <a:r>
            <a:rPr lang="en-US"/>
            <a:t>ALLERGIC REACTION/ANAPHYLAXIS: 25 – 50 mg IV/IO/IM</a:t>
          </a:r>
        </a:p>
      </dgm:t>
    </dgm:pt>
    <dgm:pt modelId="{7339B256-994E-4541-BC9A-9429F78057A1}" type="parTrans" cxnId="{FFC92C6E-4985-4A79-98DC-439F16EB91FD}">
      <dgm:prSet/>
      <dgm:spPr/>
      <dgm:t>
        <a:bodyPr/>
        <a:lstStyle/>
        <a:p>
          <a:endParaRPr lang="en-US"/>
        </a:p>
      </dgm:t>
    </dgm:pt>
    <dgm:pt modelId="{6D219F4B-1872-4906-8C5B-09A0307FA87E}" type="sibTrans" cxnId="{FFC92C6E-4985-4A79-98DC-439F16EB91FD}">
      <dgm:prSet/>
      <dgm:spPr/>
      <dgm:t>
        <a:bodyPr/>
        <a:lstStyle/>
        <a:p>
          <a:endParaRPr lang="en-US"/>
        </a:p>
      </dgm:t>
    </dgm:pt>
    <dgm:pt modelId="{0D4C5075-C1BF-C740-A113-AA8CA49EBF1A}" type="pres">
      <dgm:prSet presAssocID="{C139E0A1-CC49-4278-A6B4-90000A7C20E8}" presName="linear" presStyleCnt="0">
        <dgm:presLayoutVars>
          <dgm:animLvl val="lvl"/>
          <dgm:resizeHandles val="exact"/>
        </dgm:presLayoutVars>
      </dgm:prSet>
      <dgm:spPr/>
    </dgm:pt>
    <dgm:pt modelId="{F4CF4B93-020F-5543-A046-E0AA3C3D8302}" type="pres">
      <dgm:prSet presAssocID="{6EC8812B-DDD5-4692-A56E-FD2B151BD1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12D360-B21D-3B48-B460-E391704A048E}" type="pres">
      <dgm:prSet presAssocID="{2F4A7024-3A7F-4066-9260-1E92EB856386}" presName="spacer" presStyleCnt="0"/>
      <dgm:spPr/>
    </dgm:pt>
    <dgm:pt modelId="{13AE815D-CD95-CC44-94AF-757B262CF6B5}" type="pres">
      <dgm:prSet presAssocID="{32B3620E-430A-4091-B76D-FF3E5EFBE6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59F124A-785B-0244-BDE0-A04EBAD43B3C}" type="presOf" srcId="{6EC8812B-DDD5-4692-A56E-FD2B151BD128}" destId="{F4CF4B93-020F-5543-A046-E0AA3C3D8302}" srcOrd="0" destOrd="0" presId="urn:microsoft.com/office/officeart/2005/8/layout/vList2"/>
    <dgm:cxn modelId="{FFC92C6E-4985-4A79-98DC-439F16EB91FD}" srcId="{C139E0A1-CC49-4278-A6B4-90000A7C20E8}" destId="{32B3620E-430A-4091-B76D-FF3E5EFBE6A9}" srcOrd="1" destOrd="0" parTransId="{7339B256-994E-4541-BC9A-9429F78057A1}" sibTransId="{6D219F4B-1872-4906-8C5B-09A0307FA87E}"/>
    <dgm:cxn modelId="{F96C477A-170A-42ED-8034-7FDE6CC71967}" srcId="{C139E0A1-CC49-4278-A6B4-90000A7C20E8}" destId="{6EC8812B-DDD5-4692-A56E-FD2B151BD128}" srcOrd="0" destOrd="0" parTransId="{70896C8A-FD73-4DCF-B998-0BBEC4A70401}" sibTransId="{2F4A7024-3A7F-4066-9260-1E92EB856386}"/>
    <dgm:cxn modelId="{188AD490-DBB1-E445-A450-10E11932B8F6}" type="presOf" srcId="{32B3620E-430A-4091-B76D-FF3E5EFBE6A9}" destId="{13AE815D-CD95-CC44-94AF-757B262CF6B5}" srcOrd="0" destOrd="0" presId="urn:microsoft.com/office/officeart/2005/8/layout/vList2"/>
    <dgm:cxn modelId="{D8E23FB9-B85F-DB4A-A0A0-514E5D7CEEB2}" type="presOf" srcId="{C139E0A1-CC49-4278-A6B4-90000A7C20E8}" destId="{0D4C5075-C1BF-C740-A113-AA8CA49EBF1A}" srcOrd="0" destOrd="0" presId="urn:microsoft.com/office/officeart/2005/8/layout/vList2"/>
    <dgm:cxn modelId="{9280FD5E-9032-634D-9AD3-03C855CE9A3D}" type="presParOf" srcId="{0D4C5075-C1BF-C740-A113-AA8CA49EBF1A}" destId="{F4CF4B93-020F-5543-A046-E0AA3C3D8302}" srcOrd="0" destOrd="0" presId="urn:microsoft.com/office/officeart/2005/8/layout/vList2"/>
    <dgm:cxn modelId="{311968AA-041E-9842-89FA-27F7D179A4EA}" type="presParOf" srcId="{0D4C5075-C1BF-C740-A113-AA8CA49EBF1A}" destId="{5112D360-B21D-3B48-B460-E391704A048E}" srcOrd="1" destOrd="0" presId="urn:microsoft.com/office/officeart/2005/8/layout/vList2"/>
    <dgm:cxn modelId="{A156ED5B-0AA7-AC4A-91F2-91D5285FC089}" type="presParOf" srcId="{0D4C5075-C1BF-C740-A113-AA8CA49EBF1A}" destId="{13AE815D-CD95-CC44-94AF-757B262CF6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2670361-E305-4EFF-BE24-496BF01F4278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65523A1-86A7-496B-967F-AD9CF72CAA38}">
      <dgm:prSet/>
      <dgm:spPr/>
      <dgm:t>
        <a:bodyPr/>
        <a:lstStyle/>
        <a:p>
          <a:r>
            <a:rPr lang="en-US"/>
            <a:t>Dosage and Administration</a:t>
          </a:r>
        </a:p>
      </dgm:t>
    </dgm:pt>
    <dgm:pt modelId="{E593DB91-6064-48F8-B03B-3327FE59C25E}" type="parTrans" cxnId="{DB000F2C-0FE5-40BD-A8FF-3309E0B2AA96}">
      <dgm:prSet/>
      <dgm:spPr/>
      <dgm:t>
        <a:bodyPr/>
        <a:lstStyle/>
        <a:p>
          <a:endParaRPr lang="en-US"/>
        </a:p>
      </dgm:t>
    </dgm:pt>
    <dgm:pt modelId="{6C754818-86EC-4993-950D-F65019B17566}" type="sibTrans" cxnId="{DB000F2C-0FE5-40BD-A8FF-3309E0B2AA96}">
      <dgm:prSet/>
      <dgm:spPr/>
      <dgm:t>
        <a:bodyPr/>
        <a:lstStyle/>
        <a:p>
          <a:endParaRPr lang="en-US"/>
        </a:p>
      </dgm:t>
    </dgm:pt>
    <dgm:pt modelId="{C70866DC-61C8-476F-A253-EB2263147FA6}">
      <dgm:prSet/>
      <dgm:spPr/>
      <dgm:t>
        <a:bodyPr/>
        <a:lstStyle/>
        <a:p>
          <a:r>
            <a:rPr lang="en-US" dirty="0"/>
            <a:t>DIABETIC EMERGENCIES: 1 mg IV/IO/IM/IN</a:t>
          </a:r>
        </a:p>
      </dgm:t>
    </dgm:pt>
    <dgm:pt modelId="{BFE125A0-32A2-4D2F-9808-24609ED5D46A}" type="parTrans" cxnId="{24810300-7C4D-4F03-B196-9B33BFEEB919}">
      <dgm:prSet/>
      <dgm:spPr/>
      <dgm:t>
        <a:bodyPr/>
        <a:lstStyle/>
        <a:p>
          <a:endParaRPr lang="en-US"/>
        </a:p>
      </dgm:t>
    </dgm:pt>
    <dgm:pt modelId="{1492587F-67E6-45E6-88ED-2D3312E5775F}" type="sibTrans" cxnId="{24810300-7C4D-4F03-B196-9B33BFEEB919}">
      <dgm:prSet/>
      <dgm:spPr/>
      <dgm:t>
        <a:bodyPr/>
        <a:lstStyle/>
        <a:p>
          <a:endParaRPr lang="en-US"/>
        </a:p>
      </dgm:t>
    </dgm:pt>
    <dgm:pt modelId="{A92C88EF-AF50-4148-A0E6-DB84ED4A7ECA}">
      <dgm:prSet/>
      <dgm:spPr/>
      <dgm:t>
        <a:bodyPr/>
        <a:lstStyle/>
        <a:p>
          <a:r>
            <a:rPr lang="en-US" dirty="0"/>
            <a:t>BETA BLOCKER/CALCIUM CHANNEL BLOCKER OVERDOSE: 1-5 mg IV/IO/IM</a:t>
          </a:r>
        </a:p>
      </dgm:t>
    </dgm:pt>
    <dgm:pt modelId="{9AEED4E9-ED62-491E-9CD2-6F27F0082397}" type="parTrans" cxnId="{C5856179-EF12-429F-8F6B-04E0EF0ECB5D}">
      <dgm:prSet/>
      <dgm:spPr/>
      <dgm:t>
        <a:bodyPr/>
        <a:lstStyle/>
        <a:p>
          <a:endParaRPr lang="en-US"/>
        </a:p>
      </dgm:t>
    </dgm:pt>
    <dgm:pt modelId="{83D6272D-82EE-4766-9EF9-6B6BF2DD56F8}" type="sibTrans" cxnId="{C5856179-EF12-429F-8F6B-04E0EF0ECB5D}">
      <dgm:prSet/>
      <dgm:spPr/>
      <dgm:t>
        <a:bodyPr/>
        <a:lstStyle/>
        <a:p>
          <a:endParaRPr lang="en-US"/>
        </a:p>
      </dgm:t>
    </dgm:pt>
    <dgm:pt modelId="{4F4481F3-23C2-405F-AD52-E61CCADBE4F0}">
      <dgm:prSet/>
      <dgm:spPr/>
      <dgm:t>
        <a:bodyPr/>
        <a:lstStyle/>
        <a:p>
          <a:r>
            <a:rPr lang="en-US" dirty="0"/>
            <a:t>BRADYCARDIA: 1-5 mg IV/IO/IM</a:t>
          </a:r>
        </a:p>
      </dgm:t>
    </dgm:pt>
    <dgm:pt modelId="{0E8AA11E-4BFD-4912-832D-C3E204215D1F}" type="parTrans" cxnId="{EA111FE0-BB5F-491C-B38D-95F5631B97AE}">
      <dgm:prSet/>
      <dgm:spPr/>
      <dgm:t>
        <a:bodyPr/>
        <a:lstStyle/>
        <a:p>
          <a:endParaRPr lang="en-US"/>
        </a:p>
      </dgm:t>
    </dgm:pt>
    <dgm:pt modelId="{0DE4AF81-F5E7-46A0-BE27-ADD093271673}" type="sibTrans" cxnId="{EA111FE0-BB5F-491C-B38D-95F5631B97AE}">
      <dgm:prSet/>
      <dgm:spPr/>
      <dgm:t>
        <a:bodyPr/>
        <a:lstStyle/>
        <a:p>
          <a:endParaRPr lang="en-US"/>
        </a:p>
      </dgm:t>
    </dgm:pt>
    <dgm:pt modelId="{FFB5D0D2-888C-2348-AB3F-F7BD6154D3F9}" type="pres">
      <dgm:prSet presAssocID="{02670361-E305-4EFF-BE24-496BF01F4278}" presName="vert0" presStyleCnt="0">
        <dgm:presLayoutVars>
          <dgm:dir/>
          <dgm:animOne val="branch"/>
          <dgm:animLvl val="lvl"/>
        </dgm:presLayoutVars>
      </dgm:prSet>
      <dgm:spPr/>
    </dgm:pt>
    <dgm:pt modelId="{9EDDD0FE-C153-504F-999A-A5839E516EC2}" type="pres">
      <dgm:prSet presAssocID="{365523A1-86A7-496B-967F-AD9CF72CAA38}" presName="thickLine" presStyleLbl="alignNode1" presStyleIdx="0" presStyleCnt="4"/>
      <dgm:spPr/>
    </dgm:pt>
    <dgm:pt modelId="{F4F0E5EA-F5A9-0B47-9EB6-736D408C3282}" type="pres">
      <dgm:prSet presAssocID="{365523A1-86A7-496B-967F-AD9CF72CAA38}" presName="horz1" presStyleCnt="0"/>
      <dgm:spPr/>
    </dgm:pt>
    <dgm:pt modelId="{22BB944A-59D5-6143-94E7-1366723A189D}" type="pres">
      <dgm:prSet presAssocID="{365523A1-86A7-496B-967F-AD9CF72CAA38}" presName="tx1" presStyleLbl="revTx" presStyleIdx="0" presStyleCnt="4"/>
      <dgm:spPr/>
    </dgm:pt>
    <dgm:pt modelId="{29567ECD-E5BF-9042-8D98-1D2266DCF723}" type="pres">
      <dgm:prSet presAssocID="{365523A1-86A7-496B-967F-AD9CF72CAA38}" presName="vert1" presStyleCnt="0"/>
      <dgm:spPr/>
    </dgm:pt>
    <dgm:pt modelId="{789021A3-1EFD-5745-AC37-0D2E5242DB90}" type="pres">
      <dgm:prSet presAssocID="{C70866DC-61C8-476F-A253-EB2263147FA6}" presName="thickLine" presStyleLbl="alignNode1" presStyleIdx="1" presStyleCnt="4"/>
      <dgm:spPr/>
    </dgm:pt>
    <dgm:pt modelId="{84760F99-6148-A94A-9E25-00DCD2D70D6A}" type="pres">
      <dgm:prSet presAssocID="{C70866DC-61C8-476F-A253-EB2263147FA6}" presName="horz1" presStyleCnt="0"/>
      <dgm:spPr/>
    </dgm:pt>
    <dgm:pt modelId="{BEAFAC88-E3D3-C146-9F78-A39C4693D6FA}" type="pres">
      <dgm:prSet presAssocID="{C70866DC-61C8-476F-A253-EB2263147FA6}" presName="tx1" presStyleLbl="revTx" presStyleIdx="1" presStyleCnt="4"/>
      <dgm:spPr/>
    </dgm:pt>
    <dgm:pt modelId="{4AA30BA4-DF7A-864C-8505-31E4E488D401}" type="pres">
      <dgm:prSet presAssocID="{C70866DC-61C8-476F-A253-EB2263147FA6}" presName="vert1" presStyleCnt="0"/>
      <dgm:spPr/>
    </dgm:pt>
    <dgm:pt modelId="{4FBB98B3-D05D-1B46-ACA9-7174E26F2445}" type="pres">
      <dgm:prSet presAssocID="{A92C88EF-AF50-4148-A0E6-DB84ED4A7ECA}" presName="thickLine" presStyleLbl="alignNode1" presStyleIdx="2" presStyleCnt="4"/>
      <dgm:spPr/>
    </dgm:pt>
    <dgm:pt modelId="{CB3E88C7-6FB9-B144-8F1F-537EA8C27E4B}" type="pres">
      <dgm:prSet presAssocID="{A92C88EF-AF50-4148-A0E6-DB84ED4A7ECA}" presName="horz1" presStyleCnt="0"/>
      <dgm:spPr/>
    </dgm:pt>
    <dgm:pt modelId="{4E44AB4C-86AF-5F44-84AF-64ACC6A1E2F0}" type="pres">
      <dgm:prSet presAssocID="{A92C88EF-AF50-4148-A0E6-DB84ED4A7ECA}" presName="tx1" presStyleLbl="revTx" presStyleIdx="2" presStyleCnt="4"/>
      <dgm:spPr/>
    </dgm:pt>
    <dgm:pt modelId="{D7AB3F4A-F435-5C4F-AB0C-54C4476083A6}" type="pres">
      <dgm:prSet presAssocID="{A92C88EF-AF50-4148-A0E6-DB84ED4A7ECA}" presName="vert1" presStyleCnt="0"/>
      <dgm:spPr/>
    </dgm:pt>
    <dgm:pt modelId="{4BC35E0D-B937-4445-AA73-556BAFD12FDC}" type="pres">
      <dgm:prSet presAssocID="{4F4481F3-23C2-405F-AD52-E61CCADBE4F0}" presName="thickLine" presStyleLbl="alignNode1" presStyleIdx="3" presStyleCnt="4"/>
      <dgm:spPr/>
    </dgm:pt>
    <dgm:pt modelId="{72F52E79-F2CA-D140-A820-D5DC1C9CA2D3}" type="pres">
      <dgm:prSet presAssocID="{4F4481F3-23C2-405F-AD52-E61CCADBE4F0}" presName="horz1" presStyleCnt="0"/>
      <dgm:spPr/>
    </dgm:pt>
    <dgm:pt modelId="{844A0FBA-A46C-E149-8968-AA5FE279898B}" type="pres">
      <dgm:prSet presAssocID="{4F4481F3-23C2-405F-AD52-E61CCADBE4F0}" presName="tx1" presStyleLbl="revTx" presStyleIdx="3" presStyleCnt="4"/>
      <dgm:spPr/>
    </dgm:pt>
    <dgm:pt modelId="{06926AB0-2297-BF4B-9FB9-71F5154204B8}" type="pres">
      <dgm:prSet presAssocID="{4F4481F3-23C2-405F-AD52-E61CCADBE4F0}" presName="vert1" presStyleCnt="0"/>
      <dgm:spPr/>
    </dgm:pt>
  </dgm:ptLst>
  <dgm:cxnLst>
    <dgm:cxn modelId="{24810300-7C4D-4F03-B196-9B33BFEEB919}" srcId="{02670361-E305-4EFF-BE24-496BF01F4278}" destId="{C70866DC-61C8-476F-A253-EB2263147FA6}" srcOrd="1" destOrd="0" parTransId="{BFE125A0-32A2-4D2F-9808-24609ED5D46A}" sibTransId="{1492587F-67E6-45E6-88ED-2D3312E5775F}"/>
    <dgm:cxn modelId="{28637917-B811-0048-B745-52CD4717D66A}" type="presOf" srcId="{365523A1-86A7-496B-967F-AD9CF72CAA38}" destId="{22BB944A-59D5-6143-94E7-1366723A189D}" srcOrd="0" destOrd="0" presId="urn:microsoft.com/office/officeart/2008/layout/LinedList"/>
    <dgm:cxn modelId="{DB000F2C-0FE5-40BD-A8FF-3309E0B2AA96}" srcId="{02670361-E305-4EFF-BE24-496BF01F4278}" destId="{365523A1-86A7-496B-967F-AD9CF72CAA38}" srcOrd="0" destOrd="0" parTransId="{E593DB91-6064-48F8-B03B-3327FE59C25E}" sibTransId="{6C754818-86EC-4993-950D-F65019B17566}"/>
    <dgm:cxn modelId="{A872F955-A1A0-F84B-8765-03349DD1925F}" type="presOf" srcId="{02670361-E305-4EFF-BE24-496BF01F4278}" destId="{FFB5D0D2-888C-2348-AB3F-F7BD6154D3F9}" srcOrd="0" destOrd="0" presId="urn:microsoft.com/office/officeart/2008/layout/LinedList"/>
    <dgm:cxn modelId="{4411335A-D446-2748-801E-FCE8B1DF37B1}" type="presOf" srcId="{C70866DC-61C8-476F-A253-EB2263147FA6}" destId="{BEAFAC88-E3D3-C146-9F78-A39C4693D6FA}" srcOrd="0" destOrd="0" presId="urn:microsoft.com/office/officeart/2008/layout/LinedList"/>
    <dgm:cxn modelId="{C5856179-EF12-429F-8F6B-04E0EF0ECB5D}" srcId="{02670361-E305-4EFF-BE24-496BF01F4278}" destId="{A92C88EF-AF50-4148-A0E6-DB84ED4A7ECA}" srcOrd="2" destOrd="0" parTransId="{9AEED4E9-ED62-491E-9CD2-6F27F0082397}" sibTransId="{83D6272D-82EE-4766-9EF9-6B6BF2DD56F8}"/>
    <dgm:cxn modelId="{F1D86F94-7F28-A246-B160-1F96B7A52BA6}" type="presOf" srcId="{A92C88EF-AF50-4148-A0E6-DB84ED4A7ECA}" destId="{4E44AB4C-86AF-5F44-84AF-64ACC6A1E2F0}" srcOrd="0" destOrd="0" presId="urn:microsoft.com/office/officeart/2008/layout/LinedList"/>
    <dgm:cxn modelId="{8205C2C9-37AD-404E-A80A-63D7FF563018}" type="presOf" srcId="{4F4481F3-23C2-405F-AD52-E61CCADBE4F0}" destId="{844A0FBA-A46C-E149-8968-AA5FE279898B}" srcOrd="0" destOrd="0" presId="urn:microsoft.com/office/officeart/2008/layout/LinedList"/>
    <dgm:cxn modelId="{EA111FE0-BB5F-491C-B38D-95F5631B97AE}" srcId="{02670361-E305-4EFF-BE24-496BF01F4278}" destId="{4F4481F3-23C2-405F-AD52-E61CCADBE4F0}" srcOrd="3" destOrd="0" parTransId="{0E8AA11E-4BFD-4912-832D-C3E204215D1F}" sibTransId="{0DE4AF81-F5E7-46A0-BE27-ADD093271673}"/>
    <dgm:cxn modelId="{A1133EB5-532A-EF4E-93F1-88E00BC7D2CB}" type="presParOf" srcId="{FFB5D0D2-888C-2348-AB3F-F7BD6154D3F9}" destId="{9EDDD0FE-C153-504F-999A-A5839E516EC2}" srcOrd="0" destOrd="0" presId="urn:microsoft.com/office/officeart/2008/layout/LinedList"/>
    <dgm:cxn modelId="{7AE65013-39F4-4949-9989-34D48E0F686A}" type="presParOf" srcId="{FFB5D0D2-888C-2348-AB3F-F7BD6154D3F9}" destId="{F4F0E5EA-F5A9-0B47-9EB6-736D408C3282}" srcOrd="1" destOrd="0" presId="urn:microsoft.com/office/officeart/2008/layout/LinedList"/>
    <dgm:cxn modelId="{6C5DDF82-9C78-FA4B-B20F-E0D2A882BBE3}" type="presParOf" srcId="{F4F0E5EA-F5A9-0B47-9EB6-736D408C3282}" destId="{22BB944A-59D5-6143-94E7-1366723A189D}" srcOrd="0" destOrd="0" presId="urn:microsoft.com/office/officeart/2008/layout/LinedList"/>
    <dgm:cxn modelId="{D8E9A1B2-EC2A-574D-A336-5B18D7976DFB}" type="presParOf" srcId="{F4F0E5EA-F5A9-0B47-9EB6-736D408C3282}" destId="{29567ECD-E5BF-9042-8D98-1D2266DCF723}" srcOrd="1" destOrd="0" presId="urn:microsoft.com/office/officeart/2008/layout/LinedList"/>
    <dgm:cxn modelId="{68F6C0A4-7F58-EA4F-93DE-2330BB7C3F84}" type="presParOf" srcId="{FFB5D0D2-888C-2348-AB3F-F7BD6154D3F9}" destId="{789021A3-1EFD-5745-AC37-0D2E5242DB90}" srcOrd="2" destOrd="0" presId="urn:microsoft.com/office/officeart/2008/layout/LinedList"/>
    <dgm:cxn modelId="{4D5EA9D1-0A04-1A47-A5F6-20382176E285}" type="presParOf" srcId="{FFB5D0D2-888C-2348-AB3F-F7BD6154D3F9}" destId="{84760F99-6148-A94A-9E25-00DCD2D70D6A}" srcOrd="3" destOrd="0" presId="urn:microsoft.com/office/officeart/2008/layout/LinedList"/>
    <dgm:cxn modelId="{B9C7592A-49B4-0F44-87DB-A609F95D80FD}" type="presParOf" srcId="{84760F99-6148-A94A-9E25-00DCD2D70D6A}" destId="{BEAFAC88-E3D3-C146-9F78-A39C4693D6FA}" srcOrd="0" destOrd="0" presId="urn:microsoft.com/office/officeart/2008/layout/LinedList"/>
    <dgm:cxn modelId="{A1A47E17-AAF8-D849-8BE1-6E61AA310C20}" type="presParOf" srcId="{84760F99-6148-A94A-9E25-00DCD2D70D6A}" destId="{4AA30BA4-DF7A-864C-8505-31E4E488D401}" srcOrd="1" destOrd="0" presId="urn:microsoft.com/office/officeart/2008/layout/LinedList"/>
    <dgm:cxn modelId="{EB121F7C-5871-7046-A177-7EF211AFD23E}" type="presParOf" srcId="{FFB5D0D2-888C-2348-AB3F-F7BD6154D3F9}" destId="{4FBB98B3-D05D-1B46-ACA9-7174E26F2445}" srcOrd="4" destOrd="0" presId="urn:microsoft.com/office/officeart/2008/layout/LinedList"/>
    <dgm:cxn modelId="{8DFD31CA-7A1D-BD40-83EB-8ADB73F7A410}" type="presParOf" srcId="{FFB5D0D2-888C-2348-AB3F-F7BD6154D3F9}" destId="{CB3E88C7-6FB9-B144-8F1F-537EA8C27E4B}" srcOrd="5" destOrd="0" presId="urn:microsoft.com/office/officeart/2008/layout/LinedList"/>
    <dgm:cxn modelId="{376E29FD-E5B2-5944-83CD-5A481D57D4BE}" type="presParOf" srcId="{CB3E88C7-6FB9-B144-8F1F-537EA8C27E4B}" destId="{4E44AB4C-86AF-5F44-84AF-64ACC6A1E2F0}" srcOrd="0" destOrd="0" presId="urn:microsoft.com/office/officeart/2008/layout/LinedList"/>
    <dgm:cxn modelId="{891B0B6D-0CD6-7647-9320-EC4A694709B1}" type="presParOf" srcId="{CB3E88C7-6FB9-B144-8F1F-537EA8C27E4B}" destId="{D7AB3F4A-F435-5C4F-AB0C-54C4476083A6}" srcOrd="1" destOrd="0" presId="urn:microsoft.com/office/officeart/2008/layout/LinedList"/>
    <dgm:cxn modelId="{E9670D84-B6D1-784A-82FE-4DBB9D27C63A}" type="presParOf" srcId="{FFB5D0D2-888C-2348-AB3F-F7BD6154D3F9}" destId="{4BC35E0D-B937-4445-AA73-556BAFD12FDC}" srcOrd="6" destOrd="0" presId="urn:microsoft.com/office/officeart/2008/layout/LinedList"/>
    <dgm:cxn modelId="{084EC15C-A88E-5B48-B64D-A1DAA939FB29}" type="presParOf" srcId="{FFB5D0D2-888C-2348-AB3F-F7BD6154D3F9}" destId="{72F52E79-F2CA-D140-A820-D5DC1C9CA2D3}" srcOrd="7" destOrd="0" presId="urn:microsoft.com/office/officeart/2008/layout/LinedList"/>
    <dgm:cxn modelId="{A7C4FE4D-AA0A-684C-BC26-680B34F7B8C6}" type="presParOf" srcId="{72F52E79-F2CA-D140-A820-D5DC1C9CA2D3}" destId="{844A0FBA-A46C-E149-8968-AA5FE279898B}" srcOrd="0" destOrd="0" presId="urn:microsoft.com/office/officeart/2008/layout/LinedList"/>
    <dgm:cxn modelId="{D3958E14-34E9-DC46-BC30-DADCD384F778}" type="presParOf" srcId="{72F52E79-F2CA-D140-A820-D5DC1C9CA2D3}" destId="{06926AB0-2297-BF4B-9FB9-71F515420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0946094-9790-44C4-8E49-197696918FE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67387C-AD25-4493-A103-917D87254694}">
      <dgm:prSet/>
      <dgm:spPr/>
      <dgm:t>
        <a:bodyPr/>
        <a:lstStyle/>
        <a:p>
          <a:r>
            <a:rPr lang="en-US" dirty="0"/>
            <a:t>EMS in some towns are getting refusals.</a:t>
          </a:r>
        </a:p>
      </dgm:t>
    </dgm:pt>
    <dgm:pt modelId="{C4DD1050-881C-41FF-A876-8F5E3D6F4424}" type="parTrans" cxnId="{79496EF0-6F7B-4A64-ADAB-D0172DC5D1DD}">
      <dgm:prSet/>
      <dgm:spPr/>
      <dgm:t>
        <a:bodyPr/>
        <a:lstStyle/>
        <a:p>
          <a:endParaRPr lang="en-US"/>
        </a:p>
      </dgm:t>
    </dgm:pt>
    <dgm:pt modelId="{DDB295D8-AD16-4C7D-8F99-A0F12F917DFF}" type="sibTrans" cxnId="{79496EF0-6F7B-4A64-ADAB-D0172DC5D1DD}">
      <dgm:prSet/>
      <dgm:spPr/>
      <dgm:t>
        <a:bodyPr/>
        <a:lstStyle/>
        <a:p>
          <a:endParaRPr lang="en-US"/>
        </a:p>
      </dgm:t>
    </dgm:pt>
    <dgm:pt modelId="{EE25C950-B267-4194-9107-3D19C53F118A}">
      <dgm:prSet/>
      <dgm:spPr/>
      <dgm:t>
        <a:bodyPr/>
        <a:lstStyle/>
        <a:p>
          <a:r>
            <a:rPr lang="en-US"/>
            <a:t>Most don’t give out naloxone.</a:t>
          </a:r>
        </a:p>
      </dgm:t>
    </dgm:pt>
    <dgm:pt modelId="{3C80F4F1-478E-4E70-9362-B056FDAD6C12}" type="parTrans" cxnId="{1E75F63C-F7A3-44B3-94EF-9E4CF295332A}">
      <dgm:prSet/>
      <dgm:spPr/>
      <dgm:t>
        <a:bodyPr/>
        <a:lstStyle/>
        <a:p>
          <a:endParaRPr lang="en-US"/>
        </a:p>
      </dgm:t>
    </dgm:pt>
    <dgm:pt modelId="{71A84036-AB40-4227-BD93-FC980F348853}" type="sibTrans" cxnId="{1E75F63C-F7A3-44B3-94EF-9E4CF295332A}">
      <dgm:prSet/>
      <dgm:spPr/>
      <dgm:t>
        <a:bodyPr/>
        <a:lstStyle/>
        <a:p>
          <a:endParaRPr lang="en-US"/>
        </a:p>
      </dgm:t>
    </dgm:pt>
    <dgm:pt modelId="{0E7D602D-4850-418D-9A49-2EFA2A014474}">
      <dgm:prSet/>
      <dgm:spPr/>
      <dgm:t>
        <a:bodyPr/>
        <a:lstStyle/>
        <a:p>
          <a:r>
            <a:rPr lang="en-US"/>
            <a:t>Very high risk to let the person go.</a:t>
          </a:r>
        </a:p>
      </dgm:t>
    </dgm:pt>
    <dgm:pt modelId="{9AE4F85E-F2D0-4D17-BE64-DE5F186FA59A}" type="parTrans" cxnId="{BAA7EA14-FDE9-43D4-A91F-0D396795127D}">
      <dgm:prSet/>
      <dgm:spPr/>
      <dgm:t>
        <a:bodyPr/>
        <a:lstStyle/>
        <a:p>
          <a:endParaRPr lang="en-US"/>
        </a:p>
      </dgm:t>
    </dgm:pt>
    <dgm:pt modelId="{AB2F0450-EE02-4D7F-9520-5C30B476E8D9}" type="sibTrans" cxnId="{BAA7EA14-FDE9-43D4-A91F-0D396795127D}">
      <dgm:prSet/>
      <dgm:spPr/>
      <dgm:t>
        <a:bodyPr/>
        <a:lstStyle/>
        <a:p>
          <a:endParaRPr lang="en-US"/>
        </a:p>
      </dgm:t>
    </dgm:pt>
    <dgm:pt modelId="{3198745D-D2E6-4758-9E70-25425BA14462}">
      <dgm:prSet/>
      <dgm:spPr/>
      <dgm:t>
        <a:bodyPr/>
        <a:lstStyle/>
        <a:p>
          <a:r>
            <a:rPr lang="en-US"/>
            <a:t>Need to get EMS on board and transport whenever possible</a:t>
          </a:r>
        </a:p>
      </dgm:t>
    </dgm:pt>
    <dgm:pt modelId="{98166A29-078E-42E4-9A6C-86BEBF037AE9}" type="parTrans" cxnId="{BF5A8C45-EB45-4EC1-AED4-A5A95AC92275}">
      <dgm:prSet/>
      <dgm:spPr/>
      <dgm:t>
        <a:bodyPr/>
        <a:lstStyle/>
        <a:p>
          <a:endParaRPr lang="en-US"/>
        </a:p>
      </dgm:t>
    </dgm:pt>
    <dgm:pt modelId="{CEA47C2F-B5A8-4474-BE5E-58FD613148F4}" type="sibTrans" cxnId="{BF5A8C45-EB45-4EC1-AED4-A5A95AC92275}">
      <dgm:prSet/>
      <dgm:spPr/>
      <dgm:t>
        <a:bodyPr/>
        <a:lstStyle/>
        <a:p>
          <a:endParaRPr lang="en-US"/>
        </a:p>
      </dgm:t>
    </dgm:pt>
    <dgm:pt modelId="{BB481B9D-41FF-654D-BC5B-E1BE0D92BF0C}" type="pres">
      <dgm:prSet presAssocID="{E0946094-9790-44C4-8E49-197696918FEC}" presName="linear" presStyleCnt="0">
        <dgm:presLayoutVars>
          <dgm:animLvl val="lvl"/>
          <dgm:resizeHandles val="exact"/>
        </dgm:presLayoutVars>
      </dgm:prSet>
      <dgm:spPr/>
    </dgm:pt>
    <dgm:pt modelId="{21B5F6FB-A4B0-7F42-923E-6756F71BCF4C}" type="pres">
      <dgm:prSet presAssocID="{BA67387C-AD25-4493-A103-917D872546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141B5B-6BB2-3C46-A305-967C4482046C}" type="pres">
      <dgm:prSet presAssocID="{DDB295D8-AD16-4C7D-8F99-A0F12F917DFF}" presName="spacer" presStyleCnt="0"/>
      <dgm:spPr/>
    </dgm:pt>
    <dgm:pt modelId="{87A493AC-E6DF-C240-A470-8E05F9B06BE5}" type="pres">
      <dgm:prSet presAssocID="{EE25C950-B267-4194-9107-3D19C53F11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24B789-7BA5-6245-9529-9FD451B6DBEC}" type="pres">
      <dgm:prSet presAssocID="{71A84036-AB40-4227-BD93-FC980F348853}" presName="spacer" presStyleCnt="0"/>
      <dgm:spPr/>
    </dgm:pt>
    <dgm:pt modelId="{F3ED56A9-ED33-E848-8DB0-F1EDB915E6D1}" type="pres">
      <dgm:prSet presAssocID="{0E7D602D-4850-418D-9A49-2EFA2A0144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B2AF7D-120F-334C-BAB0-46FFF87755B6}" type="pres">
      <dgm:prSet presAssocID="{AB2F0450-EE02-4D7F-9520-5C30B476E8D9}" presName="spacer" presStyleCnt="0"/>
      <dgm:spPr/>
    </dgm:pt>
    <dgm:pt modelId="{C08A2E79-F4DC-4441-8035-4319A37A5DB9}" type="pres">
      <dgm:prSet presAssocID="{3198745D-D2E6-4758-9E70-25425BA144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0ACA05-CE07-A04F-908E-7FE6C7553F90}" type="presOf" srcId="{EE25C950-B267-4194-9107-3D19C53F118A}" destId="{87A493AC-E6DF-C240-A470-8E05F9B06BE5}" srcOrd="0" destOrd="0" presId="urn:microsoft.com/office/officeart/2005/8/layout/vList2"/>
    <dgm:cxn modelId="{BAA7EA14-FDE9-43D4-A91F-0D396795127D}" srcId="{E0946094-9790-44C4-8E49-197696918FEC}" destId="{0E7D602D-4850-418D-9A49-2EFA2A014474}" srcOrd="2" destOrd="0" parTransId="{9AE4F85E-F2D0-4D17-BE64-DE5F186FA59A}" sibTransId="{AB2F0450-EE02-4D7F-9520-5C30B476E8D9}"/>
    <dgm:cxn modelId="{61AD9B32-D025-8D43-98F4-14D852AD4FE5}" type="presOf" srcId="{BA67387C-AD25-4493-A103-917D87254694}" destId="{21B5F6FB-A4B0-7F42-923E-6756F71BCF4C}" srcOrd="0" destOrd="0" presId="urn:microsoft.com/office/officeart/2005/8/layout/vList2"/>
    <dgm:cxn modelId="{1E75F63C-F7A3-44B3-94EF-9E4CF295332A}" srcId="{E0946094-9790-44C4-8E49-197696918FEC}" destId="{EE25C950-B267-4194-9107-3D19C53F118A}" srcOrd="1" destOrd="0" parTransId="{3C80F4F1-478E-4E70-9362-B056FDAD6C12}" sibTransId="{71A84036-AB40-4227-BD93-FC980F348853}"/>
    <dgm:cxn modelId="{BF5A8C45-EB45-4EC1-AED4-A5A95AC92275}" srcId="{E0946094-9790-44C4-8E49-197696918FEC}" destId="{3198745D-D2E6-4758-9E70-25425BA14462}" srcOrd="3" destOrd="0" parTransId="{98166A29-078E-42E4-9A6C-86BEBF037AE9}" sibTransId="{CEA47C2F-B5A8-4474-BE5E-58FD613148F4}"/>
    <dgm:cxn modelId="{3F1F594D-788E-FC4C-8E0B-7782B29B9524}" type="presOf" srcId="{E0946094-9790-44C4-8E49-197696918FEC}" destId="{BB481B9D-41FF-654D-BC5B-E1BE0D92BF0C}" srcOrd="0" destOrd="0" presId="urn:microsoft.com/office/officeart/2005/8/layout/vList2"/>
    <dgm:cxn modelId="{377B2E5E-8C67-9940-920D-2D57FD53D1DF}" type="presOf" srcId="{0E7D602D-4850-418D-9A49-2EFA2A014474}" destId="{F3ED56A9-ED33-E848-8DB0-F1EDB915E6D1}" srcOrd="0" destOrd="0" presId="urn:microsoft.com/office/officeart/2005/8/layout/vList2"/>
    <dgm:cxn modelId="{8DF2896B-0977-AF41-9226-94FB75EACB70}" type="presOf" srcId="{3198745D-D2E6-4758-9E70-25425BA14462}" destId="{C08A2E79-F4DC-4441-8035-4319A37A5DB9}" srcOrd="0" destOrd="0" presId="urn:microsoft.com/office/officeart/2005/8/layout/vList2"/>
    <dgm:cxn modelId="{79496EF0-6F7B-4A64-ADAB-D0172DC5D1DD}" srcId="{E0946094-9790-44C4-8E49-197696918FEC}" destId="{BA67387C-AD25-4493-A103-917D87254694}" srcOrd="0" destOrd="0" parTransId="{C4DD1050-881C-41FF-A876-8F5E3D6F4424}" sibTransId="{DDB295D8-AD16-4C7D-8F99-A0F12F917DFF}"/>
    <dgm:cxn modelId="{020C0AF8-5FEB-7F43-8269-4258DD9E7C17}" type="presParOf" srcId="{BB481B9D-41FF-654D-BC5B-E1BE0D92BF0C}" destId="{21B5F6FB-A4B0-7F42-923E-6756F71BCF4C}" srcOrd="0" destOrd="0" presId="urn:microsoft.com/office/officeart/2005/8/layout/vList2"/>
    <dgm:cxn modelId="{91538CEE-980A-454E-B5B5-AFE8B6546A78}" type="presParOf" srcId="{BB481B9D-41FF-654D-BC5B-E1BE0D92BF0C}" destId="{DE141B5B-6BB2-3C46-A305-967C4482046C}" srcOrd="1" destOrd="0" presId="urn:microsoft.com/office/officeart/2005/8/layout/vList2"/>
    <dgm:cxn modelId="{6227C91A-B6BA-8C47-BF67-3029A99AA2E0}" type="presParOf" srcId="{BB481B9D-41FF-654D-BC5B-E1BE0D92BF0C}" destId="{87A493AC-E6DF-C240-A470-8E05F9B06BE5}" srcOrd="2" destOrd="0" presId="urn:microsoft.com/office/officeart/2005/8/layout/vList2"/>
    <dgm:cxn modelId="{AD8BC6BF-EDDB-4F48-AC5F-C77D102D9347}" type="presParOf" srcId="{BB481B9D-41FF-654D-BC5B-E1BE0D92BF0C}" destId="{DF24B789-7BA5-6245-9529-9FD451B6DBEC}" srcOrd="3" destOrd="0" presId="urn:microsoft.com/office/officeart/2005/8/layout/vList2"/>
    <dgm:cxn modelId="{EDE62B6A-EA50-394C-9981-DDA2F8DF06A0}" type="presParOf" srcId="{BB481B9D-41FF-654D-BC5B-E1BE0D92BF0C}" destId="{F3ED56A9-ED33-E848-8DB0-F1EDB915E6D1}" srcOrd="4" destOrd="0" presId="urn:microsoft.com/office/officeart/2005/8/layout/vList2"/>
    <dgm:cxn modelId="{596CA462-8EA8-B043-A5EA-A8B0D9A92B12}" type="presParOf" srcId="{BB481B9D-41FF-654D-BC5B-E1BE0D92BF0C}" destId="{FCB2AF7D-120F-334C-BAB0-46FFF87755B6}" srcOrd="5" destOrd="0" presId="urn:microsoft.com/office/officeart/2005/8/layout/vList2"/>
    <dgm:cxn modelId="{692F800F-7565-2947-BE2A-4453B7596546}" type="presParOf" srcId="{BB481B9D-41FF-654D-BC5B-E1BE0D92BF0C}" destId="{C08A2E79-F4DC-4441-8035-4319A37A5D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B03AD00-0117-4CFC-9846-9F2690278C5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FA5361-496B-47B5-B665-41FB5F67D90C}">
      <dgm:prSet/>
      <dgm:spPr/>
      <dgm:t>
        <a:bodyPr/>
        <a:lstStyle/>
        <a:p>
          <a:r>
            <a:rPr lang="en-US"/>
            <a:t>Nasal spray like the 4 mg dose.</a:t>
          </a:r>
        </a:p>
      </dgm:t>
    </dgm:pt>
    <dgm:pt modelId="{D16F7705-FA00-4E38-9C9C-6F55E4AAF1DD}" type="parTrans" cxnId="{364043DE-EF77-4BC3-A9BA-126485E40FB4}">
      <dgm:prSet/>
      <dgm:spPr/>
      <dgm:t>
        <a:bodyPr/>
        <a:lstStyle/>
        <a:p>
          <a:endParaRPr lang="en-US"/>
        </a:p>
      </dgm:t>
    </dgm:pt>
    <dgm:pt modelId="{B2A92EFE-C091-40D8-9166-41435019D20F}" type="sibTrans" cxnId="{364043DE-EF77-4BC3-A9BA-126485E40FB4}">
      <dgm:prSet/>
      <dgm:spPr/>
      <dgm:t>
        <a:bodyPr/>
        <a:lstStyle/>
        <a:p>
          <a:endParaRPr lang="en-US"/>
        </a:p>
      </dgm:t>
    </dgm:pt>
    <dgm:pt modelId="{01262DBE-F8F2-4819-B648-3E741355FB95}">
      <dgm:prSet/>
      <dgm:spPr/>
      <dgm:t>
        <a:bodyPr/>
        <a:lstStyle/>
        <a:p>
          <a:r>
            <a:rPr lang="en-US" dirty="0"/>
            <a:t>Only about 45% of the spray reaches the blood stream i.e. bioavailability.</a:t>
          </a:r>
        </a:p>
      </dgm:t>
    </dgm:pt>
    <dgm:pt modelId="{3FAD892B-6DED-43B4-B941-A8374335D82D}" type="parTrans" cxnId="{276F941B-6911-4895-843F-A6D836820D48}">
      <dgm:prSet/>
      <dgm:spPr/>
      <dgm:t>
        <a:bodyPr/>
        <a:lstStyle/>
        <a:p>
          <a:endParaRPr lang="en-US"/>
        </a:p>
      </dgm:t>
    </dgm:pt>
    <dgm:pt modelId="{2D3998BB-E39A-4F18-8700-0AA0C1668AB9}" type="sibTrans" cxnId="{276F941B-6911-4895-843F-A6D836820D48}">
      <dgm:prSet/>
      <dgm:spPr/>
      <dgm:t>
        <a:bodyPr/>
        <a:lstStyle/>
        <a:p>
          <a:endParaRPr lang="en-US"/>
        </a:p>
      </dgm:t>
    </dgm:pt>
    <dgm:pt modelId="{6641DBDC-49E9-4FAA-8A59-AB6C13F2AB79}">
      <dgm:prSet/>
      <dgm:spPr/>
      <dgm:t>
        <a:bodyPr/>
        <a:lstStyle/>
        <a:p>
          <a:r>
            <a:rPr lang="en-US"/>
            <a:t>Means 4 mg intranasal provides 1.8 mg and 8 mg would provide 3.6 mg</a:t>
          </a:r>
        </a:p>
      </dgm:t>
    </dgm:pt>
    <dgm:pt modelId="{73B49BC5-B1F7-4F8D-9C47-6F25EBB54892}" type="parTrans" cxnId="{9160E8D6-9C75-4464-8213-AA1F4FB29A04}">
      <dgm:prSet/>
      <dgm:spPr/>
      <dgm:t>
        <a:bodyPr/>
        <a:lstStyle/>
        <a:p>
          <a:endParaRPr lang="en-US"/>
        </a:p>
      </dgm:t>
    </dgm:pt>
    <dgm:pt modelId="{DEAFB60E-39A6-4612-B0DD-3C0DC7DCFA01}" type="sibTrans" cxnId="{9160E8D6-9C75-4464-8213-AA1F4FB29A04}">
      <dgm:prSet/>
      <dgm:spPr/>
      <dgm:t>
        <a:bodyPr/>
        <a:lstStyle/>
        <a:p>
          <a:endParaRPr lang="en-US"/>
        </a:p>
      </dgm:t>
    </dgm:pt>
    <dgm:pt modelId="{4BFD846C-FC0B-4934-9077-4E63E58AE046}">
      <dgm:prSet/>
      <dgm:spPr/>
      <dgm:t>
        <a:bodyPr/>
        <a:lstStyle/>
        <a:p>
          <a:r>
            <a:rPr lang="en-US"/>
            <a:t>Both take longer to absorb than intramuscular </a:t>
          </a:r>
        </a:p>
      </dgm:t>
    </dgm:pt>
    <dgm:pt modelId="{4FB75A1C-57B6-4E38-91FD-958552DB5742}" type="parTrans" cxnId="{DD70C176-D82F-4597-ACA0-1303A0899DD8}">
      <dgm:prSet/>
      <dgm:spPr/>
      <dgm:t>
        <a:bodyPr/>
        <a:lstStyle/>
        <a:p>
          <a:endParaRPr lang="en-US"/>
        </a:p>
      </dgm:t>
    </dgm:pt>
    <dgm:pt modelId="{2FCFD4A0-AC6B-4F58-96A3-EA473A914576}" type="sibTrans" cxnId="{DD70C176-D82F-4597-ACA0-1303A0899DD8}">
      <dgm:prSet/>
      <dgm:spPr/>
      <dgm:t>
        <a:bodyPr/>
        <a:lstStyle/>
        <a:p>
          <a:endParaRPr lang="en-US"/>
        </a:p>
      </dgm:t>
    </dgm:pt>
    <dgm:pt modelId="{22B1EFEA-7FE6-45FA-9D19-C906A03C18FA}">
      <dgm:prSet/>
      <dgm:spPr/>
      <dgm:t>
        <a:bodyPr/>
        <a:lstStyle/>
        <a:p>
          <a:r>
            <a:rPr lang="en-US"/>
            <a:t>Both are FDA approved</a:t>
          </a:r>
        </a:p>
      </dgm:t>
    </dgm:pt>
    <dgm:pt modelId="{09B7AE9D-014B-4502-A204-1669E7DF0973}" type="parTrans" cxnId="{BB4D562F-FC78-4DF7-A82A-DC81BC9437B1}">
      <dgm:prSet/>
      <dgm:spPr/>
      <dgm:t>
        <a:bodyPr/>
        <a:lstStyle/>
        <a:p>
          <a:endParaRPr lang="en-US"/>
        </a:p>
      </dgm:t>
    </dgm:pt>
    <dgm:pt modelId="{329FB294-6293-473A-91AD-807DAB8389A2}" type="sibTrans" cxnId="{BB4D562F-FC78-4DF7-A82A-DC81BC9437B1}">
      <dgm:prSet/>
      <dgm:spPr/>
      <dgm:t>
        <a:bodyPr/>
        <a:lstStyle/>
        <a:p>
          <a:endParaRPr lang="en-US"/>
        </a:p>
      </dgm:t>
    </dgm:pt>
    <dgm:pt modelId="{E0463592-A650-A840-B340-5C347812A9A7}" type="pres">
      <dgm:prSet presAssocID="{CB03AD00-0117-4CFC-9846-9F2690278C5D}" presName="linear" presStyleCnt="0">
        <dgm:presLayoutVars>
          <dgm:animLvl val="lvl"/>
          <dgm:resizeHandles val="exact"/>
        </dgm:presLayoutVars>
      </dgm:prSet>
      <dgm:spPr/>
    </dgm:pt>
    <dgm:pt modelId="{0B851AAC-D1C8-0140-9F7C-01633BD94E04}" type="pres">
      <dgm:prSet presAssocID="{67FA5361-496B-47B5-B665-41FB5F67D9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D10188-FCAD-1A40-ABDE-89A94D5B1F19}" type="pres">
      <dgm:prSet presAssocID="{B2A92EFE-C091-40D8-9166-41435019D20F}" presName="spacer" presStyleCnt="0"/>
      <dgm:spPr/>
    </dgm:pt>
    <dgm:pt modelId="{84A0A2B5-7235-CB4C-AD01-3D872AC030F6}" type="pres">
      <dgm:prSet presAssocID="{01262DBE-F8F2-4819-B648-3E741355FB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163BAC7-1E22-DF4B-89C8-5DCD40010C16}" type="pres">
      <dgm:prSet presAssocID="{2D3998BB-E39A-4F18-8700-0AA0C1668AB9}" presName="spacer" presStyleCnt="0"/>
      <dgm:spPr/>
    </dgm:pt>
    <dgm:pt modelId="{A09C943B-3B11-A24D-B13A-376EA5A09416}" type="pres">
      <dgm:prSet presAssocID="{6641DBDC-49E9-4FAA-8A59-AB6C13F2AB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C4ABE8-DAE3-FE44-B21C-ED2FC08132A9}" type="pres">
      <dgm:prSet presAssocID="{DEAFB60E-39A6-4612-B0DD-3C0DC7DCFA01}" presName="spacer" presStyleCnt="0"/>
      <dgm:spPr/>
    </dgm:pt>
    <dgm:pt modelId="{599EDC04-EF3A-E444-8DFB-4D032926D242}" type="pres">
      <dgm:prSet presAssocID="{4BFD846C-FC0B-4934-9077-4E63E58AE0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7448D4-BDA8-5840-8DB6-EBA070205702}" type="pres">
      <dgm:prSet presAssocID="{2FCFD4A0-AC6B-4F58-96A3-EA473A914576}" presName="spacer" presStyleCnt="0"/>
      <dgm:spPr/>
    </dgm:pt>
    <dgm:pt modelId="{67B465BC-8512-2D49-82FB-437FF7338E1E}" type="pres">
      <dgm:prSet presAssocID="{22B1EFEA-7FE6-45FA-9D19-C906A03C18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6F941B-6911-4895-843F-A6D836820D48}" srcId="{CB03AD00-0117-4CFC-9846-9F2690278C5D}" destId="{01262DBE-F8F2-4819-B648-3E741355FB95}" srcOrd="1" destOrd="0" parTransId="{3FAD892B-6DED-43B4-B941-A8374335D82D}" sibTransId="{2D3998BB-E39A-4F18-8700-0AA0C1668AB9}"/>
    <dgm:cxn modelId="{BB4D562F-FC78-4DF7-A82A-DC81BC9437B1}" srcId="{CB03AD00-0117-4CFC-9846-9F2690278C5D}" destId="{22B1EFEA-7FE6-45FA-9D19-C906A03C18FA}" srcOrd="4" destOrd="0" parTransId="{09B7AE9D-014B-4502-A204-1669E7DF0973}" sibTransId="{329FB294-6293-473A-91AD-807DAB8389A2}"/>
    <dgm:cxn modelId="{F6C20739-E7E7-A445-854B-AEF448C7F475}" type="presOf" srcId="{22B1EFEA-7FE6-45FA-9D19-C906A03C18FA}" destId="{67B465BC-8512-2D49-82FB-437FF7338E1E}" srcOrd="0" destOrd="0" presId="urn:microsoft.com/office/officeart/2005/8/layout/vList2"/>
    <dgm:cxn modelId="{DFB7E55B-0448-BB4F-B50A-950B68F595AA}" type="presOf" srcId="{67FA5361-496B-47B5-B665-41FB5F67D90C}" destId="{0B851AAC-D1C8-0140-9F7C-01633BD94E04}" srcOrd="0" destOrd="0" presId="urn:microsoft.com/office/officeart/2005/8/layout/vList2"/>
    <dgm:cxn modelId="{DD70C176-D82F-4597-ACA0-1303A0899DD8}" srcId="{CB03AD00-0117-4CFC-9846-9F2690278C5D}" destId="{4BFD846C-FC0B-4934-9077-4E63E58AE046}" srcOrd="3" destOrd="0" parTransId="{4FB75A1C-57B6-4E38-91FD-958552DB5742}" sibTransId="{2FCFD4A0-AC6B-4F58-96A3-EA473A914576}"/>
    <dgm:cxn modelId="{77BE8298-DC18-4A41-AC12-66820601BFEB}" type="presOf" srcId="{6641DBDC-49E9-4FAA-8A59-AB6C13F2AB79}" destId="{A09C943B-3B11-A24D-B13A-376EA5A09416}" srcOrd="0" destOrd="0" presId="urn:microsoft.com/office/officeart/2005/8/layout/vList2"/>
    <dgm:cxn modelId="{E769FBA0-3187-D548-BEF7-49DA0BEDD98C}" type="presOf" srcId="{01262DBE-F8F2-4819-B648-3E741355FB95}" destId="{84A0A2B5-7235-CB4C-AD01-3D872AC030F6}" srcOrd="0" destOrd="0" presId="urn:microsoft.com/office/officeart/2005/8/layout/vList2"/>
    <dgm:cxn modelId="{9160E8D6-9C75-4464-8213-AA1F4FB29A04}" srcId="{CB03AD00-0117-4CFC-9846-9F2690278C5D}" destId="{6641DBDC-49E9-4FAA-8A59-AB6C13F2AB79}" srcOrd="2" destOrd="0" parTransId="{73B49BC5-B1F7-4F8D-9C47-6F25EBB54892}" sibTransId="{DEAFB60E-39A6-4612-B0DD-3C0DC7DCFA01}"/>
    <dgm:cxn modelId="{AC80ACDA-E11F-FA48-92D7-1CA8776B957A}" type="presOf" srcId="{4BFD846C-FC0B-4934-9077-4E63E58AE046}" destId="{599EDC04-EF3A-E444-8DFB-4D032926D242}" srcOrd="0" destOrd="0" presId="urn:microsoft.com/office/officeart/2005/8/layout/vList2"/>
    <dgm:cxn modelId="{364043DE-EF77-4BC3-A9BA-126485E40FB4}" srcId="{CB03AD00-0117-4CFC-9846-9F2690278C5D}" destId="{67FA5361-496B-47B5-B665-41FB5F67D90C}" srcOrd="0" destOrd="0" parTransId="{D16F7705-FA00-4E38-9C9C-6F55E4AAF1DD}" sibTransId="{B2A92EFE-C091-40D8-9166-41435019D20F}"/>
    <dgm:cxn modelId="{C58DA4E1-6BA5-3E44-A99C-4063BA5292C1}" type="presOf" srcId="{CB03AD00-0117-4CFC-9846-9F2690278C5D}" destId="{E0463592-A650-A840-B340-5C347812A9A7}" srcOrd="0" destOrd="0" presId="urn:microsoft.com/office/officeart/2005/8/layout/vList2"/>
    <dgm:cxn modelId="{C8A3A186-F0E2-344A-981F-9AD892A07A29}" type="presParOf" srcId="{E0463592-A650-A840-B340-5C347812A9A7}" destId="{0B851AAC-D1C8-0140-9F7C-01633BD94E04}" srcOrd="0" destOrd="0" presId="urn:microsoft.com/office/officeart/2005/8/layout/vList2"/>
    <dgm:cxn modelId="{3288FF1F-3052-4E43-8753-A941E10C45A2}" type="presParOf" srcId="{E0463592-A650-A840-B340-5C347812A9A7}" destId="{2ED10188-FCAD-1A40-ABDE-89A94D5B1F19}" srcOrd="1" destOrd="0" presId="urn:microsoft.com/office/officeart/2005/8/layout/vList2"/>
    <dgm:cxn modelId="{68B6DE41-823F-8143-8F0A-686A7867B22A}" type="presParOf" srcId="{E0463592-A650-A840-B340-5C347812A9A7}" destId="{84A0A2B5-7235-CB4C-AD01-3D872AC030F6}" srcOrd="2" destOrd="0" presId="urn:microsoft.com/office/officeart/2005/8/layout/vList2"/>
    <dgm:cxn modelId="{D7777339-6519-1E45-BC81-AED1A961FA9D}" type="presParOf" srcId="{E0463592-A650-A840-B340-5C347812A9A7}" destId="{C163BAC7-1E22-DF4B-89C8-5DCD40010C16}" srcOrd="3" destOrd="0" presId="urn:microsoft.com/office/officeart/2005/8/layout/vList2"/>
    <dgm:cxn modelId="{01ACCDFA-F774-4E42-8D16-E9694F44FA78}" type="presParOf" srcId="{E0463592-A650-A840-B340-5C347812A9A7}" destId="{A09C943B-3B11-A24D-B13A-376EA5A09416}" srcOrd="4" destOrd="0" presId="urn:microsoft.com/office/officeart/2005/8/layout/vList2"/>
    <dgm:cxn modelId="{52DF94FE-C4AF-094A-A8B5-630DDFA137A3}" type="presParOf" srcId="{E0463592-A650-A840-B340-5C347812A9A7}" destId="{99C4ABE8-DAE3-FE44-B21C-ED2FC08132A9}" srcOrd="5" destOrd="0" presId="urn:microsoft.com/office/officeart/2005/8/layout/vList2"/>
    <dgm:cxn modelId="{32A35E5A-C9D8-F24C-83EC-0B9A1B1A9862}" type="presParOf" srcId="{E0463592-A650-A840-B340-5C347812A9A7}" destId="{599EDC04-EF3A-E444-8DFB-4D032926D242}" srcOrd="6" destOrd="0" presId="urn:microsoft.com/office/officeart/2005/8/layout/vList2"/>
    <dgm:cxn modelId="{611DEE18-23F2-3D4B-8848-86D8171946CC}" type="presParOf" srcId="{E0463592-A650-A840-B340-5C347812A9A7}" destId="{207448D4-BDA8-5840-8DB6-EBA070205702}" srcOrd="7" destOrd="0" presId="urn:microsoft.com/office/officeart/2005/8/layout/vList2"/>
    <dgm:cxn modelId="{4DACDB3C-19ED-0D4A-B0ED-69A2BDA9077F}" type="presParOf" srcId="{E0463592-A650-A840-B340-5C347812A9A7}" destId="{67B465BC-8512-2D49-82FB-437FF7338E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8910D90-1DF0-4565-BD86-1AD49EE929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0E8FB7-50E0-40BD-981B-9082EBAD1663}">
      <dgm:prSet/>
      <dgm:spPr/>
      <dgm:t>
        <a:bodyPr/>
        <a:lstStyle/>
        <a:p>
          <a:r>
            <a:rPr lang="en-US"/>
            <a:t>Poorly mixed so concentration can be high in an overdose</a:t>
          </a:r>
        </a:p>
      </dgm:t>
    </dgm:pt>
    <dgm:pt modelId="{741FF1BF-DACD-44F7-82D8-202EE0A34E0A}" type="parTrans" cxnId="{266E77E7-3352-47BE-83CB-03304D470536}">
      <dgm:prSet/>
      <dgm:spPr/>
      <dgm:t>
        <a:bodyPr/>
        <a:lstStyle/>
        <a:p>
          <a:endParaRPr lang="en-US"/>
        </a:p>
      </dgm:t>
    </dgm:pt>
    <dgm:pt modelId="{F956DC0B-5AE4-44D9-984C-0D3614578E8A}" type="sibTrans" cxnId="{266E77E7-3352-47BE-83CB-03304D470536}">
      <dgm:prSet/>
      <dgm:spPr/>
      <dgm:t>
        <a:bodyPr/>
        <a:lstStyle/>
        <a:p>
          <a:endParaRPr lang="en-US"/>
        </a:p>
      </dgm:t>
    </dgm:pt>
    <dgm:pt modelId="{D617577A-DA0F-4EB7-8A06-D7A1721E888E}">
      <dgm:prSet/>
      <dgm:spPr/>
      <dgm:t>
        <a:bodyPr/>
        <a:lstStyle/>
        <a:p>
          <a:r>
            <a:rPr lang="en-US"/>
            <a:t>Being mixed with other drugs including cocaine and meth</a:t>
          </a:r>
        </a:p>
      </dgm:t>
    </dgm:pt>
    <dgm:pt modelId="{16391878-A67D-47B0-A0D4-93139665C21F}" type="parTrans" cxnId="{B5F4161A-BD74-49D0-8CF1-874EB6B3F53C}">
      <dgm:prSet/>
      <dgm:spPr/>
      <dgm:t>
        <a:bodyPr/>
        <a:lstStyle/>
        <a:p>
          <a:endParaRPr lang="en-US"/>
        </a:p>
      </dgm:t>
    </dgm:pt>
    <dgm:pt modelId="{495A0620-2B95-4DA2-B5AB-D08EFF5A5E50}" type="sibTrans" cxnId="{B5F4161A-BD74-49D0-8CF1-874EB6B3F53C}">
      <dgm:prSet/>
      <dgm:spPr/>
      <dgm:t>
        <a:bodyPr/>
        <a:lstStyle/>
        <a:p>
          <a:endParaRPr lang="en-US"/>
        </a:p>
      </dgm:t>
    </dgm:pt>
    <dgm:pt modelId="{4F9FAA5B-165F-4BCC-86E6-62281D5ADFEA}">
      <dgm:prSet/>
      <dgm:spPr/>
      <dgm:t>
        <a:bodyPr/>
        <a:lstStyle/>
        <a:p>
          <a:r>
            <a:rPr lang="en-US"/>
            <a:t>Connecticut reported fentanyl found in marijuana </a:t>
          </a:r>
        </a:p>
      </dgm:t>
    </dgm:pt>
    <dgm:pt modelId="{ADCA0474-ED06-47CC-AA55-3499DDC2B849}" type="parTrans" cxnId="{923C0643-A227-4E05-81F2-F98D06B57A70}">
      <dgm:prSet/>
      <dgm:spPr/>
      <dgm:t>
        <a:bodyPr/>
        <a:lstStyle/>
        <a:p>
          <a:endParaRPr lang="en-US"/>
        </a:p>
      </dgm:t>
    </dgm:pt>
    <dgm:pt modelId="{2DE9C86C-B6FA-4CFF-958E-835501EE228B}" type="sibTrans" cxnId="{923C0643-A227-4E05-81F2-F98D06B57A70}">
      <dgm:prSet/>
      <dgm:spPr/>
      <dgm:t>
        <a:bodyPr/>
        <a:lstStyle/>
        <a:p>
          <a:endParaRPr lang="en-US"/>
        </a:p>
      </dgm:t>
    </dgm:pt>
    <dgm:pt modelId="{B1CE258D-3825-154C-895E-30770FC20790}" type="pres">
      <dgm:prSet presAssocID="{68910D90-1DF0-4565-BD86-1AD49EE92982}" presName="linear" presStyleCnt="0">
        <dgm:presLayoutVars>
          <dgm:animLvl val="lvl"/>
          <dgm:resizeHandles val="exact"/>
        </dgm:presLayoutVars>
      </dgm:prSet>
      <dgm:spPr/>
    </dgm:pt>
    <dgm:pt modelId="{1DC275BF-9B11-C346-B414-DF795DED8D1A}" type="pres">
      <dgm:prSet presAssocID="{A70E8FB7-50E0-40BD-981B-9082EBAD16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B298AD-251A-774D-A6C1-85B11ECCEB2C}" type="pres">
      <dgm:prSet presAssocID="{F956DC0B-5AE4-44D9-984C-0D3614578E8A}" presName="spacer" presStyleCnt="0"/>
      <dgm:spPr/>
    </dgm:pt>
    <dgm:pt modelId="{3588A2B1-4627-3842-83A0-CEDF3021D979}" type="pres">
      <dgm:prSet presAssocID="{D617577A-DA0F-4EB7-8A06-D7A1721E88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5528F9-90A7-6444-B1FC-701503479346}" type="pres">
      <dgm:prSet presAssocID="{495A0620-2B95-4DA2-B5AB-D08EFF5A5E50}" presName="spacer" presStyleCnt="0"/>
      <dgm:spPr/>
    </dgm:pt>
    <dgm:pt modelId="{F7680AB4-CDD7-404C-8F11-2161985E7D30}" type="pres">
      <dgm:prSet presAssocID="{4F9FAA5B-165F-4BCC-86E6-62281D5ADF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F4161A-BD74-49D0-8CF1-874EB6B3F53C}" srcId="{68910D90-1DF0-4565-BD86-1AD49EE92982}" destId="{D617577A-DA0F-4EB7-8A06-D7A1721E888E}" srcOrd="1" destOrd="0" parTransId="{16391878-A67D-47B0-A0D4-93139665C21F}" sibTransId="{495A0620-2B95-4DA2-B5AB-D08EFF5A5E50}"/>
    <dgm:cxn modelId="{923C0643-A227-4E05-81F2-F98D06B57A70}" srcId="{68910D90-1DF0-4565-BD86-1AD49EE92982}" destId="{4F9FAA5B-165F-4BCC-86E6-62281D5ADFEA}" srcOrd="2" destOrd="0" parTransId="{ADCA0474-ED06-47CC-AA55-3499DDC2B849}" sibTransId="{2DE9C86C-B6FA-4CFF-958E-835501EE228B}"/>
    <dgm:cxn modelId="{55A75DAF-64C8-5449-B308-36BB8EE71E64}" type="presOf" srcId="{4F9FAA5B-165F-4BCC-86E6-62281D5ADFEA}" destId="{F7680AB4-CDD7-404C-8F11-2161985E7D30}" srcOrd="0" destOrd="0" presId="urn:microsoft.com/office/officeart/2005/8/layout/vList2"/>
    <dgm:cxn modelId="{BBDE65DA-0CBE-9B46-B0ED-8531416E9817}" type="presOf" srcId="{A70E8FB7-50E0-40BD-981B-9082EBAD1663}" destId="{1DC275BF-9B11-C346-B414-DF795DED8D1A}" srcOrd="0" destOrd="0" presId="urn:microsoft.com/office/officeart/2005/8/layout/vList2"/>
    <dgm:cxn modelId="{E94045E0-B644-7E46-8451-626F80B1C965}" type="presOf" srcId="{68910D90-1DF0-4565-BD86-1AD49EE92982}" destId="{B1CE258D-3825-154C-895E-30770FC20790}" srcOrd="0" destOrd="0" presId="urn:microsoft.com/office/officeart/2005/8/layout/vList2"/>
    <dgm:cxn modelId="{266E77E7-3352-47BE-83CB-03304D470536}" srcId="{68910D90-1DF0-4565-BD86-1AD49EE92982}" destId="{A70E8FB7-50E0-40BD-981B-9082EBAD1663}" srcOrd="0" destOrd="0" parTransId="{741FF1BF-DACD-44F7-82D8-202EE0A34E0A}" sibTransId="{F956DC0B-5AE4-44D9-984C-0D3614578E8A}"/>
    <dgm:cxn modelId="{99E9ACF9-56C9-E248-9E2F-30C086BCD70F}" type="presOf" srcId="{D617577A-DA0F-4EB7-8A06-D7A1721E888E}" destId="{3588A2B1-4627-3842-83A0-CEDF3021D979}" srcOrd="0" destOrd="0" presId="urn:microsoft.com/office/officeart/2005/8/layout/vList2"/>
    <dgm:cxn modelId="{2281F036-A1E4-1648-9FDC-8DF6444FF0E1}" type="presParOf" srcId="{B1CE258D-3825-154C-895E-30770FC20790}" destId="{1DC275BF-9B11-C346-B414-DF795DED8D1A}" srcOrd="0" destOrd="0" presId="urn:microsoft.com/office/officeart/2005/8/layout/vList2"/>
    <dgm:cxn modelId="{1D97957D-F8C3-A246-A0C1-A6E33724B8A8}" type="presParOf" srcId="{B1CE258D-3825-154C-895E-30770FC20790}" destId="{7CB298AD-251A-774D-A6C1-85B11ECCEB2C}" srcOrd="1" destOrd="0" presId="urn:microsoft.com/office/officeart/2005/8/layout/vList2"/>
    <dgm:cxn modelId="{B86E8302-38A3-BE48-855C-046BA8B4E581}" type="presParOf" srcId="{B1CE258D-3825-154C-895E-30770FC20790}" destId="{3588A2B1-4627-3842-83A0-CEDF3021D979}" srcOrd="2" destOrd="0" presId="urn:microsoft.com/office/officeart/2005/8/layout/vList2"/>
    <dgm:cxn modelId="{8D365EEA-CF45-5147-BDA5-21001AA778AE}" type="presParOf" srcId="{B1CE258D-3825-154C-895E-30770FC20790}" destId="{985528F9-90A7-6444-B1FC-701503479346}" srcOrd="3" destOrd="0" presId="urn:microsoft.com/office/officeart/2005/8/layout/vList2"/>
    <dgm:cxn modelId="{21A5BD67-2956-DB45-8F69-7329961D290E}" type="presParOf" srcId="{B1CE258D-3825-154C-895E-30770FC20790}" destId="{F7680AB4-CDD7-404C-8F11-2161985E7D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69C085C-B8DD-4E43-BC45-8315DC6A77B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FD118F-FE9C-4703-86D6-3128FDBE736D}">
      <dgm:prSet/>
      <dgm:spPr/>
      <dgm:t>
        <a:bodyPr/>
        <a:lstStyle/>
        <a:p>
          <a:r>
            <a:rPr lang="en-US"/>
            <a:t>60 y/o old male complaining of chest pain.</a:t>
          </a:r>
        </a:p>
      </dgm:t>
    </dgm:pt>
    <dgm:pt modelId="{7366C2E7-F44B-4587-AF94-1A77EC0E85E9}" type="parTrans" cxnId="{9360A378-7097-4B6E-A994-6AC7234A1A3B}">
      <dgm:prSet/>
      <dgm:spPr/>
      <dgm:t>
        <a:bodyPr/>
        <a:lstStyle/>
        <a:p>
          <a:endParaRPr lang="en-US"/>
        </a:p>
      </dgm:t>
    </dgm:pt>
    <dgm:pt modelId="{F1CAB01B-E155-4FFB-A10A-54810F9565C2}" type="sibTrans" cxnId="{9360A378-7097-4B6E-A994-6AC7234A1A3B}">
      <dgm:prSet/>
      <dgm:spPr/>
      <dgm:t>
        <a:bodyPr/>
        <a:lstStyle/>
        <a:p>
          <a:endParaRPr lang="en-US"/>
        </a:p>
      </dgm:t>
    </dgm:pt>
    <dgm:pt modelId="{CFDB12E3-AE7A-4F39-A828-2717A19CC7C8}">
      <dgm:prSet/>
      <dgm:spPr/>
      <dgm:t>
        <a:bodyPr/>
        <a:lstStyle/>
        <a:p>
          <a:r>
            <a:rPr lang="en-US"/>
            <a:t>Paramedics found the patient to have a vague substernal chest pain without radiation</a:t>
          </a:r>
        </a:p>
      </dgm:t>
    </dgm:pt>
    <dgm:pt modelId="{69A9FED9-BA91-471B-9185-BDCB4431BAF0}" type="parTrans" cxnId="{02E5A8B2-20D3-4033-9920-58AA2A80BA27}">
      <dgm:prSet/>
      <dgm:spPr/>
      <dgm:t>
        <a:bodyPr/>
        <a:lstStyle/>
        <a:p>
          <a:endParaRPr lang="en-US"/>
        </a:p>
      </dgm:t>
    </dgm:pt>
    <dgm:pt modelId="{0B6E5D7D-4D33-4ADE-9041-560FDC4DA492}" type="sibTrans" cxnId="{02E5A8B2-20D3-4033-9920-58AA2A80BA27}">
      <dgm:prSet/>
      <dgm:spPr/>
      <dgm:t>
        <a:bodyPr/>
        <a:lstStyle/>
        <a:p>
          <a:endParaRPr lang="en-US"/>
        </a:p>
      </dgm:t>
    </dgm:pt>
    <dgm:pt modelId="{B081A1C9-AFE7-4DB6-A6A6-9D6BCC72DAE8}">
      <dgm:prSet/>
      <dgm:spPr/>
      <dgm:t>
        <a:bodyPr/>
        <a:lstStyle/>
        <a:p>
          <a:r>
            <a:rPr lang="en-US"/>
            <a:t>The pain began about 4 hours ago. No radiation or sob.</a:t>
          </a:r>
        </a:p>
      </dgm:t>
    </dgm:pt>
    <dgm:pt modelId="{885CAA28-D2F4-41C9-917B-D11B96B3EAAD}" type="parTrans" cxnId="{E992EFDB-3791-4ED6-85B4-09F5EEAA27F1}">
      <dgm:prSet/>
      <dgm:spPr/>
      <dgm:t>
        <a:bodyPr/>
        <a:lstStyle/>
        <a:p>
          <a:endParaRPr lang="en-US"/>
        </a:p>
      </dgm:t>
    </dgm:pt>
    <dgm:pt modelId="{D221F850-FB5A-47F1-8194-BEBD9915C48E}" type="sibTrans" cxnId="{E992EFDB-3791-4ED6-85B4-09F5EEAA27F1}">
      <dgm:prSet/>
      <dgm:spPr/>
      <dgm:t>
        <a:bodyPr/>
        <a:lstStyle/>
        <a:p>
          <a:endParaRPr lang="en-US"/>
        </a:p>
      </dgm:t>
    </dgm:pt>
    <dgm:pt modelId="{68201286-8E3C-4BFD-8657-62622663A432}">
      <dgm:prSet/>
      <dgm:spPr/>
      <dgm:t>
        <a:bodyPr/>
        <a:lstStyle/>
        <a:p>
          <a:r>
            <a:rPr lang="en-US"/>
            <a:t>Normal vitals</a:t>
          </a:r>
        </a:p>
      </dgm:t>
    </dgm:pt>
    <dgm:pt modelId="{84F62079-28AD-4643-8B73-E5B37C74189C}" type="parTrans" cxnId="{0B559928-DD40-4BED-BAEE-404381463B3A}">
      <dgm:prSet/>
      <dgm:spPr/>
      <dgm:t>
        <a:bodyPr/>
        <a:lstStyle/>
        <a:p>
          <a:endParaRPr lang="en-US"/>
        </a:p>
      </dgm:t>
    </dgm:pt>
    <dgm:pt modelId="{4B74D306-2E31-448D-96C3-9965902DA333}" type="sibTrans" cxnId="{0B559928-DD40-4BED-BAEE-404381463B3A}">
      <dgm:prSet/>
      <dgm:spPr/>
      <dgm:t>
        <a:bodyPr/>
        <a:lstStyle/>
        <a:p>
          <a:endParaRPr lang="en-US"/>
        </a:p>
      </dgm:t>
    </dgm:pt>
    <dgm:pt modelId="{9F3B479C-5B50-7C4B-A04D-740A3CAC3068}" type="pres">
      <dgm:prSet presAssocID="{D69C085C-B8DD-4E43-BC45-8315DC6A77B7}" presName="linear" presStyleCnt="0">
        <dgm:presLayoutVars>
          <dgm:animLvl val="lvl"/>
          <dgm:resizeHandles val="exact"/>
        </dgm:presLayoutVars>
      </dgm:prSet>
      <dgm:spPr/>
    </dgm:pt>
    <dgm:pt modelId="{472DB5FC-FED2-064E-9FC7-CEB22E07C556}" type="pres">
      <dgm:prSet presAssocID="{D0FD118F-FE9C-4703-86D6-3128FDBE73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853A69-8AAF-FF41-9C69-BC60AB405FEB}" type="pres">
      <dgm:prSet presAssocID="{F1CAB01B-E155-4FFB-A10A-54810F9565C2}" presName="spacer" presStyleCnt="0"/>
      <dgm:spPr/>
    </dgm:pt>
    <dgm:pt modelId="{CEFE2936-5640-7246-8C7E-0C54E41781D8}" type="pres">
      <dgm:prSet presAssocID="{CFDB12E3-AE7A-4F39-A828-2717A19CC7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7CF99A-3C08-2B43-BBEC-DF0D170E536B}" type="pres">
      <dgm:prSet presAssocID="{0B6E5D7D-4D33-4ADE-9041-560FDC4DA492}" presName="spacer" presStyleCnt="0"/>
      <dgm:spPr/>
    </dgm:pt>
    <dgm:pt modelId="{C8816C82-E779-1544-8CEA-2220AD98EE92}" type="pres">
      <dgm:prSet presAssocID="{B081A1C9-AFE7-4DB6-A6A6-9D6BCC72DA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65087D-8B6C-8447-85BA-010564944E3A}" type="pres">
      <dgm:prSet presAssocID="{D221F850-FB5A-47F1-8194-BEBD9915C48E}" presName="spacer" presStyleCnt="0"/>
      <dgm:spPr/>
    </dgm:pt>
    <dgm:pt modelId="{4DDD2D31-0CE2-CD4A-AF2B-122603A01DA4}" type="pres">
      <dgm:prSet presAssocID="{68201286-8E3C-4BFD-8657-62622663A4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AC2D1F-9455-8D40-AF08-FB8876F1E8D1}" type="presOf" srcId="{CFDB12E3-AE7A-4F39-A828-2717A19CC7C8}" destId="{CEFE2936-5640-7246-8C7E-0C54E41781D8}" srcOrd="0" destOrd="0" presId="urn:microsoft.com/office/officeart/2005/8/layout/vList2"/>
    <dgm:cxn modelId="{0B559928-DD40-4BED-BAEE-404381463B3A}" srcId="{D69C085C-B8DD-4E43-BC45-8315DC6A77B7}" destId="{68201286-8E3C-4BFD-8657-62622663A432}" srcOrd="3" destOrd="0" parTransId="{84F62079-28AD-4643-8B73-E5B37C74189C}" sibTransId="{4B74D306-2E31-448D-96C3-9965902DA333}"/>
    <dgm:cxn modelId="{CE6A8938-8E89-3B43-8491-1EF10D2F39E4}" type="presOf" srcId="{68201286-8E3C-4BFD-8657-62622663A432}" destId="{4DDD2D31-0CE2-CD4A-AF2B-122603A01DA4}" srcOrd="0" destOrd="0" presId="urn:microsoft.com/office/officeart/2005/8/layout/vList2"/>
    <dgm:cxn modelId="{EEC92244-BB05-E74C-8FAA-DC8E4558227A}" type="presOf" srcId="{D0FD118F-FE9C-4703-86D6-3128FDBE736D}" destId="{472DB5FC-FED2-064E-9FC7-CEB22E07C556}" srcOrd="0" destOrd="0" presId="urn:microsoft.com/office/officeart/2005/8/layout/vList2"/>
    <dgm:cxn modelId="{9360A378-7097-4B6E-A994-6AC7234A1A3B}" srcId="{D69C085C-B8DD-4E43-BC45-8315DC6A77B7}" destId="{D0FD118F-FE9C-4703-86D6-3128FDBE736D}" srcOrd="0" destOrd="0" parTransId="{7366C2E7-F44B-4587-AF94-1A77EC0E85E9}" sibTransId="{F1CAB01B-E155-4FFB-A10A-54810F9565C2}"/>
    <dgm:cxn modelId="{02E5A8B2-20D3-4033-9920-58AA2A80BA27}" srcId="{D69C085C-B8DD-4E43-BC45-8315DC6A77B7}" destId="{CFDB12E3-AE7A-4F39-A828-2717A19CC7C8}" srcOrd="1" destOrd="0" parTransId="{69A9FED9-BA91-471B-9185-BDCB4431BAF0}" sibTransId="{0B6E5D7D-4D33-4ADE-9041-560FDC4DA492}"/>
    <dgm:cxn modelId="{E992EFDB-3791-4ED6-85B4-09F5EEAA27F1}" srcId="{D69C085C-B8DD-4E43-BC45-8315DC6A77B7}" destId="{B081A1C9-AFE7-4DB6-A6A6-9D6BCC72DAE8}" srcOrd="2" destOrd="0" parTransId="{885CAA28-D2F4-41C9-917B-D11B96B3EAAD}" sibTransId="{D221F850-FB5A-47F1-8194-BEBD9915C48E}"/>
    <dgm:cxn modelId="{4829C4E1-BB71-504A-9414-CA5DD56E0DB7}" type="presOf" srcId="{B081A1C9-AFE7-4DB6-A6A6-9D6BCC72DAE8}" destId="{C8816C82-E779-1544-8CEA-2220AD98EE92}" srcOrd="0" destOrd="0" presId="urn:microsoft.com/office/officeart/2005/8/layout/vList2"/>
    <dgm:cxn modelId="{4B5880FC-7EC8-544B-B939-C09FAB94973D}" type="presOf" srcId="{D69C085C-B8DD-4E43-BC45-8315DC6A77B7}" destId="{9F3B479C-5B50-7C4B-A04D-740A3CAC3068}" srcOrd="0" destOrd="0" presId="urn:microsoft.com/office/officeart/2005/8/layout/vList2"/>
    <dgm:cxn modelId="{5D944F8F-518F-C041-A867-F0FD1ECCE565}" type="presParOf" srcId="{9F3B479C-5B50-7C4B-A04D-740A3CAC3068}" destId="{472DB5FC-FED2-064E-9FC7-CEB22E07C556}" srcOrd="0" destOrd="0" presId="urn:microsoft.com/office/officeart/2005/8/layout/vList2"/>
    <dgm:cxn modelId="{3333B972-B2AF-BC47-B90D-8CBD9879A835}" type="presParOf" srcId="{9F3B479C-5B50-7C4B-A04D-740A3CAC3068}" destId="{91853A69-8AAF-FF41-9C69-BC60AB405FEB}" srcOrd="1" destOrd="0" presId="urn:microsoft.com/office/officeart/2005/8/layout/vList2"/>
    <dgm:cxn modelId="{1D83B120-180C-2F46-8676-B09733EC1ADC}" type="presParOf" srcId="{9F3B479C-5B50-7C4B-A04D-740A3CAC3068}" destId="{CEFE2936-5640-7246-8C7E-0C54E41781D8}" srcOrd="2" destOrd="0" presId="urn:microsoft.com/office/officeart/2005/8/layout/vList2"/>
    <dgm:cxn modelId="{DE8F05E4-FDC2-4449-B428-17B44855FBEE}" type="presParOf" srcId="{9F3B479C-5B50-7C4B-A04D-740A3CAC3068}" destId="{067CF99A-3C08-2B43-BBEC-DF0D170E536B}" srcOrd="3" destOrd="0" presId="urn:microsoft.com/office/officeart/2005/8/layout/vList2"/>
    <dgm:cxn modelId="{7DAFED39-4F7D-F742-834E-3DB143E99FDE}" type="presParOf" srcId="{9F3B479C-5B50-7C4B-A04D-740A3CAC3068}" destId="{C8816C82-E779-1544-8CEA-2220AD98EE92}" srcOrd="4" destOrd="0" presId="urn:microsoft.com/office/officeart/2005/8/layout/vList2"/>
    <dgm:cxn modelId="{110329D2-7CD3-3F46-BCBB-FF0406612085}" type="presParOf" srcId="{9F3B479C-5B50-7C4B-A04D-740A3CAC3068}" destId="{8D65087D-8B6C-8447-85BA-010564944E3A}" srcOrd="5" destOrd="0" presId="urn:microsoft.com/office/officeart/2005/8/layout/vList2"/>
    <dgm:cxn modelId="{FFC4EE5D-1712-D743-84CB-1993BB796B8E}" type="presParOf" srcId="{9F3B479C-5B50-7C4B-A04D-740A3CAC3068}" destId="{4DDD2D31-0CE2-CD4A-AF2B-122603A01D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B1EC4-EF68-43A8-800D-5A749536307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A9CC86-0AF8-4FFC-B839-CEE82BAFF12D}">
      <dgm:prSet/>
      <dgm:spPr/>
      <dgm:t>
        <a:bodyPr/>
        <a:lstStyle/>
        <a:p>
          <a:r>
            <a:rPr lang="en-US"/>
            <a:t>Blocks SA and AV node. Adenosine</a:t>
          </a:r>
        </a:p>
      </dgm:t>
    </dgm:pt>
    <dgm:pt modelId="{67213FF8-1BEB-4CE2-AE9F-3A002D35C247}" type="parTrans" cxnId="{9C74A919-2B17-448E-A12E-DDEAACB65D5F}">
      <dgm:prSet/>
      <dgm:spPr/>
      <dgm:t>
        <a:bodyPr/>
        <a:lstStyle/>
        <a:p>
          <a:endParaRPr lang="en-US"/>
        </a:p>
      </dgm:t>
    </dgm:pt>
    <dgm:pt modelId="{1C59A50C-77CD-400F-8DA9-BF7628CB7735}" type="sibTrans" cxnId="{9C74A919-2B17-448E-A12E-DDEAACB65D5F}">
      <dgm:prSet/>
      <dgm:spPr/>
      <dgm:t>
        <a:bodyPr/>
        <a:lstStyle/>
        <a:p>
          <a:endParaRPr lang="en-US"/>
        </a:p>
      </dgm:t>
    </dgm:pt>
    <dgm:pt modelId="{A1701352-6905-480F-8D5E-122D9701613D}">
      <dgm:prSet/>
      <dgm:spPr/>
      <dgm:t>
        <a:bodyPr/>
        <a:lstStyle/>
        <a:p>
          <a:r>
            <a:rPr lang="en-US"/>
            <a:t>INDICATION: Paroxysmal supraventricular tachycardia. Can be used in regular and wide complex tachycardia. </a:t>
          </a:r>
        </a:p>
      </dgm:t>
    </dgm:pt>
    <dgm:pt modelId="{DBC4F22D-674A-475A-BD7B-FB5F59839871}" type="parTrans" cxnId="{E91A061E-DC31-442F-ADA1-3A85C27D49B0}">
      <dgm:prSet/>
      <dgm:spPr/>
      <dgm:t>
        <a:bodyPr/>
        <a:lstStyle/>
        <a:p>
          <a:endParaRPr lang="en-US"/>
        </a:p>
      </dgm:t>
    </dgm:pt>
    <dgm:pt modelId="{20B6965B-9E6C-404C-83AA-C12B91FFC626}" type="sibTrans" cxnId="{E91A061E-DC31-442F-ADA1-3A85C27D49B0}">
      <dgm:prSet/>
      <dgm:spPr/>
      <dgm:t>
        <a:bodyPr/>
        <a:lstStyle/>
        <a:p>
          <a:endParaRPr lang="en-US"/>
        </a:p>
      </dgm:t>
    </dgm:pt>
    <dgm:pt modelId="{F104116E-3A19-40EB-9A1D-96C6E4D5043B}">
      <dgm:prSet/>
      <dgm:spPr/>
      <dgm:t>
        <a:bodyPr/>
        <a:lstStyle/>
        <a:p>
          <a:r>
            <a:rPr lang="en-US"/>
            <a:t>SIDE EFFECTS: Hypotension, AV blocks</a:t>
          </a:r>
        </a:p>
      </dgm:t>
    </dgm:pt>
    <dgm:pt modelId="{6FF845DD-1E9E-4D3D-B419-10858B155CE6}" type="parTrans" cxnId="{940B2059-D7E8-4E1E-A63D-90533D89DCE8}">
      <dgm:prSet/>
      <dgm:spPr/>
      <dgm:t>
        <a:bodyPr/>
        <a:lstStyle/>
        <a:p>
          <a:endParaRPr lang="en-US"/>
        </a:p>
      </dgm:t>
    </dgm:pt>
    <dgm:pt modelId="{CC074E0F-4DCF-468C-A5B9-E41A30635FF5}" type="sibTrans" cxnId="{940B2059-D7E8-4E1E-A63D-90533D89DCE8}">
      <dgm:prSet/>
      <dgm:spPr/>
      <dgm:t>
        <a:bodyPr/>
        <a:lstStyle/>
        <a:p>
          <a:endParaRPr lang="en-US"/>
        </a:p>
      </dgm:t>
    </dgm:pt>
    <dgm:pt modelId="{A5E983A6-F9BF-F848-83A8-3865FF8D2EED}" type="pres">
      <dgm:prSet presAssocID="{BF9B1EC4-EF68-43A8-800D-5A7495363074}" presName="linear" presStyleCnt="0">
        <dgm:presLayoutVars>
          <dgm:animLvl val="lvl"/>
          <dgm:resizeHandles val="exact"/>
        </dgm:presLayoutVars>
      </dgm:prSet>
      <dgm:spPr/>
    </dgm:pt>
    <dgm:pt modelId="{2C49F148-1C79-6941-84FA-45DB78D2E215}" type="pres">
      <dgm:prSet presAssocID="{71A9CC86-0AF8-4FFC-B839-CEE82BAFF1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61B96C-AE0B-BD4D-9AFD-3ACF05D19FF3}" type="pres">
      <dgm:prSet presAssocID="{1C59A50C-77CD-400F-8DA9-BF7628CB7735}" presName="spacer" presStyleCnt="0"/>
      <dgm:spPr/>
    </dgm:pt>
    <dgm:pt modelId="{F13FF9B3-AD06-0B45-A233-708B2FEACC78}" type="pres">
      <dgm:prSet presAssocID="{A1701352-6905-480F-8D5E-122D970161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3660D1-15E0-FD4A-BED4-B2A09D3F5474}" type="pres">
      <dgm:prSet presAssocID="{20B6965B-9E6C-404C-83AA-C12B91FFC626}" presName="spacer" presStyleCnt="0"/>
      <dgm:spPr/>
    </dgm:pt>
    <dgm:pt modelId="{E0CF69DE-849B-6B41-8A3A-8C9906B8660C}" type="pres">
      <dgm:prSet presAssocID="{F104116E-3A19-40EB-9A1D-96C6E4D504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74A919-2B17-448E-A12E-DDEAACB65D5F}" srcId="{BF9B1EC4-EF68-43A8-800D-5A7495363074}" destId="{71A9CC86-0AF8-4FFC-B839-CEE82BAFF12D}" srcOrd="0" destOrd="0" parTransId="{67213FF8-1BEB-4CE2-AE9F-3A002D35C247}" sibTransId="{1C59A50C-77CD-400F-8DA9-BF7628CB7735}"/>
    <dgm:cxn modelId="{E91A061E-DC31-442F-ADA1-3A85C27D49B0}" srcId="{BF9B1EC4-EF68-43A8-800D-5A7495363074}" destId="{A1701352-6905-480F-8D5E-122D9701613D}" srcOrd="1" destOrd="0" parTransId="{DBC4F22D-674A-475A-BD7B-FB5F59839871}" sibTransId="{20B6965B-9E6C-404C-83AA-C12B91FFC626}"/>
    <dgm:cxn modelId="{5C582A39-9075-C644-9E7B-93A60C196517}" type="presOf" srcId="{BF9B1EC4-EF68-43A8-800D-5A7495363074}" destId="{A5E983A6-F9BF-F848-83A8-3865FF8D2EED}" srcOrd="0" destOrd="0" presId="urn:microsoft.com/office/officeart/2005/8/layout/vList2"/>
    <dgm:cxn modelId="{940B2059-D7E8-4E1E-A63D-90533D89DCE8}" srcId="{BF9B1EC4-EF68-43A8-800D-5A7495363074}" destId="{F104116E-3A19-40EB-9A1D-96C6E4D5043B}" srcOrd="2" destOrd="0" parTransId="{6FF845DD-1E9E-4D3D-B419-10858B155CE6}" sibTransId="{CC074E0F-4DCF-468C-A5B9-E41A30635FF5}"/>
    <dgm:cxn modelId="{47728875-E12C-1148-A762-CE88E237FB7E}" type="presOf" srcId="{71A9CC86-0AF8-4FFC-B839-CEE82BAFF12D}" destId="{2C49F148-1C79-6941-84FA-45DB78D2E215}" srcOrd="0" destOrd="0" presId="urn:microsoft.com/office/officeart/2005/8/layout/vList2"/>
    <dgm:cxn modelId="{96190F9F-3227-A64E-BE8E-C36C84F23C8B}" type="presOf" srcId="{F104116E-3A19-40EB-9A1D-96C6E4D5043B}" destId="{E0CF69DE-849B-6B41-8A3A-8C9906B8660C}" srcOrd="0" destOrd="0" presId="urn:microsoft.com/office/officeart/2005/8/layout/vList2"/>
    <dgm:cxn modelId="{02725DBC-8FE5-5C41-8E35-5B19A0EF8423}" type="presOf" srcId="{A1701352-6905-480F-8D5E-122D9701613D}" destId="{F13FF9B3-AD06-0B45-A233-708B2FEACC78}" srcOrd="0" destOrd="0" presId="urn:microsoft.com/office/officeart/2005/8/layout/vList2"/>
    <dgm:cxn modelId="{EBA78287-7A1E-0247-A057-496F0B199E4D}" type="presParOf" srcId="{A5E983A6-F9BF-F848-83A8-3865FF8D2EED}" destId="{2C49F148-1C79-6941-84FA-45DB78D2E215}" srcOrd="0" destOrd="0" presId="urn:microsoft.com/office/officeart/2005/8/layout/vList2"/>
    <dgm:cxn modelId="{0DFFC15E-E2E7-9846-95CD-F09305600BC3}" type="presParOf" srcId="{A5E983A6-F9BF-F848-83A8-3865FF8D2EED}" destId="{6261B96C-AE0B-BD4D-9AFD-3ACF05D19FF3}" srcOrd="1" destOrd="0" presId="urn:microsoft.com/office/officeart/2005/8/layout/vList2"/>
    <dgm:cxn modelId="{1B0CF5D5-5C34-534D-A868-28C6C036B7F0}" type="presParOf" srcId="{A5E983A6-F9BF-F848-83A8-3865FF8D2EED}" destId="{F13FF9B3-AD06-0B45-A233-708B2FEACC78}" srcOrd="2" destOrd="0" presId="urn:microsoft.com/office/officeart/2005/8/layout/vList2"/>
    <dgm:cxn modelId="{6EE3B342-E379-2B4E-BCE9-B13602CA3D6F}" type="presParOf" srcId="{A5E983A6-F9BF-F848-83A8-3865FF8D2EED}" destId="{BD3660D1-15E0-FD4A-BED4-B2A09D3F5474}" srcOrd="3" destOrd="0" presId="urn:microsoft.com/office/officeart/2005/8/layout/vList2"/>
    <dgm:cxn modelId="{0B6D1F5F-C7EE-8940-9694-5AB0CD243A5A}" type="presParOf" srcId="{A5E983A6-F9BF-F848-83A8-3865FF8D2EED}" destId="{E0CF69DE-849B-6B41-8A3A-8C9906B866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73FDA9F-CD97-4236-996A-328428B5A3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45EF73-8A11-45C7-B335-8C6EF62F7666}">
      <dgm:prSet/>
      <dgm:spPr/>
      <dgm:t>
        <a:bodyPr/>
        <a:lstStyle/>
        <a:p>
          <a:r>
            <a:rPr lang="en-US"/>
            <a:t>Causes progressive slowing of conduction through the myocardium and AV node</a:t>
          </a:r>
        </a:p>
      </dgm:t>
    </dgm:pt>
    <dgm:pt modelId="{1FA9545F-DA9F-41E3-B3DE-7EC2B6463D22}" type="parTrans" cxnId="{0654207D-D215-4CA4-B68C-EFEA5EAF8324}">
      <dgm:prSet/>
      <dgm:spPr/>
      <dgm:t>
        <a:bodyPr/>
        <a:lstStyle/>
        <a:p>
          <a:endParaRPr lang="en-US"/>
        </a:p>
      </dgm:t>
    </dgm:pt>
    <dgm:pt modelId="{F6971900-166D-4EC6-B271-290807964B72}" type="sibTrans" cxnId="{0654207D-D215-4CA4-B68C-EFEA5EAF8324}">
      <dgm:prSet/>
      <dgm:spPr/>
      <dgm:t>
        <a:bodyPr/>
        <a:lstStyle/>
        <a:p>
          <a:endParaRPr lang="en-US"/>
        </a:p>
      </dgm:t>
    </dgm:pt>
    <dgm:pt modelId="{BFD941E0-81DA-4F52-BC9C-EEB9A107BAC6}">
      <dgm:prSet/>
      <dgm:spPr/>
      <dgm:t>
        <a:bodyPr/>
        <a:lstStyle/>
        <a:p>
          <a:r>
            <a:rPr lang="en-US"/>
            <a:t>PR interval and QRS can lengthen.  Blocks can occur along with AV nodal disturbance.</a:t>
          </a:r>
        </a:p>
      </dgm:t>
    </dgm:pt>
    <dgm:pt modelId="{FF33A4B7-9A00-4A69-82B6-033997DAE4DF}" type="parTrans" cxnId="{C710FD83-1E16-469C-B985-9A9733D70719}">
      <dgm:prSet/>
      <dgm:spPr/>
      <dgm:t>
        <a:bodyPr/>
        <a:lstStyle/>
        <a:p>
          <a:endParaRPr lang="en-US"/>
        </a:p>
      </dgm:t>
    </dgm:pt>
    <dgm:pt modelId="{0D294818-BD94-45EB-82AF-32CF386152CF}" type="sibTrans" cxnId="{C710FD83-1E16-469C-B985-9A9733D70719}">
      <dgm:prSet/>
      <dgm:spPr/>
      <dgm:t>
        <a:bodyPr/>
        <a:lstStyle/>
        <a:p>
          <a:endParaRPr lang="en-US"/>
        </a:p>
      </dgm:t>
    </dgm:pt>
    <dgm:pt modelId="{F31BF270-6076-44D9-B8A6-89EA46DFAC1B}">
      <dgm:prSet/>
      <dgm:spPr/>
      <dgm:t>
        <a:bodyPr/>
        <a:lstStyle/>
        <a:p>
          <a:r>
            <a:rPr lang="en-US"/>
            <a:t>Can lead to widening or the QRS and </a:t>
          </a:r>
          <a:r>
            <a:rPr lang="ja-JP"/>
            <a:t>“</a:t>
          </a:r>
          <a:r>
            <a:rPr lang="en-US"/>
            <a:t>sine wave</a:t>
          </a:r>
          <a:r>
            <a:rPr lang="ja-JP"/>
            <a:t>”</a:t>
          </a:r>
          <a:endParaRPr lang="en-US"/>
        </a:p>
      </dgm:t>
    </dgm:pt>
    <dgm:pt modelId="{DF833EFD-431A-499F-8A83-43D241DABC5F}" type="parTrans" cxnId="{3876F053-7730-4CF5-8861-E8B1C1043615}">
      <dgm:prSet/>
      <dgm:spPr/>
      <dgm:t>
        <a:bodyPr/>
        <a:lstStyle/>
        <a:p>
          <a:endParaRPr lang="en-US"/>
        </a:p>
      </dgm:t>
    </dgm:pt>
    <dgm:pt modelId="{4FF0AE57-5CDC-483D-BF7D-AF87003EF5F8}" type="sibTrans" cxnId="{3876F053-7730-4CF5-8861-E8B1C1043615}">
      <dgm:prSet/>
      <dgm:spPr/>
      <dgm:t>
        <a:bodyPr/>
        <a:lstStyle/>
        <a:p>
          <a:endParaRPr lang="en-US"/>
        </a:p>
      </dgm:t>
    </dgm:pt>
    <dgm:pt modelId="{2C939978-CDAE-4390-93E0-EED25A90247F}">
      <dgm:prSet/>
      <dgm:spPr/>
      <dgm:t>
        <a:bodyPr/>
        <a:lstStyle/>
        <a:p>
          <a:r>
            <a:rPr lang="en-US"/>
            <a:t>LEVEL OF K+ AFFECTS BUT DOES NOT DIRECTLY CORRELATE WITH THE EKG FINDINGS.</a:t>
          </a:r>
        </a:p>
      </dgm:t>
    </dgm:pt>
    <dgm:pt modelId="{B615866B-FEE4-458C-B957-B398FD3FA0F2}" type="parTrans" cxnId="{3A3D6CA2-1DAF-422A-AD7E-6D00FCF06C59}">
      <dgm:prSet/>
      <dgm:spPr/>
      <dgm:t>
        <a:bodyPr/>
        <a:lstStyle/>
        <a:p>
          <a:endParaRPr lang="en-US"/>
        </a:p>
      </dgm:t>
    </dgm:pt>
    <dgm:pt modelId="{F9BE041B-B49E-444E-B335-1D0139A26751}" type="sibTrans" cxnId="{3A3D6CA2-1DAF-422A-AD7E-6D00FCF06C59}">
      <dgm:prSet/>
      <dgm:spPr/>
      <dgm:t>
        <a:bodyPr/>
        <a:lstStyle/>
        <a:p>
          <a:endParaRPr lang="en-US"/>
        </a:p>
      </dgm:t>
    </dgm:pt>
    <dgm:pt modelId="{2BF6AC7A-E420-1449-B615-E92084BA886A}" type="pres">
      <dgm:prSet presAssocID="{C73FDA9F-CD97-4236-996A-328428B5A310}" presName="linear" presStyleCnt="0">
        <dgm:presLayoutVars>
          <dgm:animLvl val="lvl"/>
          <dgm:resizeHandles val="exact"/>
        </dgm:presLayoutVars>
      </dgm:prSet>
      <dgm:spPr/>
    </dgm:pt>
    <dgm:pt modelId="{5E0B2234-2A68-9643-A118-F618CAE4EEB9}" type="pres">
      <dgm:prSet presAssocID="{5845EF73-8A11-45C7-B335-8C6EF62F76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931570-9C04-E24C-8416-7ADA69E7889E}" type="pres">
      <dgm:prSet presAssocID="{F6971900-166D-4EC6-B271-290807964B72}" presName="spacer" presStyleCnt="0"/>
      <dgm:spPr/>
    </dgm:pt>
    <dgm:pt modelId="{F9981D44-90FA-0344-82D8-E1EC5EAA99DD}" type="pres">
      <dgm:prSet presAssocID="{BFD941E0-81DA-4F52-BC9C-EEB9A107BA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0C8CB6-3703-9949-9984-C427A88937FA}" type="pres">
      <dgm:prSet presAssocID="{0D294818-BD94-45EB-82AF-32CF386152CF}" presName="spacer" presStyleCnt="0"/>
      <dgm:spPr/>
    </dgm:pt>
    <dgm:pt modelId="{C5D3F6B8-5AE8-174C-9754-C394BC53D61F}" type="pres">
      <dgm:prSet presAssocID="{F31BF270-6076-44D9-B8A6-89EA46DFAC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E4F41D-52CB-3D40-BFF9-C77F44046471}" type="pres">
      <dgm:prSet presAssocID="{4FF0AE57-5CDC-483D-BF7D-AF87003EF5F8}" presName="spacer" presStyleCnt="0"/>
      <dgm:spPr/>
    </dgm:pt>
    <dgm:pt modelId="{0C9416BC-7AB7-B249-916C-3F65F78F5E44}" type="pres">
      <dgm:prSet presAssocID="{2C939978-CDAE-4390-93E0-EED25A9024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BE7B1E-2D83-3B4A-9111-12EA5889D50B}" type="presOf" srcId="{C73FDA9F-CD97-4236-996A-328428B5A310}" destId="{2BF6AC7A-E420-1449-B615-E92084BA886A}" srcOrd="0" destOrd="0" presId="urn:microsoft.com/office/officeart/2005/8/layout/vList2"/>
    <dgm:cxn modelId="{C95A1F39-5AA3-C24F-BFBB-31F03B96A7B3}" type="presOf" srcId="{F31BF270-6076-44D9-B8A6-89EA46DFAC1B}" destId="{C5D3F6B8-5AE8-174C-9754-C394BC53D61F}" srcOrd="0" destOrd="0" presId="urn:microsoft.com/office/officeart/2005/8/layout/vList2"/>
    <dgm:cxn modelId="{3876F053-7730-4CF5-8861-E8B1C1043615}" srcId="{C73FDA9F-CD97-4236-996A-328428B5A310}" destId="{F31BF270-6076-44D9-B8A6-89EA46DFAC1B}" srcOrd="2" destOrd="0" parTransId="{DF833EFD-431A-499F-8A83-43D241DABC5F}" sibTransId="{4FF0AE57-5CDC-483D-BF7D-AF87003EF5F8}"/>
    <dgm:cxn modelId="{0654207D-D215-4CA4-B68C-EFEA5EAF8324}" srcId="{C73FDA9F-CD97-4236-996A-328428B5A310}" destId="{5845EF73-8A11-45C7-B335-8C6EF62F7666}" srcOrd="0" destOrd="0" parTransId="{1FA9545F-DA9F-41E3-B3DE-7EC2B6463D22}" sibTransId="{F6971900-166D-4EC6-B271-290807964B72}"/>
    <dgm:cxn modelId="{A9184C82-A0BA-C34F-B31B-C1E0EF05BE60}" type="presOf" srcId="{2C939978-CDAE-4390-93E0-EED25A90247F}" destId="{0C9416BC-7AB7-B249-916C-3F65F78F5E44}" srcOrd="0" destOrd="0" presId="urn:microsoft.com/office/officeart/2005/8/layout/vList2"/>
    <dgm:cxn modelId="{C710FD83-1E16-469C-B985-9A9733D70719}" srcId="{C73FDA9F-CD97-4236-996A-328428B5A310}" destId="{BFD941E0-81DA-4F52-BC9C-EEB9A107BAC6}" srcOrd="1" destOrd="0" parTransId="{FF33A4B7-9A00-4A69-82B6-033997DAE4DF}" sibTransId="{0D294818-BD94-45EB-82AF-32CF386152CF}"/>
    <dgm:cxn modelId="{3A3D6CA2-1DAF-422A-AD7E-6D00FCF06C59}" srcId="{C73FDA9F-CD97-4236-996A-328428B5A310}" destId="{2C939978-CDAE-4390-93E0-EED25A90247F}" srcOrd="3" destOrd="0" parTransId="{B615866B-FEE4-458C-B957-B398FD3FA0F2}" sibTransId="{F9BE041B-B49E-444E-B335-1D0139A26751}"/>
    <dgm:cxn modelId="{536553CA-0678-DE47-A943-14E6255C938A}" type="presOf" srcId="{BFD941E0-81DA-4F52-BC9C-EEB9A107BAC6}" destId="{F9981D44-90FA-0344-82D8-E1EC5EAA99DD}" srcOrd="0" destOrd="0" presId="urn:microsoft.com/office/officeart/2005/8/layout/vList2"/>
    <dgm:cxn modelId="{CA7F1AD8-B343-CB45-A514-8101EE4B5C6E}" type="presOf" srcId="{5845EF73-8A11-45C7-B335-8C6EF62F7666}" destId="{5E0B2234-2A68-9643-A118-F618CAE4EEB9}" srcOrd="0" destOrd="0" presId="urn:microsoft.com/office/officeart/2005/8/layout/vList2"/>
    <dgm:cxn modelId="{090EC6D4-EAD3-7F41-9DBE-35937C91CD41}" type="presParOf" srcId="{2BF6AC7A-E420-1449-B615-E92084BA886A}" destId="{5E0B2234-2A68-9643-A118-F618CAE4EEB9}" srcOrd="0" destOrd="0" presId="urn:microsoft.com/office/officeart/2005/8/layout/vList2"/>
    <dgm:cxn modelId="{58EDC8E6-AAC2-9543-A64F-374E3B20512D}" type="presParOf" srcId="{2BF6AC7A-E420-1449-B615-E92084BA886A}" destId="{81931570-9C04-E24C-8416-7ADA69E7889E}" srcOrd="1" destOrd="0" presId="urn:microsoft.com/office/officeart/2005/8/layout/vList2"/>
    <dgm:cxn modelId="{78475158-FB88-FB43-97FA-322CB78DACF0}" type="presParOf" srcId="{2BF6AC7A-E420-1449-B615-E92084BA886A}" destId="{F9981D44-90FA-0344-82D8-E1EC5EAA99DD}" srcOrd="2" destOrd="0" presId="urn:microsoft.com/office/officeart/2005/8/layout/vList2"/>
    <dgm:cxn modelId="{FCDE7EFF-9248-DF44-852F-D01A7B6ABB62}" type="presParOf" srcId="{2BF6AC7A-E420-1449-B615-E92084BA886A}" destId="{F30C8CB6-3703-9949-9984-C427A88937FA}" srcOrd="3" destOrd="0" presId="urn:microsoft.com/office/officeart/2005/8/layout/vList2"/>
    <dgm:cxn modelId="{D0A19512-517A-F546-846C-742F3A9021F7}" type="presParOf" srcId="{2BF6AC7A-E420-1449-B615-E92084BA886A}" destId="{C5D3F6B8-5AE8-174C-9754-C394BC53D61F}" srcOrd="4" destOrd="0" presId="urn:microsoft.com/office/officeart/2005/8/layout/vList2"/>
    <dgm:cxn modelId="{08ABD21A-8544-2243-8A1E-704C024A0549}" type="presParOf" srcId="{2BF6AC7A-E420-1449-B615-E92084BA886A}" destId="{16E4F41D-52CB-3D40-BFF9-C77F44046471}" srcOrd="5" destOrd="0" presId="urn:microsoft.com/office/officeart/2005/8/layout/vList2"/>
    <dgm:cxn modelId="{2BBC5B51-A601-0E44-B860-FD7B75B8B4E6}" type="presParOf" srcId="{2BF6AC7A-E420-1449-B615-E92084BA886A}" destId="{0C9416BC-7AB7-B249-916C-3F65F78F5E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1EE5D3D-7887-44F2-BD47-150D8A026C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A9714D3-53C8-4156-8A2D-F0352B7511D8}">
      <dgm:prSet/>
      <dgm:spPr/>
      <dgm:t>
        <a:bodyPr/>
        <a:lstStyle/>
        <a:p>
          <a:r>
            <a:rPr lang="en-US"/>
            <a:t>23 y/o male found by ems to have agonal respirations, cyanotic, thready, barely palpable pulse.</a:t>
          </a:r>
        </a:p>
      </dgm:t>
    </dgm:pt>
    <dgm:pt modelId="{C8E21C17-62D6-4DC8-BF10-F0E947DD18A3}" type="parTrans" cxnId="{9CC06365-CD82-416B-994A-F65347F7DCAC}">
      <dgm:prSet/>
      <dgm:spPr/>
      <dgm:t>
        <a:bodyPr/>
        <a:lstStyle/>
        <a:p>
          <a:endParaRPr lang="en-US"/>
        </a:p>
      </dgm:t>
    </dgm:pt>
    <dgm:pt modelId="{FCA2D43F-1E21-4377-BF61-8ABCBF1D29ED}" type="sibTrans" cxnId="{9CC06365-CD82-416B-994A-F65347F7DCAC}">
      <dgm:prSet/>
      <dgm:spPr/>
      <dgm:t>
        <a:bodyPr/>
        <a:lstStyle/>
        <a:p>
          <a:endParaRPr lang="en-US"/>
        </a:p>
      </dgm:t>
    </dgm:pt>
    <dgm:pt modelId="{055F0F52-0D6F-4DF1-95E7-5CAE3ECFFA4D}">
      <dgm:prSet/>
      <dgm:spPr/>
      <dgm:t>
        <a:bodyPr/>
        <a:lstStyle/>
        <a:p>
          <a:r>
            <a:rPr lang="en-US"/>
            <a:t>Found in a snow bank</a:t>
          </a:r>
        </a:p>
      </dgm:t>
    </dgm:pt>
    <dgm:pt modelId="{ED372477-4884-4581-A97C-66E5F2438F09}" type="parTrans" cxnId="{4C2EEEE3-8F33-44E3-9D70-CB36BF858B83}">
      <dgm:prSet/>
      <dgm:spPr/>
      <dgm:t>
        <a:bodyPr/>
        <a:lstStyle/>
        <a:p>
          <a:endParaRPr lang="en-US"/>
        </a:p>
      </dgm:t>
    </dgm:pt>
    <dgm:pt modelId="{91778DBC-EF37-4059-B2C2-F39871C722AB}" type="sibTrans" cxnId="{4C2EEEE3-8F33-44E3-9D70-CB36BF858B83}">
      <dgm:prSet/>
      <dgm:spPr/>
      <dgm:t>
        <a:bodyPr/>
        <a:lstStyle/>
        <a:p>
          <a:endParaRPr lang="en-US"/>
        </a:p>
      </dgm:t>
    </dgm:pt>
    <dgm:pt modelId="{B2BAF201-25BC-462B-9E11-0C24B6670BE6}" type="pres">
      <dgm:prSet presAssocID="{61EE5D3D-7887-44F2-BD47-150D8A026CD4}" presName="root" presStyleCnt="0">
        <dgm:presLayoutVars>
          <dgm:dir/>
          <dgm:resizeHandles val="exact"/>
        </dgm:presLayoutVars>
      </dgm:prSet>
      <dgm:spPr/>
    </dgm:pt>
    <dgm:pt modelId="{ACEB0896-0D44-40DB-B98E-437ECA5D0333}" type="pres">
      <dgm:prSet presAssocID="{9A9714D3-53C8-4156-8A2D-F0352B7511D8}" presName="compNode" presStyleCnt="0"/>
      <dgm:spPr/>
    </dgm:pt>
    <dgm:pt modelId="{FEBF03B8-D585-4E77-A96C-746BE1507C4C}" type="pres">
      <dgm:prSet presAssocID="{9A9714D3-53C8-4156-8A2D-F0352B7511D8}" presName="bgRect" presStyleLbl="bgShp" presStyleIdx="0" presStyleCnt="2"/>
      <dgm:spPr/>
    </dgm:pt>
    <dgm:pt modelId="{AB6BAC1E-B9F3-4C62-9093-C695A5B2779C}" type="pres">
      <dgm:prSet presAssocID="{9A9714D3-53C8-4156-8A2D-F0352B7511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7D2B1A0D-47A8-4BF3-A55B-D64D94ED9980}" type="pres">
      <dgm:prSet presAssocID="{9A9714D3-53C8-4156-8A2D-F0352B7511D8}" presName="spaceRect" presStyleCnt="0"/>
      <dgm:spPr/>
    </dgm:pt>
    <dgm:pt modelId="{A4569E4A-4189-4F6D-A861-A9B1BFBAC787}" type="pres">
      <dgm:prSet presAssocID="{9A9714D3-53C8-4156-8A2D-F0352B7511D8}" presName="parTx" presStyleLbl="revTx" presStyleIdx="0" presStyleCnt="2">
        <dgm:presLayoutVars>
          <dgm:chMax val="0"/>
          <dgm:chPref val="0"/>
        </dgm:presLayoutVars>
      </dgm:prSet>
      <dgm:spPr/>
    </dgm:pt>
    <dgm:pt modelId="{80DA27AB-2DED-4EA5-8245-F8FD28C091F5}" type="pres">
      <dgm:prSet presAssocID="{FCA2D43F-1E21-4377-BF61-8ABCBF1D29ED}" presName="sibTrans" presStyleCnt="0"/>
      <dgm:spPr/>
    </dgm:pt>
    <dgm:pt modelId="{46F431A3-11DB-406A-8587-61A6E6F722B5}" type="pres">
      <dgm:prSet presAssocID="{055F0F52-0D6F-4DF1-95E7-5CAE3ECFFA4D}" presName="compNode" presStyleCnt="0"/>
      <dgm:spPr/>
    </dgm:pt>
    <dgm:pt modelId="{C13D8664-80E7-4DF0-9CC2-F57768520D79}" type="pres">
      <dgm:prSet presAssocID="{055F0F52-0D6F-4DF1-95E7-5CAE3ECFFA4D}" presName="bgRect" presStyleLbl="bgShp" presStyleIdx="1" presStyleCnt="2"/>
      <dgm:spPr/>
    </dgm:pt>
    <dgm:pt modelId="{F07C1FA9-9466-46F8-9AB6-343889BDFBC5}" type="pres">
      <dgm:prSet presAssocID="{055F0F52-0D6F-4DF1-95E7-5CAE3ECFFA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1963C3E0-73EF-44BC-97B1-F3BF54662E5C}" type="pres">
      <dgm:prSet presAssocID="{055F0F52-0D6F-4DF1-95E7-5CAE3ECFFA4D}" presName="spaceRect" presStyleCnt="0"/>
      <dgm:spPr/>
    </dgm:pt>
    <dgm:pt modelId="{918591C2-7819-4336-B7EA-7D3C8A519489}" type="pres">
      <dgm:prSet presAssocID="{055F0F52-0D6F-4DF1-95E7-5CAE3ECFFA4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227800C-3341-4555-98BE-0B5DB006BA9B}" type="presOf" srcId="{9A9714D3-53C8-4156-8A2D-F0352B7511D8}" destId="{A4569E4A-4189-4F6D-A861-A9B1BFBAC787}" srcOrd="0" destOrd="0" presId="urn:microsoft.com/office/officeart/2018/2/layout/IconVerticalSolidList"/>
    <dgm:cxn modelId="{9CC06365-CD82-416B-994A-F65347F7DCAC}" srcId="{61EE5D3D-7887-44F2-BD47-150D8A026CD4}" destId="{9A9714D3-53C8-4156-8A2D-F0352B7511D8}" srcOrd="0" destOrd="0" parTransId="{C8E21C17-62D6-4DC8-BF10-F0E947DD18A3}" sibTransId="{FCA2D43F-1E21-4377-BF61-8ABCBF1D29ED}"/>
    <dgm:cxn modelId="{DE815B9B-F437-45CB-94D8-27D38B13F226}" type="presOf" srcId="{61EE5D3D-7887-44F2-BD47-150D8A026CD4}" destId="{B2BAF201-25BC-462B-9E11-0C24B6670BE6}" srcOrd="0" destOrd="0" presId="urn:microsoft.com/office/officeart/2018/2/layout/IconVerticalSolidList"/>
    <dgm:cxn modelId="{1A2035B9-9281-4D37-8BBF-F5BCACA66E54}" type="presOf" srcId="{055F0F52-0D6F-4DF1-95E7-5CAE3ECFFA4D}" destId="{918591C2-7819-4336-B7EA-7D3C8A519489}" srcOrd="0" destOrd="0" presId="urn:microsoft.com/office/officeart/2018/2/layout/IconVerticalSolidList"/>
    <dgm:cxn modelId="{4C2EEEE3-8F33-44E3-9D70-CB36BF858B83}" srcId="{61EE5D3D-7887-44F2-BD47-150D8A026CD4}" destId="{055F0F52-0D6F-4DF1-95E7-5CAE3ECFFA4D}" srcOrd="1" destOrd="0" parTransId="{ED372477-4884-4581-A97C-66E5F2438F09}" sibTransId="{91778DBC-EF37-4059-B2C2-F39871C722AB}"/>
    <dgm:cxn modelId="{6CB072CB-0492-4CAE-BF8D-C443B18F2739}" type="presParOf" srcId="{B2BAF201-25BC-462B-9E11-0C24B6670BE6}" destId="{ACEB0896-0D44-40DB-B98E-437ECA5D0333}" srcOrd="0" destOrd="0" presId="urn:microsoft.com/office/officeart/2018/2/layout/IconVerticalSolidList"/>
    <dgm:cxn modelId="{320D703F-52BB-4EA3-B09C-4B5B206E6776}" type="presParOf" srcId="{ACEB0896-0D44-40DB-B98E-437ECA5D0333}" destId="{FEBF03B8-D585-4E77-A96C-746BE1507C4C}" srcOrd="0" destOrd="0" presId="urn:microsoft.com/office/officeart/2018/2/layout/IconVerticalSolidList"/>
    <dgm:cxn modelId="{9333673D-0A99-4085-B9CF-BF86E3C294F5}" type="presParOf" srcId="{ACEB0896-0D44-40DB-B98E-437ECA5D0333}" destId="{AB6BAC1E-B9F3-4C62-9093-C695A5B2779C}" srcOrd="1" destOrd="0" presId="urn:microsoft.com/office/officeart/2018/2/layout/IconVerticalSolidList"/>
    <dgm:cxn modelId="{2E25D707-C552-4A22-8AF1-A3745E2AD6B8}" type="presParOf" srcId="{ACEB0896-0D44-40DB-B98E-437ECA5D0333}" destId="{7D2B1A0D-47A8-4BF3-A55B-D64D94ED9980}" srcOrd="2" destOrd="0" presId="urn:microsoft.com/office/officeart/2018/2/layout/IconVerticalSolidList"/>
    <dgm:cxn modelId="{79E662E4-BF23-4E8A-B42B-F5242941DC85}" type="presParOf" srcId="{ACEB0896-0D44-40DB-B98E-437ECA5D0333}" destId="{A4569E4A-4189-4F6D-A861-A9B1BFBAC787}" srcOrd="3" destOrd="0" presId="urn:microsoft.com/office/officeart/2018/2/layout/IconVerticalSolidList"/>
    <dgm:cxn modelId="{C4C0E1EF-558E-4882-9296-0B578906E594}" type="presParOf" srcId="{B2BAF201-25BC-462B-9E11-0C24B6670BE6}" destId="{80DA27AB-2DED-4EA5-8245-F8FD28C091F5}" srcOrd="1" destOrd="0" presId="urn:microsoft.com/office/officeart/2018/2/layout/IconVerticalSolidList"/>
    <dgm:cxn modelId="{3A2064CB-EB16-4F56-BF07-AA9BA568689D}" type="presParOf" srcId="{B2BAF201-25BC-462B-9E11-0C24B6670BE6}" destId="{46F431A3-11DB-406A-8587-61A6E6F722B5}" srcOrd="2" destOrd="0" presId="urn:microsoft.com/office/officeart/2018/2/layout/IconVerticalSolidList"/>
    <dgm:cxn modelId="{52F74158-FA95-4969-8548-16A15511CCA9}" type="presParOf" srcId="{46F431A3-11DB-406A-8587-61A6E6F722B5}" destId="{C13D8664-80E7-4DF0-9CC2-F57768520D79}" srcOrd="0" destOrd="0" presId="urn:microsoft.com/office/officeart/2018/2/layout/IconVerticalSolidList"/>
    <dgm:cxn modelId="{B05F177A-A296-409D-BEC1-A38E583964A3}" type="presParOf" srcId="{46F431A3-11DB-406A-8587-61A6E6F722B5}" destId="{F07C1FA9-9466-46F8-9AB6-343889BDFBC5}" srcOrd="1" destOrd="0" presId="urn:microsoft.com/office/officeart/2018/2/layout/IconVerticalSolidList"/>
    <dgm:cxn modelId="{8F06079D-8EFD-4095-81DA-02D8A3A39F7C}" type="presParOf" srcId="{46F431A3-11DB-406A-8587-61A6E6F722B5}" destId="{1963C3E0-73EF-44BC-97B1-F3BF54662E5C}" srcOrd="2" destOrd="0" presId="urn:microsoft.com/office/officeart/2018/2/layout/IconVerticalSolidList"/>
    <dgm:cxn modelId="{E0270E7E-52B4-41EE-B82E-9AD379BF4F0E}" type="presParOf" srcId="{46F431A3-11DB-406A-8587-61A6E6F722B5}" destId="{918591C2-7819-4336-B7EA-7D3C8A5194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D914FE3-0AD2-4660-8EEA-85D04B4DD9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8FA2D1-0A07-46EF-8B60-8BFB65D19B54}">
      <dgm:prSet/>
      <dgm:spPr/>
      <dgm:t>
        <a:bodyPr/>
        <a:lstStyle/>
        <a:p>
          <a:r>
            <a:rPr lang="en-US"/>
            <a:t>86-year-old female feeling dizzy.</a:t>
          </a:r>
        </a:p>
      </dgm:t>
    </dgm:pt>
    <dgm:pt modelId="{6E4AA0D9-BADB-457B-B42D-0F328FCE30E1}" type="parTrans" cxnId="{84211245-DF28-424A-82D8-48AB9C527C1B}">
      <dgm:prSet/>
      <dgm:spPr/>
      <dgm:t>
        <a:bodyPr/>
        <a:lstStyle/>
        <a:p>
          <a:endParaRPr lang="en-US"/>
        </a:p>
      </dgm:t>
    </dgm:pt>
    <dgm:pt modelId="{32695D45-FFD8-438E-89E9-5BFFAB567877}" type="sibTrans" cxnId="{84211245-DF28-424A-82D8-48AB9C527C1B}">
      <dgm:prSet/>
      <dgm:spPr/>
      <dgm:t>
        <a:bodyPr/>
        <a:lstStyle/>
        <a:p>
          <a:endParaRPr lang="en-US"/>
        </a:p>
      </dgm:t>
    </dgm:pt>
    <dgm:pt modelId="{D35F8F65-18CF-4A71-BF02-5059FB37EFF5}">
      <dgm:prSet/>
      <dgm:spPr/>
      <dgm:t>
        <a:bodyPr/>
        <a:lstStyle/>
        <a:p>
          <a:r>
            <a:rPr lang="en-US"/>
            <a:t>BP = 106/60  HR = 38</a:t>
          </a:r>
        </a:p>
      </dgm:t>
    </dgm:pt>
    <dgm:pt modelId="{EC553794-9717-4E6D-9EDC-AA0357B1374F}" type="parTrans" cxnId="{ECEAB663-B092-4E6A-BFCF-EC36AB4B2A75}">
      <dgm:prSet/>
      <dgm:spPr/>
      <dgm:t>
        <a:bodyPr/>
        <a:lstStyle/>
        <a:p>
          <a:endParaRPr lang="en-US"/>
        </a:p>
      </dgm:t>
    </dgm:pt>
    <dgm:pt modelId="{371A4631-C9DB-4C74-99EE-1503A3E770A0}" type="sibTrans" cxnId="{ECEAB663-B092-4E6A-BFCF-EC36AB4B2A75}">
      <dgm:prSet/>
      <dgm:spPr/>
      <dgm:t>
        <a:bodyPr/>
        <a:lstStyle/>
        <a:p>
          <a:endParaRPr lang="en-US"/>
        </a:p>
      </dgm:t>
    </dgm:pt>
    <dgm:pt modelId="{17C3826A-6168-4CF3-A3CA-93DA4266F64B}">
      <dgm:prSet/>
      <dgm:spPr/>
      <dgm:t>
        <a:bodyPr/>
        <a:lstStyle/>
        <a:p>
          <a:r>
            <a:rPr lang="en-US"/>
            <a:t>Tell me the problem and how will you manage it.</a:t>
          </a:r>
        </a:p>
      </dgm:t>
    </dgm:pt>
    <dgm:pt modelId="{50DB00E7-0663-44E9-B033-2669F077C536}" type="parTrans" cxnId="{F2F610EB-9663-4253-A7BC-90E072AEF879}">
      <dgm:prSet/>
      <dgm:spPr/>
      <dgm:t>
        <a:bodyPr/>
        <a:lstStyle/>
        <a:p>
          <a:endParaRPr lang="en-US"/>
        </a:p>
      </dgm:t>
    </dgm:pt>
    <dgm:pt modelId="{6C4DB6F1-435B-4999-971C-10171B1F937F}" type="sibTrans" cxnId="{F2F610EB-9663-4253-A7BC-90E072AEF879}">
      <dgm:prSet/>
      <dgm:spPr/>
      <dgm:t>
        <a:bodyPr/>
        <a:lstStyle/>
        <a:p>
          <a:endParaRPr lang="en-US"/>
        </a:p>
      </dgm:t>
    </dgm:pt>
    <dgm:pt modelId="{5986134F-F016-4341-A2B0-3EF778F5A733}" type="pres">
      <dgm:prSet presAssocID="{2D914FE3-0AD2-4660-8EEA-85D04B4DD914}" presName="linear" presStyleCnt="0">
        <dgm:presLayoutVars>
          <dgm:animLvl val="lvl"/>
          <dgm:resizeHandles val="exact"/>
        </dgm:presLayoutVars>
      </dgm:prSet>
      <dgm:spPr/>
    </dgm:pt>
    <dgm:pt modelId="{863D9648-2BA3-864F-9C8C-96A03C0BC17B}" type="pres">
      <dgm:prSet presAssocID="{4B8FA2D1-0A07-46EF-8B60-8BFB65D19B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8E1D45-A7EA-F44E-9EF2-83BF6792EAA4}" type="pres">
      <dgm:prSet presAssocID="{32695D45-FFD8-438E-89E9-5BFFAB567877}" presName="spacer" presStyleCnt="0"/>
      <dgm:spPr/>
    </dgm:pt>
    <dgm:pt modelId="{50F5BCB4-3819-884B-B7E0-513697A3F424}" type="pres">
      <dgm:prSet presAssocID="{D35F8F65-18CF-4A71-BF02-5059FB37EF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7A5EFF-9EED-D94F-8EDA-F7DDCEFADAAA}" type="pres">
      <dgm:prSet presAssocID="{371A4631-C9DB-4C74-99EE-1503A3E770A0}" presName="spacer" presStyleCnt="0"/>
      <dgm:spPr/>
    </dgm:pt>
    <dgm:pt modelId="{8DB8C45E-E7B1-CF4E-A3A9-110C9A8147C7}" type="pres">
      <dgm:prSet presAssocID="{17C3826A-6168-4CF3-A3CA-93DA4266F6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211245-DF28-424A-82D8-48AB9C527C1B}" srcId="{2D914FE3-0AD2-4660-8EEA-85D04B4DD914}" destId="{4B8FA2D1-0A07-46EF-8B60-8BFB65D19B54}" srcOrd="0" destOrd="0" parTransId="{6E4AA0D9-BADB-457B-B42D-0F328FCE30E1}" sibTransId="{32695D45-FFD8-438E-89E9-5BFFAB567877}"/>
    <dgm:cxn modelId="{ECEAB663-B092-4E6A-BFCF-EC36AB4B2A75}" srcId="{2D914FE3-0AD2-4660-8EEA-85D04B4DD914}" destId="{D35F8F65-18CF-4A71-BF02-5059FB37EFF5}" srcOrd="1" destOrd="0" parTransId="{EC553794-9717-4E6D-9EDC-AA0357B1374F}" sibTransId="{371A4631-C9DB-4C74-99EE-1503A3E770A0}"/>
    <dgm:cxn modelId="{4E3E1F80-60E3-E949-B1C6-3E1DB822E8B8}" type="presOf" srcId="{4B8FA2D1-0A07-46EF-8B60-8BFB65D19B54}" destId="{863D9648-2BA3-864F-9C8C-96A03C0BC17B}" srcOrd="0" destOrd="0" presId="urn:microsoft.com/office/officeart/2005/8/layout/vList2"/>
    <dgm:cxn modelId="{2B8E1CBA-02A5-1B4A-A608-409060A546A0}" type="presOf" srcId="{17C3826A-6168-4CF3-A3CA-93DA4266F64B}" destId="{8DB8C45E-E7B1-CF4E-A3A9-110C9A8147C7}" srcOrd="0" destOrd="0" presId="urn:microsoft.com/office/officeart/2005/8/layout/vList2"/>
    <dgm:cxn modelId="{F2F610EB-9663-4253-A7BC-90E072AEF879}" srcId="{2D914FE3-0AD2-4660-8EEA-85D04B4DD914}" destId="{17C3826A-6168-4CF3-A3CA-93DA4266F64B}" srcOrd="2" destOrd="0" parTransId="{50DB00E7-0663-44E9-B033-2669F077C536}" sibTransId="{6C4DB6F1-435B-4999-971C-10171B1F937F}"/>
    <dgm:cxn modelId="{554952F1-B93E-2445-851F-777B45A0D2D9}" type="presOf" srcId="{2D914FE3-0AD2-4660-8EEA-85D04B4DD914}" destId="{5986134F-F016-4341-A2B0-3EF778F5A733}" srcOrd="0" destOrd="0" presId="urn:microsoft.com/office/officeart/2005/8/layout/vList2"/>
    <dgm:cxn modelId="{77FD99FB-9F69-9C43-BB94-7A8337F389A3}" type="presOf" srcId="{D35F8F65-18CF-4A71-BF02-5059FB37EFF5}" destId="{50F5BCB4-3819-884B-B7E0-513697A3F424}" srcOrd="0" destOrd="0" presId="urn:microsoft.com/office/officeart/2005/8/layout/vList2"/>
    <dgm:cxn modelId="{264FEBB3-4DF4-7549-AE78-2E113438929D}" type="presParOf" srcId="{5986134F-F016-4341-A2B0-3EF778F5A733}" destId="{863D9648-2BA3-864F-9C8C-96A03C0BC17B}" srcOrd="0" destOrd="0" presId="urn:microsoft.com/office/officeart/2005/8/layout/vList2"/>
    <dgm:cxn modelId="{F001C87A-8D8F-0742-84AC-112B41E6C18F}" type="presParOf" srcId="{5986134F-F016-4341-A2B0-3EF778F5A733}" destId="{3A8E1D45-A7EA-F44E-9EF2-83BF6792EAA4}" srcOrd="1" destOrd="0" presId="urn:microsoft.com/office/officeart/2005/8/layout/vList2"/>
    <dgm:cxn modelId="{386AE8B8-0557-9942-96EC-B93DD0ACBF66}" type="presParOf" srcId="{5986134F-F016-4341-A2B0-3EF778F5A733}" destId="{50F5BCB4-3819-884B-B7E0-513697A3F424}" srcOrd="2" destOrd="0" presId="urn:microsoft.com/office/officeart/2005/8/layout/vList2"/>
    <dgm:cxn modelId="{BA20D2EC-21A2-814A-9C76-F340BAAE2946}" type="presParOf" srcId="{5986134F-F016-4341-A2B0-3EF778F5A733}" destId="{F07A5EFF-9EED-D94F-8EDA-F7DDCEFADAAA}" srcOrd="3" destOrd="0" presId="urn:microsoft.com/office/officeart/2005/8/layout/vList2"/>
    <dgm:cxn modelId="{0CABC611-6FF4-0744-84CC-9E07AAE68D67}" type="presParOf" srcId="{5986134F-F016-4341-A2B0-3EF778F5A733}" destId="{8DB8C45E-E7B1-CF4E-A3A9-110C9A8147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D418324F-E111-4EF1-98F1-2A2545E636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405977-4EE2-4FA0-8BA1-D784975301C2}">
      <dgm:prSet/>
      <dgm:spPr/>
      <dgm:t>
        <a:bodyPr/>
        <a:lstStyle/>
        <a:p>
          <a:r>
            <a:rPr lang="en-US"/>
            <a:t>Same Ekg but is a 26 y/o female with hx of depression</a:t>
          </a:r>
        </a:p>
      </dgm:t>
    </dgm:pt>
    <dgm:pt modelId="{A53602F3-9CEC-4328-8BBB-C9C799CD7958}" type="parTrans" cxnId="{9DB49D83-5FA8-4FF2-AAD8-EBBAB6ECEE98}">
      <dgm:prSet/>
      <dgm:spPr/>
      <dgm:t>
        <a:bodyPr/>
        <a:lstStyle/>
        <a:p>
          <a:endParaRPr lang="en-US"/>
        </a:p>
      </dgm:t>
    </dgm:pt>
    <dgm:pt modelId="{068955C2-46AC-4061-81EF-499539A40D56}" type="sibTrans" cxnId="{9DB49D83-5FA8-4FF2-AAD8-EBBAB6ECEE98}">
      <dgm:prSet/>
      <dgm:spPr/>
      <dgm:t>
        <a:bodyPr/>
        <a:lstStyle/>
        <a:p>
          <a:endParaRPr lang="en-US"/>
        </a:p>
      </dgm:t>
    </dgm:pt>
    <dgm:pt modelId="{29E3218C-6A42-4C0F-812B-80A4E162FFBA}">
      <dgm:prSet/>
      <dgm:spPr/>
      <dgm:t>
        <a:bodyPr/>
        <a:lstStyle/>
        <a:p>
          <a:r>
            <a:rPr lang="en-US"/>
            <a:t>Semi-responsive; BP 80/p  HR = 30</a:t>
          </a:r>
        </a:p>
      </dgm:t>
    </dgm:pt>
    <dgm:pt modelId="{B1AD8850-8BA6-4AB7-8A02-D126EC67215D}" type="parTrans" cxnId="{CC541D43-180D-4332-9A5E-3B02E1DA76B4}">
      <dgm:prSet/>
      <dgm:spPr/>
      <dgm:t>
        <a:bodyPr/>
        <a:lstStyle/>
        <a:p>
          <a:endParaRPr lang="en-US"/>
        </a:p>
      </dgm:t>
    </dgm:pt>
    <dgm:pt modelId="{FEE9418F-D746-4172-869A-1C9DAED5A1CF}" type="sibTrans" cxnId="{CC541D43-180D-4332-9A5E-3B02E1DA76B4}">
      <dgm:prSet/>
      <dgm:spPr/>
      <dgm:t>
        <a:bodyPr/>
        <a:lstStyle/>
        <a:p>
          <a:endParaRPr lang="en-US"/>
        </a:p>
      </dgm:t>
    </dgm:pt>
    <dgm:pt modelId="{2656AC3F-9D6C-1142-B5FB-B6477D1A14CE}" type="pres">
      <dgm:prSet presAssocID="{D418324F-E111-4EF1-98F1-2A2545E636EF}" presName="linear" presStyleCnt="0">
        <dgm:presLayoutVars>
          <dgm:animLvl val="lvl"/>
          <dgm:resizeHandles val="exact"/>
        </dgm:presLayoutVars>
      </dgm:prSet>
      <dgm:spPr/>
    </dgm:pt>
    <dgm:pt modelId="{89FB5DB1-0B78-9C4A-8FA8-46BD199AF960}" type="pres">
      <dgm:prSet presAssocID="{4A405977-4EE2-4FA0-8BA1-D784975301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AE528E-1589-9C45-8C7E-817C74BD97A9}" type="pres">
      <dgm:prSet presAssocID="{068955C2-46AC-4061-81EF-499539A40D56}" presName="spacer" presStyleCnt="0"/>
      <dgm:spPr/>
    </dgm:pt>
    <dgm:pt modelId="{9B3EC51A-BB56-3D4D-A25E-63C89F843219}" type="pres">
      <dgm:prSet presAssocID="{29E3218C-6A42-4C0F-812B-80A4E162FFB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1795029-5BEF-334D-8E93-E5BDDC4AD047}" type="presOf" srcId="{29E3218C-6A42-4C0F-812B-80A4E162FFBA}" destId="{9B3EC51A-BB56-3D4D-A25E-63C89F843219}" srcOrd="0" destOrd="0" presId="urn:microsoft.com/office/officeart/2005/8/layout/vList2"/>
    <dgm:cxn modelId="{A0657432-9B4E-6246-901C-D2F9D9994E4A}" type="presOf" srcId="{4A405977-4EE2-4FA0-8BA1-D784975301C2}" destId="{89FB5DB1-0B78-9C4A-8FA8-46BD199AF960}" srcOrd="0" destOrd="0" presId="urn:microsoft.com/office/officeart/2005/8/layout/vList2"/>
    <dgm:cxn modelId="{CC541D43-180D-4332-9A5E-3B02E1DA76B4}" srcId="{D418324F-E111-4EF1-98F1-2A2545E636EF}" destId="{29E3218C-6A42-4C0F-812B-80A4E162FFBA}" srcOrd="1" destOrd="0" parTransId="{B1AD8850-8BA6-4AB7-8A02-D126EC67215D}" sibTransId="{FEE9418F-D746-4172-869A-1C9DAED5A1CF}"/>
    <dgm:cxn modelId="{9DB49D83-5FA8-4FF2-AAD8-EBBAB6ECEE98}" srcId="{D418324F-E111-4EF1-98F1-2A2545E636EF}" destId="{4A405977-4EE2-4FA0-8BA1-D784975301C2}" srcOrd="0" destOrd="0" parTransId="{A53602F3-9CEC-4328-8BBB-C9C799CD7958}" sibTransId="{068955C2-46AC-4061-81EF-499539A40D56}"/>
    <dgm:cxn modelId="{247641AD-3175-ED4D-BF1D-79376808F929}" type="presOf" srcId="{D418324F-E111-4EF1-98F1-2A2545E636EF}" destId="{2656AC3F-9D6C-1142-B5FB-B6477D1A14CE}" srcOrd="0" destOrd="0" presId="urn:microsoft.com/office/officeart/2005/8/layout/vList2"/>
    <dgm:cxn modelId="{4CFE0F38-6A92-5543-898C-9E835F98CB72}" type="presParOf" srcId="{2656AC3F-9D6C-1142-B5FB-B6477D1A14CE}" destId="{89FB5DB1-0B78-9C4A-8FA8-46BD199AF960}" srcOrd="0" destOrd="0" presId="urn:microsoft.com/office/officeart/2005/8/layout/vList2"/>
    <dgm:cxn modelId="{68EB1081-B821-F44D-85F3-BF0241F5299B}" type="presParOf" srcId="{2656AC3F-9D6C-1142-B5FB-B6477D1A14CE}" destId="{CFAE528E-1589-9C45-8C7E-817C74BD97A9}" srcOrd="1" destOrd="0" presId="urn:microsoft.com/office/officeart/2005/8/layout/vList2"/>
    <dgm:cxn modelId="{67EEAB1E-DDA6-F947-A4F1-E9E8D36D1EB2}" type="presParOf" srcId="{2656AC3F-9D6C-1142-B5FB-B6477D1A14CE}" destId="{9B3EC51A-BB56-3D4D-A25E-63C89F8432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B1EC4-EF68-43A8-800D-5A749536307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E983A6-F9BF-F848-83A8-3865FF8D2EED}" type="pres">
      <dgm:prSet presAssocID="{BF9B1EC4-EF68-43A8-800D-5A749536307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C582A39-9075-C644-9E7B-93A60C196517}" type="presOf" srcId="{BF9B1EC4-EF68-43A8-800D-5A7495363074}" destId="{A5E983A6-F9BF-F848-83A8-3865FF8D2E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D26F93-3391-42DB-9660-CC46E143CF9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A80111-D94E-4FBB-AA9F-611B4960D48B}">
      <dgm:prSet/>
      <dgm:spPr/>
      <dgm:t>
        <a:bodyPr/>
        <a:lstStyle/>
        <a:p>
          <a:r>
            <a:rPr lang="en-US"/>
            <a:t>INDICATION: Ventricular arrhythmias , Wide Complex Tachycardia, Atrial fibrillation. </a:t>
          </a:r>
        </a:p>
      </dgm:t>
    </dgm:pt>
    <dgm:pt modelId="{D4A449B1-6608-4621-B1F4-8C239080C773}" type="parTrans" cxnId="{CD63E69F-4AA4-46F6-89E5-27403F88724A}">
      <dgm:prSet/>
      <dgm:spPr/>
      <dgm:t>
        <a:bodyPr/>
        <a:lstStyle/>
        <a:p>
          <a:endParaRPr lang="en-US"/>
        </a:p>
      </dgm:t>
    </dgm:pt>
    <dgm:pt modelId="{F1CC7AD1-5F08-4915-9607-F7E38B07F75E}" type="sibTrans" cxnId="{CD63E69F-4AA4-46F6-89E5-27403F88724A}">
      <dgm:prSet/>
      <dgm:spPr/>
      <dgm:t>
        <a:bodyPr/>
        <a:lstStyle/>
        <a:p>
          <a:endParaRPr lang="en-US"/>
        </a:p>
      </dgm:t>
    </dgm:pt>
    <dgm:pt modelId="{2D29A022-3B92-4DCF-A9C1-49FCFA674CA0}">
      <dgm:prSet/>
      <dgm:spPr/>
      <dgm:t>
        <a:bodyPr/>
        <a:lstStyle/>
        <a:p>
          <a:r>
            <a:rPr lang="en-US"/>
            <a:t>Slows down the action potential and passage through AV node</a:t>
          </a:r>
        </a:p>
      </dgm:t>
    </dgm:pt>
    <dgm:pt modelId="{481024A1-2A96-49B0-9881-9DC02DE410A3}" type="parTrans" cxnId="{EF0A713F-2873-4265-A1B3-4AFEB0059700}">
      <dgm:prSet/>
      <dgm:spPr/>
      <dgm:t>
        <a:bodyPr/>
        <a:lstStyle/>
        <a:p>
          <a:endParaRPr lang="en-US"/>
        </a:p>
      </dgm:t>
    </dgm:pt>
    <dgm:pt modelId="{78D898CC-0DED-4A8B-A36B-15C508096169}" type="sibTrans" cxnId="{EF0A713F-2873-4265-A1B3-4AFEB0059700}">
      <dgm:prSet/>
      <dgm:spPr/>
      <dgm:t>
        <a:bodyPr/>
        <a:lstStyle/>
        <a:p>
          <a:endParaRPr lang="en-US"/>
        </a:p>
      </dgm:t>
    </dgm:pt>
    <dgm:pt modelId="{8C9B090E-1E1F-4A3F-B77B-1C473F070CAB}">
      <dgm:prSet/>
      <dgm:spPr/>
      <dgm:t>
        <a:bodyPr/>
        <a:lstStyle/>
        <a:p>
          <a:r>
            <a:rPr lang="en-US"/>
            <a:t>SIDE EFFECTS: Bradycardia, hypotension</a:t>
          </a:r>
        </a:p>
      </dgm:t>
    </dgm:pt>
    <dgm:pt modelId="{5EF8F57A-3BE1-46B8-BF40-E3E20D85E414}" type="parTrans" cxnId="{81E952E3-039C-4281-8D14-0D3B1D9077D2}">
      <dgm:prSet/>
      <dgm:spPr/>
      <dgm:t>
        <a:bodyPr/>
        <a:lstStyle/>
        <a:p>
          <a:endParaRPr lang="en-US"/>
        </a:p>
      </dgm:t>
    </dgm:pt>
    <dgm:pt modelId="{8B2530F7-D607-4374-BE4A-53AE978D697C}" type="sibTrans" cxnId="{81E952E3-039C-4281-8D14-0D3B1D9077D2}">
      <dgm:prSet/>
      <dgm:spPr/>
      <dgm:t>
        <a:bodyPr/>
        <a:lstStyle/>
        <a:p>
          <a:endParaRPr lang="en-US"/>
        </a:p>
      </dgm:t>
    </dgm:pt>
    <dgm:pt modelId="{D14FA8B4-7DAF-49B0-AE36-791289CB3D22}">
      <dgm:prSet/>
      <dgm:spPr/>
      <dgm:t>
        <a:bodyPr/>
        <a:lstStyle/>
        <a:p>
          <a:r>
            <a:rPr lang="en-US"/>
            <a:t>INTERACTIONS: May potentate calcium channel blockers and beta blockers</a:t>
          </a:r>
        </a:p>
      </dgm:t>
    </dgm:pt>
    <dgm:pt modelId="{498FD077-05D8-4BFE-8675-28F1DF479F72}" type="parTrans" cxnId="{D0E42F08-588A-4DA6-A0ED-540D63CB154B}">
      <dgm:prSet/>
      <dgm:spPr/>
      <dgm:t>
        <a:bodyPr/>
        <a:lstStyle/>
        <a:p>
          <a:endParaRPr lang="en-US"/>
        </a:p>
      </dgm:t>
    </dgm:pt>
    <dgm:pt modelId="{38133CED-DFC5-4B4D-BC6F-B72C5E6AF49C}" type="sibTrans" cxnId="{D0E42F08-588A-4DA6-A0ED-540D63CB154B}">
      <dgm:prSet/>
      <dgm:spPr/>
      <dgm:t>
        <a:bodyPr/>
        <a:lstStyle/>
        <a:p>
          <a:endParaRPr lang="en-US"/>
        </a:p>
      </dgm:t>
    </dgm:pt>
    <dgm:pt modelId="{44436C8E-74F3-BF47-BBAC-5EE63CDD1917}" type="pres">
      <dgm:prSet presAssocID="{69D26F93-3391-42DB-9660-CC46E143CF94}" presName="linear" presStyleCnt="0">
        <dgm:presLayoutVars>
          <dgm:animLvl val="lvl"/>
          <dgm:resizeHandles val="exact"/>
        </dgm:presLayoutVars>
      </dgm:prSet>
      <dgm:spPr/>
    </dgm:pt>
    <dgm:pt modelId="{9597C040-163D-6146-8066-1DC0D6D39A2B}" type="pres">
      <dgm:prSet presAssocID="{38A80111-D94E-4FBB-AA9F-611B4960D4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B0459D-D5A5-B640-99C3-17D5ECE866D2}" type="pres">
      <dgm:prSet presAssocID="{F1CC7AD1-5F08-4915-9607-F7E38B07F75E}" presName="spacer" presStyleCnt="0"/>
      <dgm:spPr/>
    </dgm:pt>
    <dgm:pt modelId="{65685884-733B-C249-B65D-C072DD08BD3F}" type="pres">
      <dgm:prSet presAssocID="{2D29A022-3B92-4DCF-A9C1-49FCFA674C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C4BD0C-3EA8-6C40-9072-7721EEF51603}" type="pres">
      <dgm:prSet presAssocID="{78D898CC-0DED-4A8B-A36B-15C508096169}" presName="spacer" presStyleCnt="0"/>
      <dgm:spPr/>
    </dgm:pt>
    <dgm:pt modelId="{F778C86A-B3D5-3B43-8753-9FB63AD3FB30}" type="pres">
      <dgm:prSet presAssocID="{8C9B090E-1E1F-4A3F-B77B-1C473F070C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35B359-2E27-5747-8C66-89CD1C11657B}" type="pres">
      <dgm:prSet presAssocID="{8B2530F7-D607-4374-BE4A-53AE978D697C}" presName="spacer" presStyleCnt="0"/>
      <dgm:spPr/>
    </dgm:pt>
    <dgm:pt modelId="{D40B12B3-EFF7-9245-83A8-19C14B4406F5}" type="pres">
      <dgm:prSet presAssocID="{D14FA8B4-7DAF-49B0-AE36-791289CB3D2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E42F08-588A-4DA6-A0ED-540D63CB154B}" srcId="{69D26F93-3391-42DB-9660-CC46E143CF94}" destId="{D14FA8B4-7DAF-49B0-AE36-791289CB3D22}" srcOrd="3" destOrd="0" parTransId="{498FD077-05D8-4BFE-8675-28F1DF479F72}" sibTransId="{38133CED-DFC5-4B4D-BC6F-B72C5E6AF49C}"/>
    <dgm:cxn modelId="{09B59621-FB01-B047-AD85-97356F403372}" type="presOf" srcId="{69D26F93-3391-42DB-9660-CC46E143CF94}" destId="{44436C8E-74F3-BF47-BBAC-5EE63CDD1917}" srcOrd="0" destOrd="0" presId="urn:microsoft.com/office/officeart/2005/8/layout/vList2"/>
    <dgm:cxn modelId="{EF0A713F-2873-4265-A1B3-4AFEB0059700}" srcId="{69D26F93-3391-42DB-9660-CC46E143CF94}" destId="{2D29A022-3B92-4DCF-A9C1-49FCFA674CA0}" srcOrd="1" destOrd="0" parTransId="{481024A1-2A96-49B0-9881-9DC02DE410A3}" sibTransId="{78D898CC-0DED-4A8B-A36B-15C508096169}"/>
    <dgm:cxn modelId="{B947E765-EBBC-F64F-A088-DC44F86FC8B8}" type="presOf" srcId="{2D29A022-3B92-4DCF-A9C1-49FCFA674CA0}" destId="{65685884-733B-C249-B65D-C072DD08BD3F}" srcOrd="0" destOrd="0" presId="urn:microsoft.com/office/officeart/2005/8/layout/vList2"/>
    <dgm:cxn modelId="{F29C806D-B8F4-654A-94EF-17E68F245C7F}" type="presOf" srcId="{8C9B090E-1E1F-4A3F-B77B-1C473F070CAB}" destId="{F778C86A-B3D5-3B43-8753-9FB63AD3FB30}" srcOrd="0" destOrd="0" presId="urn:microsoft.com/office/officeart/2005/8/layout/vList2"/>
    <dgm:cxn modelId="{CD63E69F-4AA4-46F6-89E5-27403F88724A}" srcId="{69D26F93-3391-42DB-9660-CC46E143CF94}" destId="{38A80111-D94E-4FBB-AA9F-611B4960D48B}" srcOrd="0" destOrd="0" parTransId="{D4A449B1-6608-4621-B1F4-8C239080C773}" sibTransId="{F1CC7AD1-5F08-4915-9607-F7E38B07F75E}"/>
    <dgm:cxn modelId="{0BA1B5DA-C2E6-F44E-9585-2D6BDD91226E}" type="presOf" srcId="{D14FA8B4-7DAF-49B0-AE36-791289CB3D22}" destId="{D40B12B3-EFF7-9245-83A8-19C14B4406F5}" srcOrd="0" destOrd="0" presId="urn:microsoft.com/office/officeart/2005/8/layout/vList2"/>
    <dgm:cxn modelId="{81E952E3-039C-4281-8D14-0D3B1D9077D2}" srcId="{69D26F93-3391-42DB-9660-CC46E143CF94}" destId="{8C9B090E-1E1F-4A3F-B77B-1C473F070CAB}" srcOrd="2" destOrd="0" parTransId="{5EF8F57A-3BE1-46B8-BF40-E3E20D85E414}" sibTransId="{8B2530F7-D607-4374-BE4A-53AE978D697C}"/>
    <dgm:cxn modelId="{7BC71CEC-AEBE-FF49-98FB-A3E5375C8E88}" type="presOf" srcId="{38A80111-D94E-4FBB-AA9F-611B4960D48B}" destId="{9597C040-163D-6146-8066-1DC0D6D39A2B}" srcOrd="0" destOrd="0" presId="urn:microsoft.com/office/officeart/2005/8/layout/vList2"/>
    <dgm:cxn modelId="{65296BE7-6651-6143-9803-27824AB34055}" type="presParOf" srcId="{44436C8E-74F3-BF47-BBAC-5EE63CDD1917}" destId="{9597C040-163D-6146-8066-1DC0D6D39A2B}" srcOrd="0" destOrd="0" presId="urn:microsoft.com/office/officeart/2005/8/layout/vList2"/>
    <dgm:cxn modelId="{432E61CD-B562-D542-AA16-0EC6D4A0518F}" type="presParOf" srcId="{44436C8E-74F3-BF47-BBAC-5EE63CDD1917}" destId="{2DB0459D-D5A5-B640-99C3-17D5ECE866D2}" srcOrd="1" destOrd="0" presId="urn:microsoft.com/office/officeart/2005/8/layout/vList2"/>
    <dgm:cxn modelId="{D9A90E74-9C53-8742-9C8E-E3E2F4B9C24F}" type="presParOf" srcId="{44436C8E-74F3-BF47-BBAC-5EE63CDD1917}" destId="{65685884-733B-C249-B65D-C072DD08BD3F}" srcOrd="2" destOrd="0" presId="urn:microsoft.com/office/officeart/2005/8/layout/vList2"/>
    <dgm:cxn modelId="{3AFD10FF-C5DB-7A4A-9571-3452700BF435}" type="presParOf" srcId="{44436C8E-74F3-BF47-BBAC-5EE63CDD1917}" destId="{12C4BD0C-3EA8-6C40-9072-7721EEF51603}" srcOrd="3" destOrd="0" presId="urn:microsoft.com/office/officeart/2005/8/layout/vList2"/>
    <dgm:cxn modelId="{8ED838F2-CCC0-2645-917C-FCDA91415AE5}" type="presParOf" srcId="{44436C8E-74F3-BF47-BBAC-5EE63CDD1917}" destId="{F778C86A-B3D5-3B43-8753-9FB63AD3FB30}" srcOrd="4" destOrd="0" presId="urn:microsoft.com/office/officeart/2005/8/layout/vList2"/>
    <dgm:cxn modelId="{D7E83B95-0E0A-144D-906E-AE0C0474B5FA}" type="presParOf" srcId="{44436C8E-74F3-BF47-BBAC-5EE63CDD1917}" destId="{1535B359-2E27-5747-8C66-89CD1C11657B}" srcOrd="5" destOrd="0" presId="urn:microsoft.com/office/officeart/2005/8/layout/vList2"/>
    <dgm:cxn modelId="{F064F901-B7DC-2549-BF0A-7860C35E64E2}" type="presParOf" srcId="{44436C8E-74F3-BF47-BBAC-5EE63CDD1917}" destId="{D40B12B3-EFF7-9245-83A8-19C14B4406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6CCB63-BF3C-4A96-99C0-8826300812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E9723D-7DAB-4D31-A3F6-1E5851F1E901}">
      <dgm:prSet/>
      <dgm:spPr/>
      <dgm:t>
        <a:bodyPr/>
        <a:lstStyle/>
        <a:p>
          <a:r>
            <a:rPr lang="en-US"/>
            <a:t>CATEGORY: Anticholinergic Agent, Antidote</a:t>
          </a:r>
        </a:p>
      </dgm:t>
    </dgm:pt>
    <dgm:pt modelId="{2ED42DA7-6D6B-4B57-AC2E-B907013BF037}" type="parTrans" cxnId="{43D66955-115E-4FAF-A5F0-1DCC1F3C33A0}">
      <dgm:prSet/>
      <dgm:spPr/>
      <dgm:t>
        <a:bodyPr/>
        <a:lstStyle/>
        <a:p>
          <a:endParaRPr lang="en-US"/>
        </a:p>
      </dgm:t>
    </dgm:pt>
    <dgm:pt modelId="{39941AFB-60C3-4C55-BE84-B0E467B0EBCA}" type="sibTrans" cxnId="{43D66955-115E-4FAF-A5F0-1DCC1F3C33A0}">
      <dgm:prSet/>
      <dgm:spPr/>
      <dgm:t>
        <a:bodyPr/>
        <a:lstStyle/>
        <a:p>
          <a:endParaRPr lang="en-US"/>
        </a:p>
      </dgm:t>
    </dgm:pt>
    <dgm:pt modelId="{ECD0AC60-6C26-49AA-91EF-C642C32F6C45}">
      <dgm:prSet/>
      <dgm:spPr/>
      <dgm:t>
        <a:bodyPr/>
        <a:lstStyle/>
        <a:p>
          <a:r>
            <a:rPr lang="en-US"/>
            <a:t>INDICATION: Bradycardia , Organophosphate or carbamate poisoning</a:t>
          </a:r>
        </a:p>
      </dgm:t>
    </dgm:pt>
    <dgm:pt modelId="{721F8254-78A8-435B-8E08-0EF37B5F69AF}" type="parTrans" cxnId="{6F9B17C9-7590-4C83-B0E1-998B230FA62F}">
      <dgm:prSet/>
      <dgm:spPr/>
      <dgm:t>
        <a:bodyPr/>
        <a:lstStyle/>
        <a:p>
          <a:endParaRPr lang="en-US"/>
        </a:p>
      </dgm:t>
    </dgm:pt>
    <dgm:pt modelId="{52819349-2F4A-44CB-BC4F-E0A12122BFBD}" type="sibTrans" cxnId="{6F9B17C9-7590-4C83-B0E1-998B230FA62F}">
      <dgm:prSet/>
      <dgm:spPr/>
      <dgm:t>
        <a:bodyPr/>
        <a:lstStyle/>
        <a:p>
          <a:endParaRPr lang="en-US"/>
        </a:p>
      </dgm:t>
    </dgm:pt>
    <dgm:pt modelId="{C89A6D7B-E8BC-4D54-BB5C-BF6C1E4A949F}">
      <dgm:prSet/>
      <dgm:spPr/>
      <dgm:t>
        <a:bodyPr/>
        <a:lstStyle/>
        <a:p>
          <a:r>
            <a:rPr lang="en-US"/>
            <a:t>SIDE EFFECTS: Arrhythmia, dry mouth</a:t>
          </a:r>
        </a:p>
      </dgm:t>
    </dgm:pt>
    <dgm:pt modelId="{A0D0CEB1-2E70-4AC0-A884-FB1466DA5970}" type="parTrans" cxnId="{D4F27F4F-A143-4CA6-8932-3BE22E554DFE}">
      <dgm:prSet/>
      <dgm:spPr/>
      <dgm:t>
        <a:bodyPr/>
        <a:lstStyle/>
        <a:p>
          <a:endParaRPr lang="en-US"/>
        </a:p>
      </dgm:t>
    </dgm:pt>
    <dgm:pt modelId="{8EAB49CD-BD55-4DF3-9F5E-5534EDD51E2D}" type="sibTrans" cxnId="{D4F27F4F-A143-4CA6-8932-3BE22E554DFE}">
      <dgm:prSet/>
      <dgm:spPr/>
      <dgm:t>
        <a:bodyPr/>
        <a:lstStyle/>
        <a:p>
          <a:endParaRPr lang="en-US"/>
        </a:p>
      </dgm:t>
    </dgm:pt>
    <dgm:pt modelId="{980120B0-9B9D-4869-A8D4-C19AC1954079}">
      <dgm:prSet/>
      <dgm:spPr/>
      <dgm:t>
        <a:bodyPr/>
        <a:lstStyle/>
        <a:p>
          <a:r>
            <a:rPr lang="en-US" dirty="0"/>
            <a:t>INTERACTIONS: Drugs with anticholinergic activity and sympathomimetics</a:t>
          </a:r>
        </a:p>
      </dgm:t>
    </dgm:pt>
    <dgm:pt modelId="{31EED54A-1FC3-472A-A97C-4B5961446D62}" type="parTrans" cxnId="{6957A1A0-B87E-4D5F-8A6F-92BD6A6F8A1F}">
      <dgm:prSet/>
      <dgm:spPr/>
      <dgm:t>
        <a:bodyPr/>
        <a:lstStyle/>
        <a:p>
          <a:endParaRPr lang="en-US"/>
        </a:p>
      </dgm:t>
    </dgm:pt>
    <dgm:pt modelId="{B60181E1-CFE7-49B3-8D0A-451D68C49228}" type="sibTrans" cxnId="{6957A1A0-B87E-4D5F-8A6F-92BD6A6F8A1F}">
      <dgm:prSet/>
      <dgm:spPr/>
      <dgm:t>
        <a:bodyPr/>
        <a:lstStyle/>
        <a:p>
          <a:endParaRPr lang="en-US"/>
        </a:p>
      </dgm:t>
    </dgm:pt>
    <dgm:pt modelId="{08095037-8E87-B444-A4C9-19DA85274571}" type="pres">
      <dgm:prSet presAssocID="{4F6CCB63-BF3C-4A96-99C0-882630081220}" presName="linear" presStyleCnt="0">
        <dgm:presLayoutVars>
          <dgm:animLvl val="lvl"/>
          <dgm:resizeHandles val="exact"/>
        </dgm:presLayoutVars>
      </dgm:prSet>
      <dgm:spPr/>
    </dgm:pt>
    <dgm:pt modelId="{C56FC2EB-0B6D-BF41-A677-A31076060968}" type="pres">
      <dgm:prSet presAssocID="{F3E9723D-7DAB-4D31-A3F6-1E5851F1E9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CED939-7E07-8D40-A9A6-69936D46DFFD}" type="pres">
      <dgm:prSet presAssocID="{39941AFB-60C3-4C55-BE84-B0E467B0EBCA}" presName="spacer" presStyleCnt="0"/>
      <dgm:spPr/>
    </dgm:pt>
    <dgm:pt modelId="{9A37C47F-69A5-8D43-86AC-02FF35F00D41}" type="pres">
      <dgm:prSet presAssocID="{ECD0AC60-6C26-49AA-91EF-C642C32F6C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29F56B-F252-144A-AC5E-2AC7DF1F4B46}" type="pres">
      <dgm:prSet presAssocID="{52819349-2F4A-44CB-BC4F-E0A12122BFBD}" presName="spacer" presStyleCnt="0"/>
      <dgm:spPr/>
    </dgm:pt>
    <dgm:pt modelId="{A8EE236B-9402-F24B-86E4-57A90302BCBE}" type="pres">
      <dgm:prSet presAssocID="{C89A6D7B-E8BC-4D54-BB5C-BF6C1E4A94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4500BF-8C7D-0B4B-A058-74896C880591}" type="pres">
      <dgm:prSet presAssocID="{8EAB49CD-BD55-4DF3-9F5E-5534EDD51E2D}" presName="spacer" presStyleCnt="0"/>
      <dgm:spPr/>
    </dgm:pt>
    <dgm:pt modelId="{505D9878-6EEB-0341-B56C-D88715682CD2}" type="pres">
      <dgm:prSet presAssocID="{980120B0-9B9D-4869-A8D4-C19AC19540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B81138-FCEE-8D49-8467-7122FFFB814C}" type="presOf" srcId="{F3E9723D-7DAB-4D31-A3F6-1E5851F1E901}" destId="{C56FC2EB-0B6D-BF41-A677-A31076060968}" srcOrd="0" destOrd="0" presId="urn:microsoft.com/office/officeart/2005/8/layout/vList2"/>
    <dgm:cxn modelId="{05E8AB3A-4CB6-2A48-A3B1-EFB80C289262}" type="presOf" srcId="{4F6CCB63-BF3C-4A96-99C0-882630081220}" destId="{08095037-8E87-B444-A4C9-19DA85274571}" srcOrd="0" destOrd="0" presId="urn:microsoft.com/office/officeart/2005/8/layout/vList2"/>
    <dgm:cxn modelId="{D4F27F4F-A143-4CA6-8932-3BE22E554DFE}" srcId="{4F6CCB63-BF3C-4A96-99C0-882630081220}" destId="{C89A6D7B-E8BC-4D54-BB5C-BF6C1E4A949F}" srcOrd="2" destOrd="0" parTransId="{A0D0CEB1-2E70-4AC0-A884-FB1466DA5970}" sibTransId="{8EAB49CD-BD55-4DF3-9F5E-5534EDD51E2D}"/>
    <dgm:cxn modelId="{43D66955-115E-4FAF-A5F0-1DCC1F3C33A0}" srcId="{4F6CCB63-BF3C-4A96-99C0-882630081220}" destId="{F3E9723D-7DAB-4D31-A3F6-1E5851F1E901}" srcOrd="0" destOrd="0" parTransId="{2ED42DA7-6D6B-4B57-AC2E-B907013BF037}" sibTransId="{39941AFB-60C3-4C55-BE84-B0E467B0EBCA}"/>
    <dgm:cxn modelId="{6957A1A0-B87E-4D5F-8A6F-92BD6A6F8A1F}" srcId="{4F6CCB63-BF3C-4A96-99C0-882630081220}" destId="{980120B0-9B9D-4869-A8D4-C19AC1954079}" srcOrd="3" destOrd="0" parTransId="{31EED54A-1FC3-472A-A97C-4B5961446D62}" sibTransId="{B60181E1-CFE7-49B3-8D0A-451D68C49228}"/>
    <dgm:cxn modelId="{E42CD4A1-34F5-164D-9C3A-ADD2F38C083C}" type="presOf" srcId="{ECD0AC60-6C26-49AA-91EF-C642C32F6C45}" destId="{9A37C47F-69A5-8D43-86AC-02FF35F00D41}" srcOrd="0" destOrd="0" presId="urn:microsoft.com/office/officeart/2005/8/layout/vList2"/>
    <dgm:cxn modelId="{6F9B17C9-7590-4C83-B0E1-998B230FA62F}" srcId="{4F6CCB63-BF3C-4A96-99C0-882630081220}" destId="{ECD0AC60-6C26-49AA-91EF-C642C32F6C45}" srcOrd="1" destOrd="0" parTransId="{721F8254-78A8-435B-8E08-0EF37B5F69AF}" sibTransId="{52819349-2F4A-44CB-BC4F-E0A12122BFBD}"/>
    <dgm:cxn modelId="{12C1C1D2-C343-7146-95C4-E7E717A980FB}" type="presOf" srcId="{C89A6D7B-E8BC-4D54-BB5C-BF6C1E4A949F}" destId="{A8EE236B-9402-F24B-86E4-57A90302BCBE}" srcOrd="0" destOrd="0" presId="urn:microsoft.com/office/officeart/2005/8/layout/vList2"/>
    <dgm:cxn modelId="{15000FF7-182F-694B-9536-AF98844474CB}" type="presOf" srcId="{980120B0-9B9D-4869-A8D4-C19AC1954079}" destId="{505D9878-6EEB-0341-B56C-D88715682CD2}" srcOrd="0" destOrd="0" presId="urn:microsoft.com/office/officeart/2005/8/layout/vList2"/>
    <dgm:cxn modelId="{DB4EC664-6F1A-0348-A39D-AC233A404F6D}" type="presParOf" srcId="{08095037-8E87-B444-A4C9-19DA85274571}" destId="{C56FC2EB-0B6D-BF41-A677-A31076060968}" srcOrd="0" destOrd="0" presId="urn:microsoft.com/office/officeart/2005/8/layout/vList2"/>
    <dgm:cxn modelId="{0E111AAA-37E3-7A4F-90C7-B3970C6B38EB}" type="presParOf" srcId="{08095037-8E87-B444-A4C9-19DA85274571}" destId="{45CED939-7E07-8D40-A9A6-69936D46DFFD}" srcOrd="1" destOrd="0" presId="urn:microsoft.com/office/officeart/2005/8/layout/vList2"/>
    <dgm:cxn modelId="{F895AE9D-6236-3841-BDC5-BF283CAED3BC}" type="presParOf" srcId="{08095037-8E87-B444-A4C9-19DA85274571}" destId="{9A37C47F-69A5-8D43-86AC-02FF35F00D41}" srcOrd="2" destOrd="0" presId="urn:microsoft.com/office/officeart/2005/8/layout/vList2"/>
    <dgm:cxn modelId="{47CE1AC7-2C80-8C4B-8AFE-0AE2991E3BDB}" type="presParOf" srcId="{08095037-8E87-B444-A4C9-19DA85274571}" destId="{8F29F56B-F252-144A-AC5E-2AC7DF1F4B46}" srcOrd="3" destOrd="0" presId="urn:microsoft.com/office/officeart/2005/8/layout/vList2"/>
    <dgm:cxn modelId="{8319CE5C-581D-194D-92AD-E2363742712F}" type="presParOf" srcId="{08095037-8E87-B444-A4C9-19DA85274571}" destId="{A8EE236B-9402-F24B-86E4-57A90302BCBE}" srcOrd="4" destOrd="0" presId="urn:microsoft.com/office/officeart/2005/8/layout/vList2"/>
    <dgm:cxn modelId="{0D891E1C-A52B-2448-981E-2E6ABB15C078}" type="presParOf" srcId="{08095037-8E87-B444-A4C9-19DA85274571}" destId="{554500BF-8C7D-0B4B-A058-74896C880591}" srcOrd="5" destOrd="0" presId="urn:microsoft.com/office/officeart/2005/8/layout/vList2"/>
    <dgm:cxn modelId="{25A173E0-8F97-7442-BF4D-EB1DCC4E876D}" type="presParOf" srcId="{08095037-8E87-B444-A4C9-19DA85274571}" destId="{505D9878-6EEB-0341-B56C-D88715682C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33F9B3-95F8-4D8A-BBAD-ADE005F6606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722E04-87FE-44F2-8E9A-F0C024E7BDF3}">
      <dgm:prSet/>
      <dgm:spPr/>
      <dgm:t>
        <a:bodyPr/>
        <a:lstStyle/>
        <a:p>
          <a:r>
            <a:rPr lang="en-US"/>
            <a:t>CATEGORY: Calcium Channel Blocker</a:t>
          </a:r>
        </a:p>
      </dgm:t>
    </dgm:pt>
    <dgm:pt modelId="{957655AD-7F8C-4109-983C-A79C63D22670}" type="parTrans" cxnId="{E7BDF7FD-2686-4439-B5DE-E813DCE6EB38}">
      <dgm:prSet/>
      <dgm:spPr/>
      <dgm:t>
        <a:bodyPr/>
        <a:lstStyle/>
        <a:p>
          <a:endParaRPr lang="en-US"/>
        </a:p>
      </dgm:t>
    </dgm:pt>
    <dgm:pt modelId="{8931B8BC-CF24-4173-B2C9-5FA4E45A23CD}" type="sibTrans" cxnId="{E7BDF7FD-2686-4439-B5DE-E813DCE6EB38}">
      <dgm:prSet/>
      <dgm:spPr/>
      <dgm:t>
        <a:bodyPr/>
        <a:lstStyle/>
        <a:p>
          <a:endParaRPr lang="en-US"/>
        </a:p>
      </dgm:t>
    </dgm:pt>
    <dgm:pt modelId="{8BE7D371-1E84-437C-8ECC-DA6358C35149}">
      <dgm:prSet/>
      <dgm:spPr/>
      <dgm:t>
        <a:bodyPr/>
        <a:lstStyle/>
        <a:p>
          <a:r>
            <a:rPr lang="en-US"/>
            <a:t>Blocks the SA Node and AV Node.</a:t>
          </a:r>
        </a:p>
      </dgm:t>
    </dgm:pt>
    <dgm:pt modelId="{93576E93-AEBD-4802-BCA2-129D3DA6B97F}" type="parTrans" cxnId="{E5784A78-4993-4C00-AB20-72EFE2564EC8}">
      <dgm:prSet/>
      <dgm:spPr/>
      <dgm:t>
        <a:bodyPr/>
        <a:lstStyle/>
        <a:p>
          <a:endParaRPr lang="en-US"/>
        </a:p>
      </dgm:t>
    </dgm:pt>
    <dgm:pt modelId="{970B983E-7995-4F32-A300-53B2930B0451}" type="sibTrans" cxnId="{E5784A78-4993-4C00-AB20-72EFE2564EC8}">
      <dgm:prSet/>
      <dgm:spPr/>
      <dgm:t>
        <a:bodyPr/>
        <a:lstStyle/>
        <a:p>
          <a:endParaRPr lang="en-US"/>
        </a:p>
      </dgm:t>
    </dgm:pt>
    <dgm:pt modelId="{61C1CE42-678B-439F-A048-8143B48B1DE4}">
      <dgm:prSet/>
      <dgm:spPr/>
      <dgm:t>
        <a:bodyPr/>
        <a:lstStyle/>
        <a:p>
          <a:r>
            <a:rPr lang="en-US"/>
            <a:t>INDICATION: Rate control in narrow complex SVT’s; Paroxysmal supraventricular tachycardia, Atrial Fibrillation, Atrial Flutter. </a:t>
          </a:r>
        </a:p>
      </dgm:t>
    </dgm:pt>
    <dgm:pt modelId="{1066EA77-4086-4CF1-89BA-2485537D9322}" type="parTrans" cxnId="{A63C9883-CA99-43A9-8547-4C8B8E4DFE6F}">
      <dgm:prSet/>
      <dgm:spPr/>
      <dgm:t>
        <a:bodyPr/>
        <a:lstStyle/>
        <a:p>
          <a:endParaRPr lang="en-US"/>
        </a:p>
      </dgm:t>
    </dgm:pt>
    <dgm:pt modelId="{33B70500-D065-4559-ABE1-DE596380EA12}" type="sibTrans" cxnId="{A63C9883-CA99-43A9-8547-4C8B8E4DFE6F}">
      <dgm:prSet/>
      <dgm:spPr/>
      <dgm:t>
        <a:bodyPr/>
        <a:lstStyle/>
        <a:p>
          <a:endParaRPr lang="en-US"/>
        </a:p>
      </dgm:t>
    </dgm:pt>
    <dgm:pt modelId="{F0762FA3-9EF4-40A1-8431-DE1E8AF18444}">
      <dgm:prSet/>
      <dgm:spPr/>
      <dgm:t>
        <a:bodyPr/>
        <a:lstStyle/>
        <a:p>
          <a:r>
            <a:rPr lang="en-US"/>
            <a:t>SIDE EFFECTS: Bradycardia, dizziness, hypotension</a:t>
          </a:r>
        </a:p>
      </dgm:t>
    </dgm:pt>
    <dgm:pt modelId="{BF3037FA-5332-4B3A-830F-9827AD682A02}" type="parTrans" cxnId="{C331DAE3-CF3E-43F4-83A3-3127A40C78B8}">
      <dgm:prSet/>
      <dgm:spPr/>
      <dgm:t>
        <a:bodyPr/>
        <a:lstStyle/>
        <a:p>
          <a:endParaRPr lang="en-US"/>
        </a:p>
      </dgm:t>
    </dgm:pt>
    <dgm:pt modelId="{95E312C8-1B02-4BA4-B88A-D36B497EFD0D}" type="sibTrans" cxnId="{C331DAE3-CF3E-43F4-83A3-3127A40C78B8}">
      <dgm:prSet/>
      <dgm:spPr/>
      <dgm:t>
        <a:bodyPr/>
        <a:lstStyle/>
        <a:p>
          <a:endParaRPr lang="en-US"/>
        </a:p>
      </dgm:t>
    </dgm:pt>
    <dgm:pt modelId="{CAEA2833-546D-48F6-AD8D-7CAD7BCDD7CD}">
      <dgm:prSet/>
      <dgm:spPr/>
      <dgm:t>
        <a:bodyPr/>
        <a:lstStyle/>
        <a:p>
          <a:r>
            <a:rPr lang="en-US"/>
            <a:t>INTERACTIONS: May potentate amiodarone and beta blockers</a:t>
          </a:r>
        </a:p>
      </dgm:t>
    </dgm:pt>
    <dgm:pt modelId="{6243B326-026F-4D04-9E9C-31545D14CF30}" type="parTrans" cxnId="{FA8F6809-3DBC-4CF3-95B8-2DACCC1F3D77}">
      <dgm:prSet/>
      <dgm:spPr/>
      <dgm:t>
        <a:bodyPr/>
        <a:lstStyle/>
        <a:p>
          <a:endParaRPr lang="en-US"/>
        </a:p>
      </dgm:t>
    </dgm:pt>
    <dgm:pt modelId="{D413B5DD-349C-42D1-AF5E-D5CECAD6D8CB}" type="sibTrans" cxnId="{FA8F6809-3DBC-4CF3-95B8-2DACCC1F3D77}">
      <dgm:prSet/>
      <dgm:spPr/>
      <dgm:t>
        <a:bodyPr/>
        <a:lstStyle/>
        <a:p>
          <a:endParaRPr lang="en-US"/>
        </a:p>
      </dgm:t>
    </dgm:pt>
    <dgm:pt modelId="{1347AA2B-EF76-774C-8BE6-6701992BEA99}" type="pres">
      <dgm:prSet presAssocID="{F033F9B3-95F8-4D8A-BBAD-ADE005F66060}" presName="linear" presStyleCnt="0">
        <dgm:presLayoutVars>
          <dgm:animLvl val="lvl"/>
          <dgm:resizeHandles val="exact"/>
        </dgm:presLayoutVars>
      </dgm:prSet>
      <dgm:spPr/>
    </dgm:pt>
    <dgm:pt modelId="{F0449CE1-0806-B040-B38F-4F65EB4D96D2}" type="pres">
      <dgm:prSet presAssocID="{72722E04-87FE-44F2-8E9A-F0C024E7BD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9B52623-BFE8-3B47-923E-17933CC98926}" type="pres">
      <dgm:prSet presAssocID="{8931B8BC-CF24-4173-B2C9-5FA4E45A23CD}" presName="spacer" presStyleCnt="0"/>
      <dgm:spPr/>
    </dgm:pt>
    <dgm:pt modelId="{87D8D8ED-4BF8-2743-A928-C979194B51B1}" type="pres">
      <dgm:prSet presAssocID="{8BE7D371-1E84-437C-8ECC-DA6358C351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6DB894-873D-A145-A187-475D198694EE}" type="pres">
      <dgm:prSet presAssocID="{970B983E-7995-4F32-A300-53B2930B0451}" presName="spacer" presStyleCnt="0"/>
      <dgm:spPr/>
    </dgm:pt>
    <dgm:pt modelId="{EB6DF93A-EAFB-DE4A-A8B7-9B184BDA7EA3}" type="pres">
      <dgm:prSet presAssocID="{61C1CE42-678B-439F-A048-8143B48B1D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7563DC-6D98-834D-B74E-9E103FFEB119}" type="pres">
      <dgm:prSet presAssocID="{33B70500-D065-4559-ABE1-DE596380EA12}" presName="spacer" presStyleCnt="0"/>
      <dgm:spPr/>
    </dgm:pt>
    <dgm:pt modelId="{C5B7D8D5-F155-174D-BDB5-DF2ECEB3F229}" type="pres">
      <dgm:prSet presAssocID="{F0762FA3-9EF4-40A1-8431-DE1E8AF184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103FA8F-356B-AE4E-A00C-60E9C8C2A4A1}" type="pres">
      <dgm:prSet presAssocID="{95E312C8-1B02-4BA4-B88A-D36B497EFD0D}" presName="spacer" presStyleCnt="0"/>
      <dgm:spPr/>
    </dgm:pt>
    <dgm:pt modelId="{2F53EB84-4325-254C-BE0E-E4CD0F24BD08}" type="pres">
      <dgm:prSet presAssocID="{CAEA2833-546D-48F6-AD8D-7CAD7BCDD7C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8F6809-3DBC-4CF3-95B8-2DACCC1F3D77}" srcId="{F033F9B3-95F8-4D8A-BBAD-ADE005F66060}" destId="{CAEA2833-546D-48F6-AD8D-7CAD7BCDD7CD}" srcOrd="4" destOrd="0" parTransId="{6243B326-026F-4D04-9E9C-31545D14CF30}" sibTransId="{D413B5DD-349C-42D1-AF5E-D5CECAD6D8CB}"/>
    <dgm:cxn modelId="{1F4D1017-FC0E-6745-B8AC-574420D5F68C}" type="presOf" srcId="{CAEA2833-546D-48F6-AD8D-7CAD7BCDD7CD}" destId="{2F53EB84-4325-254C-BE0E-E4CD0F24BD08}" srcOrd="0" destOrd="0" presId="urn:microsoft.com/office/officeart/2005/8/layout/vList2"/>
    <dgm:cxn modelId="{1357C532-C531-9B4F-A580-6CBD37CB3CAC}" type="presOf" srcId="{F0762FA3-9EF4-40A1-8431-DE1E8AF18444}" destId="{C5B7D8D5-F155-174D-BDB5-DF2ECEB3F229}" srcOrd="0" destOrd="0" presId="urn:microsoft.com/office/officeart/2005/8/layout/vList2"/>
    <dgm:cxn modelId="{65223771-D913-C546-993A-DEADC5948B44}" type="presOf" srcId="{61C1CE42-678B-439F-A048-8143B48B1DE4}" destId="{EB6DF93A-EAFB-DE4A-A8B7-9B184BDA7EA3}" srcOrd="0" destOrd="0" presId="urn:microsoft.com/office/officeart/2005/8/layout/vList2"/>
    <dgm:cxn modelId="{E5784A78-4993-4C00-AB20-72EFE2564EC8}" srcId="{F033F9B3-95F8-4D8A-BBAD-ADE005F66060}" destId="{8BE7D371-1E84-437C-8ECC-DA6358C35149}" srcOrd="1" destOrd="0" parTransId="{93576E93-AEBD-4802-BCA2-129D3DA6B97F}" sibTransId="{970B983E-7995-4F32-A300-53B2930B0451}"/>
    <dgm:cxn modelId="{A63C9883-CA99-43A9-8547-4C8B8E4DFE6F}" srcId="{F033F9B3-95F8-4D8A-BBAD-ADE005F66060}" destId="{61C1CE42-678B-439F-A048-8143B48B1DE4}" srcOrd="2" destOrd="0" parTransId="{1066EA77-4086-4CF1-89BA-2485537D9322}" sibTransId="{33B70500-D065-4559-ABE1-DE596380EA12}"/>
    <dgm:cxn modelId="{27677791-2CBC-D447-80D5-C4B52F3456AD}" type="presOf" srcId="{72722E04-87FE-44F2-8E9A-F0C024E7BDF3}" destId="{F0449CE1-0806-B040-B38F-4F65EB4D96D2}" srcOrd="0" destOrd="0" presId="urn:microsoft.com/office/officeart/2005/8/layout/vList2"/>
    <dgm:cxn modelId="{C331DAE3-CF3E-43F4-83A3-3127A40C78B8}" srcId="{F033F9B3-95F8-4D8A-BBAD-ADE005F66060}" destId="{F0762FA3-9EF4-40A1-8431-DE1E8AF18444}" srcOrd="3" destOrd="0" parTransId="{BF3037FA-5332-4B3A-830F-9827AD682A02}" sibTransId="{95E312C8-1B02-4BA4-B88A-D36B497EFD0D}"/>
    <dgm:cxn modelId="{07A4EDF4-363D-A549-9769-004D267DDBC1}" type="presOf" srcId="{F033F9B3-95F8-4D8A-BBAD-ADE005F66060}" destId="{1347AA2B-EF76-774C-8BE6-6701992BEA99}" srcOrd="0" destOrd="0" presId="urn:microsoft.com/office/officeart/2005/8/layout/vList2"/>
    <dgm:cxn modelId="{CEDACAFD-3E00-4E46-AC68-09D30473DDFF}" type="presOf" srcId="{8BE7D371-1E84-437C-8ECC-DA6358C35149}" destId="{87D8D8ED-4BF8-2743-A928-C979194B51B1}" srcOrd="0" destOrd="0" presId="urn:microsoft.com/office/officeart/2005/8/layout/vList2"/>
    <dgm:cxn modelId="{E7BDF7FD-2686-4439-B5DE-E813DCE6EB38}" srcId="{F033F9B3-95F8-4D8A-BBAD-ADE005F66060}" destId="{72722E04-87FE-44F2-8E9A-F0C024E7BDF3}" srcOrd="0" destOrd="0" parTransId="{957655AD-7F8C-4109-983C-A79C63D22670}" sibTransId="{8931B8BC-CF24-4173-B2C9-5FA4E45A23CD}"/>
    <dgm:cxn modelId="{140E7AA5-9E8C-994C-B1B5-FDDA011C1034}" type="presParOf" srcId="{1347AA2B-EF76-774C-8BE6-6701992BEA99}" destId="{F0449CE1-0806-B040-B38F-4F65EB4D96D2}" srcOrd="0" destOrd="0" presId="urn:microsoft.com/office/officeart/2005/8/layout/vList2"/>
    <dgm:cxn modelId="{379B0690-5521-5D46-89AC-07AFE41D15B8}" type="presParOf" srcId="{1347AA2B-EF76-774C-8BE6-6701992BEA99}" destId="{79B52623-BFE8-3B47-923E-17933CC98926}" srcOrd="1" destOrd="0" presId="urn:microsoft.com/office/officeart/2005/8/layout/vList2"/>
    <dgm:cxn modelId="{42680323-8B34-5841-9560-E83D531455EA}" type="presParOf" srcId="{1347AA2B-EF76-774C-8BE6-6701992BEA99}" destId="{87D8D8ED-4BF8-2743-A928-C979194B51B1}" srcOrd="2" destOrd="0" presId="urn:microsoft.com/office/officeart/2005/8/layout/vList2"/>
    <dgm:cxn modelId="{3CD3E073-CA3E-5B43-ABB5-97637E4092A7}" type="presParOf" srcId="{1347AA2B-EF76-774C-8BE6-6701992BEA99}" destId="{646DB894-873D-A145-A187-475D198694EE}" srcOrd="3" destOrd="0" presId="urn:microsoft.com/office/officeart/2005/8/layout/vList2"/>
    <dgm:cxn modelId="{894FB8EA-450D-C74D-91CE-E4D474F8BCBD}" type="presParOf" srcId="{1347AA2B-EF76-774C-8BE6-6701992BEA99}" destId="{EB6DF93A-EAFB-DE4A-A8B7-9B184BDA7EA3}" srcOrd="4" destOrd="0" presId="urn:microsoft.com/office/officeart/2005/8/layout/vList2"/>
    <dgm:cxn modelId="{21C90369-24CA-5A45-B387-2A2152CEAC0F}" type="presParOf" srcId="{1347AA2B-EF76-774C-8BE6-6701992BEA99}" destId="{357563DC-6D98-834D-B74E-9E103FFEB119}" srcOrd="5" destOrd="0" presId="urn:microsoft.com/office/officeart/2005/8/layout/vList2"/>
    <dgm:cxn modelId="{388AB165-7F27-064B-8685-3DB520535D87}" type="presParOf" srcId="{1347AA2B-EF76-774C-8BE6-6701992BEA99}" destId="{C5B7D8D5-F155-174D-BDB5-DF2ECEB3F229}" srcOrd="6" destOrd="0" presId="urn:microsoft.com/office/officeart/2005/8/layout/vList2"/>
    <dgm:cxn modelId="{CB1F50B5-717A-8D4A-B73F-D05E684EBB6C}" type="presParOf" srcId="{1347AA2B-EF76-774C-8BE6-6701992BEA99}" destId="{C103FA8F-356B-AE4E-A00C-60E9C8C2A4A1}" srcOrd="7" destOrd="0" presId="urn:microsoft.com/office/officeart/2005/8/layout/vList2"/>
    <dgm:cxn modelId="{480C2DD2-6C6B-3443-A96B-175E40C75CDF}" type="presParOf" srcId="{1347AA2B-EF76-774C-8BE6-6701992BEA99}" destId="{2F53EB84-4325-254C-BE0E-E4CD0F24BD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B6AED5-83EF-4113-8441-240F9E3C05B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1AE729-719E-41A9-9606-393F77FB2F7A}">
      <dgm:prSet custT="1"/>
      <dgm:spPr/>
      <dgm:t>
        <a:bodyPr/>
        <a:lstStyle/>
        <a:p>
          <a:r>
            <a:rPr lang="en-US" sz="1800" dirty="0"/>
            <a:t>CATEGORY: Antiarrhythmic, Local Anesthetic. Topical analgesic</a:t>
          </a:r>
        </a:p>
      </dgm:t>
    </dgm:pt>
    <dgm:pt modelId="{8470A9CC-5C62-4F48-B079-B8991E96B07B}" type="parTrans" cxnId="{A70129BB-EEAA-47FA-B794-BAEA9869B0CD}">
      <dgm:prSet/>
      <dgm:spPr/>
      <dgm:t>
        <a:bodyPr/>
        <a:lstStyle/>
        <a:p>
          <a:endParaRPr lang="en-US"/>
        </a:p>
      </dgm:t>
    </dgm:pt>
    <dgm:pt modelId="{1CDBA5AD-800A-46A3-B3C9-C06D90EE3485}" type="sibTrans" cxnId="{A70129BB-EEAA-47FA-B794-BAEA9869B0CD}">
      <dgm:prSet/>
      <dgm:spPr/>
      <dgm:t>
        <a:bodyPr/>
        <a:lstStyle/>
        <a:p>
          <a:endParaRPr lang="en-US"/>
        </a:p>
      </dgm:t>
    </dgm:pt>
    <dgm:pt modelId="{8FD00669-6676-446F-944E-94E77DB0E0E3}">
      <dgm:prSet custT="1"/>
      <dgm:spPr/>
      <dgm:t>
        <a:bodyPr/>
        <a:lstStyle/>
        <a:p>
          <a:r>
            <a:rPr lang="en-US" sz="1800" dirty="0"/>
            <a:t>INDICATION: </a:t>
          </a:r>
        </a:p>
        <a:p>
          <a:r>
            <a:rPr lang="en-US" sz="1800" dirty="0"/>
            <a:t>Ventricular arrhythmias , topical analgesia.</a:t>
          </a:r>
        </a:p>
        <a:p>
          <a:r>
            <a:rPr lang="en-US" sz="1800" dirty="0"/>
            <a:t>Prior to Intubation in cases of TBI</a:t>
          </a:r>
        </a:p>
        <a:p>
          <a:r>
            <a:rPr lang="en-US" sz="1800" dirty="0"/>
            <a:t>Anesthetic for nasotracheal intubation or IO procedure</a:t>
          </a:r>
        </a:p>
        <a:p>
          <a:endParaRPr lang="en-US" sz="1800" dirty="0"/>
        </a:p>
      </dgm:t>
    </dgm:pt>
    <dgm:pt modelId="{791BA743-FEA0-4F04-A151-80DF09998C4E}" type="parTrans" cxnId="{ACA636F2-BA42-4BFF-B20D-FD89E5C15F9F}">
      <dgm:prSet/>
      <dgm:spPr/>
      <dgm:t>
        <a:bodyPr/>
        <a:lstStyle/>
        <a:p>
          <a:endParaRPr lang="en-US"/>
        </a:p>
      </dgm:t>
    </dgm:pt>
    <dgm:pt modelId="{E141653F-8316-49C1-BC69-5EA5F64B8872}" type="sibTrans" cxnId="{ACA636F2-BA42-4BFF-B20D-FD89E5C15F9F}">
      <dgm:prSet/>
      <dgm:spPr/>
      <dgm:t>
        <a:bodyPr/>
        <a:lstStyle/>
        <a:p>
          <a:endParaRPr lang="en-US"/>
        </a:p>
      </dgm:t>
    </dgm:pt>
    <dgm:pt modelId="{1172C86D-CFDE-412A-A3CD-308FF11A0DF4}">
      <dgm:prSet custT="1"/>
      <dgm:spPr/>
      <dgm:t>
        <a:bodyPr/>
        <a:lstStyle/>
        <a:p>
          <a:r>
            <a:rPr lang="en-US" sz="1800" dirty="0"/>
            <a:t>SIDE EFFECTS: Arrhythmias, seizures at high doses, bronchospasm</a:t>
          </a:r>
        </a:p>
      </dgm:t>
    </dgm:pt>
    <dgm:pt modelId="{C16CF002-E2FA-4C43-B987-6D18A2A45481}" type="parTrans" cxnId="{C6DF5FF2-0B8E-40E3-B237-61F208DEA973}">
      <dgm:prSet/>
      <dgm:spPr/>
      <dgm:t>
        <a:bodyPr/>
        <a:lstStyle/>
        <a:p>
          <a:endParaRPr lang="en-US"/>
        </a:p>
      </dgm:t>
    </dgm:pt>
    <dgm:pt modelId="{34525EE3-898B-4842-A244-016CE363B6B9}" type="sibTrans" cxnId="{C6DF5FF2-0B8E-40E3-B237-61F208DEA973}">
      <dgm:prSet/>
      <dgm:spPr/>
      <dgm:t>
        <a:bodyPr/>
        <a:lstStyle/>
        <a:p>
          <a:endParaRPr lang="en-US"/>
        </a:p>
      </dgm:t>
    </dgm:pt>
    <dgm:pt modelId="{656CE2AF-A9FB-7F4F-9904-336DB60DB586}" type="pres">
      <dgm:prSet presAssocID="{D2B6AED5-83EF-4113-8441-240F9E3C05BE}" presName="linear" presStyleCnt="0">
        <dgm:presLayoutVars>
          <dgm:animLvl val="lvl"/>
          <dgm:resizeHandles val="exact"/>
        </dgm:presLayoutVars>
      </dgm:prSet>
      <dgm:spPr/>
    </dgm:pt>
    <dgm:pt modelId="{B88991F9-1980-3E4F-A66E-01051474A43A}" type="pres">
      <dgm:prSet presAssocID="{EC1AE729-719E-41A9-9606-393F77FB2F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23A725-DE04-E14D-B011-30F87CA5B852}" type="pres">
      <dgm:prSet presAssocID="{1CDBA5AD-800A-46A3-B3C9-C06D90EE3485}" presName="spacer" presStyleCnt="0"/>
      <dgm:spPr/>
    </dgm:pt>
    <dgm:pt modelId="{CB4FD757-2628-F649-8E01-EF5E3EFB3744}" type="pres">
      <dgm:prSet presAssocID="{8FD00669-6676-446F-944E-94E77DB0E0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2CB9B0-B9A6-F648-A45A-1FDE22B923E0}" type="pres">
      <dgm:prSet presAssocID="{E141653F-8316-49C1-BC69-5EA5F64B8872}" presName="spacer" presStyleCnt="0"/>
      <dgm:spPr/>
    </dgm:pt>
    <dgm:pt modelId="{4A06F69F-FB23-CC48-96A8-7CB68205037F}" type="pres">
      <dgm:prSet presAssocID="{1172C86D-CFDE-412A-A3CD-308FF11A0D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6DDC1A-B931-2346-B7B8-B138EFD47F22}" type="presOf" srcId="{8FD00669-6676-446F-944E-94E77DB0E0E3}" destId="{CB4FD757-2628-F649-8E01-EF5E3EFB3744}" srcOrd="0" destOrd="0" presId="urn:microsoft.com/office/officeart/2005/8/layout/vList2"/>
    <dgm:cxn modelId="{F1FC325A-A51D-9742-BBD0-510588F2D381}" type="presOf" srcId="{EC1AE729-719E-41A9-9606-393F77FB2F7A}" destId="{B88991F9-1980-3E4F-A66E-01051474A43A}" srcOrd="0" destOrd="0" presId="urn:microsoft.com/office/officeart/2005/8/layout/vList2"/>
    <dgm:cxn modelId="{4DDF8C92-BFCF-124B-B1EB-DB12FC35D1EB}" type="presOf" srcId="{D2B6AED5-83EF-4113-8441-240F9E3C05BE}" destId="{656CE2AF-A9FB-7F4F-9904-336DB60DB586}" srcOrd="0" destOrd="0" presId="urn:microsoft.com/office/officeart/2005/8/layout/vList2"/>
    <dgm:cxn modelId="{D6B2039F-D2E5-3043-BA60-DF4FD01E82D2}" type="presOf" srcId="{1172C86D-CFDE-412A-A3CD-308FF11A0DF4}" destId="{4A06F69F-FB23-CC48-96A8-7CB68205037F}" srcOrd="0" destOrd="0" presId="urn:microsoft.com/office/officeart/2005/8/layout/vList2"/>
    <dgm:cxn modelId="{A70129BB-EEAA-47FA-B794-BAEA9869B0CD}" srcId="{D2B6AED5-83EF-4113-8441-240F9E3C05BE}" destId="{EC1AE729-719E-41A9-9606-393F77FB2F7A}" srcOrd="0" destOrd="0" parTransId="{8470A9CC-5C62-4F48-B079-B8991E96B07B}" sibTransId="{1CDBA5AD-800A-46A3-B3C9-C06D90EE3485}"/>
    <dgm:cxn modelId="{ACA636F2-BA42-4BFF-B20D-FD89E5C15F9F}" srcId="{D2B6AED5-83EF-4113-8441-240F9E3C05BE}" destId="{8FD00669-6676-446F-944E-94E77DB0E0E3}" srcOrd="1" destOrd="0" parTransId="{791BA743-FEA0-4F04-A151-80DF09998C4E}" sibTransId="{E141653F-8316-49C1-BC69-5EA5F64B8872}"/>
    <dgm:cxn modelId="{C6DF5FF2-0B8E-40E3-B237-61F208DEA973}" srcId="{D2B6AED5-83EF-4113-8441-240F9E3C05BE}" destId="{1172C86D-CFDE-412A-A3CD-308FF11A0DF4}" srcOrd="2" destOrd="0" parTransId="{C16CF002-E2FA-4C43-B987-6D18A2A45481}" sibTransId="{34525EE3-898B-4842-A244-016CE363B6B9}"/>
    <dgm:cxn modelId="{EC84E25F-2AF8-8347-BCE8-E62A5C1687CF}" type="presParOf" srcId="{656CE2AF-A9FB-7F4F-9904-336DB60DB586}" destId="{B88991F9-1980-3E4F-A66E-01051474A43A}" srcOrd="0" destOrd="0" presId="urn:microsoft.com/office/officeart/2005/8/layout/vList2"/>
    <dgm:cxn modelId="{E7E120B5-EF55-D14F-AEF8-7B3289AF0ECF}" type="presParOf" srcId="{656CE2AF-A9FB-7F4F-9904-336DB60DB586}" destId="{0523A725-DE04-E14D-B011-30F87CA5B852}" srcOrd="1" destOrd="0" presId="urn:microsoft.com/office/officeart/2005/8/layout/vList2"/>
    <dgm:cxn modelId="{84AD9BB6-F97A-5049-AFE6-E4D0911DCAC0}" type="presParOf" srcId="{656CE2AF-A9FB-7F4F-9904-336DB60DB586}" destId="{CB4FD757-2628-F649-8E01-EF5E3EFB3744}" srcOrd="2" destOrd="0" presId="urn:microsoft.com/office/officeart/2005/8/layout/vList2"/>
    <dgm:cxn modelId="{1CD25479-0243-8E4F-BDC2-D00A34A0151B}" type="presParOf" srcId="{656CE2AF-A9FB-7F4F-9904-336DB60DB586}" destId="{E22CB9B0-B9A6-F648-A45A-1FDE22B923E0}" srcOrd="3" destOrd="0" presId="urn:microsoft.com/office/officeart/2005/8/layout/vList2"/>
    <dgm:cxn modelId="{EB8A363E-BA82-7D41-89E5-557307000437}" type="presParOf" srcId="{656CE2AF-A9FB-7F4F-9904-336DB60DB586}" destId="{4A06F69F-FB23-CC48-96A8-7CB6820503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9370A-D86F-EA4B-916E-EA5E4486CB35}">
      <dsp:nvSpPr>
        <dsp:cNvPr id="0" name=""/>
        <dsp:cNvSpPr/>
      </dsp:nvSpPr>
      <dsp:spPr>
        <a:xfrm>
          <a:off x="0" y="1398"/>
          <a:ext cx="3964343" cy="965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Heart Is The Pump That Keeps The Body Alive .</a:t>
          </a:r>
        </a:p>
      </dsp:txBody>
      <dsp:txXfrm>
        <a:off x="47120" y="48518"/>
        <a:ext cx="3870103" cy="871010"/>
      </dsp:txXfrm>
    </dsp:sp>
    <dsp:sp modelId="{17B4665F-2578-DF43-860E-3100955A1B24}">
      <dsp:nvSpPr>
        <dsp:cNvPr id="0" name=""/>
        <dsp:cNvSpPr/>
      </dsp:nvSpPr>
      <dsp:spPr>
        <a:xfrm>
          <a:off x="0" y="1038648"/>
          <a:ext cx="3964343" cy="965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70 bpm x 60 minutes x 24 hours x 365 days x 80 years </a:t>
          </a:r>
        </a:p>
      </dsp:txBody>
      <dsp:txXfrm>
        <a:off x="47120" y="1085768"/>
        <a:ext cx="3870103" cy="871010"/>
      </dsp:txXfrm>
    </dsp:sp>
    <dsp:sp modelId="{DBB9A4EF-40EF-AC4F-BBA2-51F3A1F4621F}">
      <dsp:nvSpPr>
        <dsp:cNvPr id="0" name=""/>
        <dsp:cNvSpPr/>
      </dsp:nvSpPr>
      <dsp:spPr>
        <a:xfrm>
          <a:off x="0" y="2075898"/>
          <a:ext cx="3964343" cy="965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EQUALS  2,943,360,000 IN A LIFETIME                 </a:t>
          </a:r>
        </a:p>
      </dsp:txBody>
      <dsp:txXfrm>
        <a:off x="47120" y="2123018"/>
        <a:ext cx="3870103" cy="871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0C7A-69B8-7449-9ECC-C9B116EF0E97}">
      <dsp:nvSpPr>
        <dsp:cNvPr id="0" name=""/>
        <dsp:cNvSpPr/>
      </dsp:nvSpPr>
      <dsp:spPr>
        <a:xfrm>
          <a:off x="0" y="32854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CATEGORY: Beta Blocker, Beta 1 selective </a:t>
          </a:r>
        </a:p>
      </dsp:txBody>
      <dsp:txXfrm>
        <a:off x="57015" y="89869"/>
        <a:ext cx="4091258" cy="1053922"/>
      </dsp:txXfrm>
    </dsp:sp>
    <dsp:sp modelId="{AF6D8D32-5EFE-3442-A8FD-1C0B9BDE6B43}">
      <dsp:nvSpPr>
        <dsp:cNvPr id="0" name=""/>
        <dsp:cNvSpPr/>
      </dsp:nvSpPr>
      <dsp:spPr>
        <a:xfrm>
          <a:off x="0" y="1264167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INDICATION: Rate control for patients already on a beta blocker</a:t>
          </a:r>
        </a:p>
      </dsp:txBody>
      <dsp:txXfrm>
        <a:off x="57015" y="1321182"/>
        <a:ext cx="4091258" cy="1053922"/>
      </dsp:txXfrm>
    </dsp:sp>
    <dsp:sp modelId="{ED78EEA2-AD18-7245-9BAF-7527A777DE38}">
      <dsp:nvSpPr>
        <dsp:cNvPr id="0" name=""/>
        <dsp:cNvSpPr/>
      </dsp:nvSpPr>
      <dsp:spPr>
        <a:xfrm>
          <a:off x="0" y="2495479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SIDE EFFECTS: Hypotension, bronchospasm</a:t>
          </a:r>
        </a:p>
      </dsp:txBody>
      <dsp:txXfrm>
        <a:off x="57015" y="2552494"/>
        <a:ext cx="4091258" cy="1053922"/>
      </dsp:txXfrm>
    </dsp:sp>
    <dsp:sp modelId="{F0DC8B03-A7F1-C443-9BFD-98AD6F0CED2F}">
      <dsp:nvSpPr>
        <dsp:cNvPr id="0" name=""/>
        <dsp:cNvSpPr/>
      </dsp:nvSpPr>
      <dsp:spPr>
        <a:xfrm>
          <a:off x="0" y="3726792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INTERACTIONS:  May enhance bradycardia in conjunction with other class IV drugs</a:t>
          </a:r>
        </a:p>
      </dsp:txBody>
      <dsp:txXfrm>
        <a:off x="57015" y="3783807"/>
        <a:ext cx="4091258" cy="10539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6942-6B44-3046-AA5E-D445CC349358}">
      <dsp:nvSpPr>
        <dsp:cNvPr id="0" name=""/>
        <dsp:cNvSpPr/>
      </dsp:nvSpPr>
      <dsp:spPr>
        <a:xfrm>
          <a:off x="0" y="0"/>
          <a:ext cx="6156960" cy="683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CATEGORY: Alpha adrenergic agonist. </a:t>
          </a:r>
        </a:p>
      </dsp:txBody>
      <dsp:txXfrm>
        <a:off x="20025" y="20025"/>
        <a:ext cx="5361416" cy="643654"/>
      </dsp:txXfrm>
    </dsp:sp>
    <dsp:sp modelId="{F7251E97-2680-344A-BB2F-779BBF745FCE}">
      <dsp:nvSpPr>
        <dsp:cNvPr id="0" name=""/>
        <dsp:cNvSpPr/>
      </dsp:nvSpPr>
      <dsp:spPr>
        <a:xfrm>
          <a:off x="515645" y="808014"/>
          <a:ext cx="6156960" cy="6837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INDICATION: Used in shock or hypotensive states.</a:t>
          </a:r>
        </a:p>
      </dsp:txBody>
      <dsp:txXfrm>
        <a:off x="535670" y="828039"/>
        <a:ext cx="5156856" cy="643654"/>
      </dsp:txXfrm>
    </dsp:sp>
    <dsp:sp modelId="{196FF926-91FC-A24C-8701-D1E993B6B70D}">
      <dsp:nvSpPr>
        <dsp:cNvPr id="0" name=""/>
        <dsp:cNvSpPr/>
      </dsp:nvSpPr>
      <dsp:spPr>
        <a:xfrm>
          <a:off x="1023594" y="1616028"/>
          <a:ext cx="6156960" cy="6837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SIDE EFFECTS Arrhythmias, tachycardia, tissue necrosis  </a:t>
          </a:r>
        </a:p>
      </dsp:txBody>
      <dsp:txXfrm>
        <a:off x="1043619" y="1636053"/>
        <a:ext cx="5164552" cy="643654"/>
      </dsp:txXfrm>
    </dsp:sp>
    <dsp:sp modelId="{34080F6C-FDD5-974A-85F0-E77470F82C39}">
      <dsp:nvSpPr>
        <dsp:cNvPr id="0" name=""/>
        <dsp:cNvSpPr/>
      </dsp:nvSpPr>
      <dsp:spPr>
        <a:xfrm>
          <a:off x="1539239" y="2424043"/>
          <a:ext cx="6156960" cy="683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INTERACTIONS:  Increased affect when administered with other stimulants.</a:t>
          </a:r>
        </a:p>
      </dsp:txBody>
      <dsp:txXfrm>
        <a:off x="1559264" y="2444068"/>
        <a:ext cx="5156856" cy="643654"/>
      </dsp:txXfrm>
    </dsp:sp>
    <dsp:sp modelId="{5FA4AAC3-6292-8E4C-9051-6102A03C6C7E}">
      <dsp:nvSpPr>
        <dsp:cNvPr id="0" name=""/>
        <dsp:cNvSpPr/>
      </dsp:nvSpPr>
      <dsp:spPr>
        <a:xfrm>
          <a:off x="5712552" y="523655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12544" y="523655"/>
        <a:ext cx="244423" cy="334416"/>
      </dsp:txXfrm>
    </dsp:sp>
    <dsp:sp modelId="{DA7A9808-6293-5247-8527-BA410A58E3F5}">
      <dsp:nvSpPr>
        <dsp:cNvPr id="0" name=""/>
        <dsp:cNvSpPr/>
      </dsp:nvSpPr>
      <dsp:spPr>
        <a:xfrm>
          <a:off x="6228197" y="1331670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28189" y="1331670"/>
        <a:ext cx="244423" cy="334416"/>
      </dsp:txXfrm>
    </dsp:sp>
    <dsp:sp modelId="{015E6936-D846-DD4D-BC1F-DD9FD5122207}">
      <dsp:nvSpPr>
        <dsp:cNvPr id="0" name=""/>
        <dsp:cNvSpPr/>
      </dsp:nvSpPr>
      <dsp:spPr>
        <a:xfrm>
          <a:off x="6736146" y="2139684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36138" y="2139684"/>
        <a:ext cx="244423" cy="3344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5B938-3435-1841-88C4-841D70DFD882}">
      <dsp:nvSpPr>
        <dsp:cNvPr id="0" name=""/>
        <dsp:cNvSpPr/>
      </dsp:nvSpPr>
      <dsp:spPr>
        <a:xfrm>
          <a:off x="0" y="318458"/>
          <a:ext cx="4205288" cy="13803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INDICATION: Vasopressor use in cardiac arrest.</a:t>
          </a:r>
        </a:p>
      </dsp:txBody>
      <dsp:txXfrm>
        <a:off x="67381" y="385839"/>
        <a:ext cx="4070526" cy="1245545"/>
      </dsp:txXfrm>
    </dsp:sp>
    <dsp:sp modelId="{8CE82F85-8E80-3747-A7FC-27C5D0444BFE}">
      <dsp:nvSpPr>
        <dsp:cNvPr id="0" name=""/>
        <dsp:cNvSpPr/>
      </dsp:nvSpPr>
      <dsp:spPr>
        <a:xfrm>
          <a:off x="0" y="1773646"/>
          <a:ext cx="4205288" cy="1380307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CARDIAC ARREST: 1mg IV/IO.  Repeat every 3-5 minutes per AHA guidelines</a:t>
          </a:r>
        </a:p>
      </dsp:txBody>
      <dsp:txXfrm>
        <a:off x="67381" y="1841027"/>
        <a:ext cx="4070526" cy="1245545"/>
      </dsp:txXfrm>
    </dsp:sp>
    <dsp:sp modelId="{637B9E02-8DFB-5E4E-9444-ABED7CB374A5}">
      <dsp:nvSpPr>
        <dsp:cNvPr id="0" name=""/>
        <dsp:cNvSpPr/>
      </dsp:nvSpPr>
      <dsp:spPr>
        <a:xfrm>
          <a:off x="0" y="3228833"/>
          <a:ext cx="4205288" cy="1380307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u="sng" kern="1200" dirty="0"/>
            <a:t>1:10,000 </a:t>
          </a:r>
          <a:r>
            <a:rPr lang="en-US" altLang="en-US" sz="2600" b="1" i="1" u="sng" kern="1200" dirty="0">
              <a:solidFill>
                <a:schemeClr val="bg1"/>
              </a:solidFill>
              <a:latin typeface="Arial Bold" pitchFamily="1" charset="0"/>
              <a:ea typeface="ＭＳ Ｐゴシック" panose="020B0600070205080204" pitchFamily="34" charset="-128"/>
              <a:sym typeface="Arial Bold" pitchFamily="1" charset="0"/>
            </a:rPr>
            <a:t>equals 1 mg in ten ml</a:t>
          </a:r>
          <a:endParaRPr lang="en-US" sz="2600" b="1" i="1" u="sng" kern="1200" dirty="0">
            <a:solidFill>
              <a:schemeClr val="bg1"/>
            </a:solidFill>
          </a:endParaRPr>
        </a:p>
      </dsp:txBody>
      <dsp:txXfrm>
        <a:off x="67381" y="3296214"/>
        <a:ext cx="4070526" cy="12455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C83B8-DA57-4B85-9CF2-A00B2B0B9009}">
      <dsp:nvSpPr>
        <dsp:cNvPr id="0" name=""/>
        <dsp:cNvSpPr/>
      </dsp:nvSpPr>
      <dsp:spPr>
        <a:xfrm>
          <a:off x="0" y="204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E7D31-4559-472C-B11B-0413A007B7DB}">
      <dsp:nvSpPr>
        <dsp:cNvPr id="0" name=""/>
        <dsp:cNvSpPr/>
      </dsp:nvSpPr>
      <dsp:spPr>
        <a:xfrm>
          <a:off x="313549" y="235264"/>
          <a:ext cx="570090" cy="570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1F8A9-2709-4769-95B2-DCEC673FCF13}">
      <dsp:nvSpPr>
        <dsp:cNvPr id="0" name=""/>
        <dsp:cNvSpPr/>
      </dsp:nvSpPr>
      <dsp:spPr>
        <a:xfrm>
          <a:off x="1197190" y="204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CATEGORY: Alpha and Beta one adrenergic agonist. </a:t>
          </a:r>
        </a:p>
      </dsp:txBody>
      <dsp:txXfrm>
        <a:off x="1197190" y="2045"/>
        <a:ext cx="3008097" cy="1036528"/>
      </dsp:txXfrm>
    </dsp:sp>
    <dsp:sp modelId="{0C212A2F-2C25-4EBB-B962-BADE43342192}">
      <dsp:nvSpPr>
        <dsp:cNvPr id="0" name=""/>
        <dsp:cNvSpPr/>
      </dsp:nvSpPr>
      <dsp:spPr>
        <a:xfrm>
          <a:off x="0" y="129770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72C46-E002-4A7E-AD13-D065031564DF}">
      <dsp:nvSpPr>
        <dsp:cNvPr id="0" name=""/>
        <dsp:cNvSpPr/>
      </dsp:nvSpPr>
      <dsp:spPr>
        <a:xfrm>
          <a:off x="313549" y="1530924"/>
          <a:ext cx="570090" cy="570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43EAB-ECA2-45D9-8145-A02280D6EFE0}">
      <dsp:nvSpPr>
        <dsp:cNvPr id="0" name=""/>
        <dsp:cNvSpPr/>
      </dsp:nvSpPr>
      <dsp:spPr>
        <a:xfrm>
          <a:off x="1197190" y="129770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INDICATION: Hypotension</a:t>
          </a:r>
        </a:p>
      </dsp:txBody>
      <dsp:txXfrm>
        <a:off x="1197190" y="1297705"/>
        <a:ext cx="3008097" cy="1036528"/>
      </dsp:txXfrm>
    </dsp:sp>
    <dsp:sp modelId="{9DC172F2-25D3-42A0-9295-EA68AEFD1F43}">
      <dsp:nvSpPr>
        <dsp:cNvPr id="0" name=""/>
        <dsp:cNvSpPr/>
      </dsp:nvSpPr>
      <dsp:spPr>
        <a:xfrm>
          <a:off x="0" y="259336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6D872-BA7D-4951-996D-974FE5D94509}">
      <dsp:nvSpPr>
        <dsp:cNvPr id="0" name=""/>
        <dsp:cNvSpPr/>
      </dsp:nvSpPr>
      <dsp:spPr>
        <a:xfrm>
          <a:off x="313549" y="2826584"/>
          <a:ext cx="570090" cy="570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66780-818F-4F66-9C00-63C0B5E81CE7}">
      <dsp:nvSpPr>
        <dsp:cNvPr id="0" name=""/>
        <dsp:cNvSpPr/>
      </dsp:nvSpPr>
      <dsp:spPr>
        <a:xfrm>
          <a:off x="1197190" y="259336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SIDE EFFECTS Arrhythmias, tachycardia, tissue necrosis  </a:t>
          </a:r>
        </a:p>
      </dsp:txBody>
      <dsp:txXfrm>
        <a:off x="1197190" y="2593366"/>
        <a:ext cx="3008097" cy="1036528"/>
      </dsp:txXfrm>
    </dsp:sp>
    <dsp:sp modelId="{704F00F1-D62A-4359-8CDD-900C98DB3E91}">
      <dsp:nvSpPr>
        <dsp:cNvPr id="0" name=""/>
        <dsp:cNvSpPr/>
      </dsp:nvSpPr>
      <dsp:spPr>
        <a:xfrm>
          <a:off x="0" y="388902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6EE0D-EDFA-4665-A317-2FE109B80D06}">
      <dsp:nvSpPr>
        <dsp:cNvPr id="0" name=""/>
        <dsp:cNvSpPr/>
      </dsp:nvSpPr>
      <dsp:spPr>
        <a:xfrm>
          <a:off x="313549" y="4122245"/>
          <a:ext cx="570090" cy="5700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1BEB-4E21-45F0-B547-07EA063FF890}">
      <dsp:nvSpPr>
        <dsp:cNvPr id="0" name=""/>
        <dsp:cNvSpPr/>
      </dsp:nvSpPr>
      <dsp:spPr>
        <a:xfrm>
          <a:off x="1197190" y="388902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INTERACTIONS:  Increased affect when administered with other stimulants.</a:t>
          </a:r>
        </a:p>
      </dsp:txBody>
      <dsp:txXfrm>
        <a:off x="1197190" y="3889026"/>
        <a:ext cx="3008097" cy="10365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D6E2F-6A8D-184F-82DF-E207BA0118AD}">
      <dsp:nvSpPr>
        <dsp:cNvPr id="0" name=""/>
        <dsp:cNvSpPr/>
      </dsp:nvSpPr>
      <dsp:spPr>
        <a:xfrm>
          <a:off x="0" y="70919"/>
          <a:ext cx="4205288" cy="15395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Dosage and Administration</a:t>
          </a:r>
        </a:p>
      </dsp:txBody>
      <dsp:txXfrm>
        <a:off x="75156" y="146075"/>
        <a:ext cx="4054976" cy="1389261"/>
      </dsp:txXfrm>
    </dsp:sp>
    <dsp:sp modelId="{D69389E4-1064-5741-B21D-3CF07B893629}">
      <dsp:nvSpPr>
        <dsp:cNvPr id="0" name=""/>
        <dsp:cNvSpPr/>
      </dsp:nvSpPr>
      <dsp:spPr>
        <a:xfrm>
          <a:off x="0" y="1694013"/>
          <a:ext cx="4205288" cy="1539573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0.1- 0.5 mcg/kg/min IV/IO titrate to goal SBP of 90 mm Hg</a:t>
          </a:r>
        </a:p>
      </dsp:txBody>
      <dsp:txXfrm>
        <a:off x="75156" y="1769169"/>
        <a:ext cx="4054976" cy="1389261"/>
      </dsp:txXfrm>
    </dsp:sp>
    <dsp:sp modelId="{7DCCC49B-9A13-4D41-AB0B-5C33B03BBA7B}">
      <dsp:nvSpPr>
        <dsp:cNvPr id="0" name=""/>
        <dsp:cNvSpPr/>
      </dsp:nvSpPr>
      <dsp:spPr>
        <a:xfrm>
          <a:off x="0" y="3317106"/>
          <a:ext cx="4205288" cy="1539573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 dirty="0"/>
            <a:t>MUST BE INFUSED ON A PUMP</a:t>
          </a:r>
          <a:endParaRPr lang="en-US" sz="2900" kern="1200" dirty="0"/>
        </a:p>
      </dsp:txBody>
      <dsp:txXfrm>
        <a:off x="75156" y="3392262"/>
        <a:ext cx="4054976" cy="13892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892E2-C28C-5743-BAE6-783E6CABE9D0}">
      <dsp:nvSpPr>
        <dsp:cNvPr id="0" name=""/>
        <dsp:cNvSpPr/>
      </dsp:nvSpPr>
      <dsp:spPr>
        <a:xfrm>
          <a:off x="0" y="519619"/>
          <a:ext cx="4205288" cy="9418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CATEGORY: Beta 2 agonist (stimulator)</a:t>
          </a:r>
        </a:p>
      </dsp:txBody>
      <dsp:txXfrm>
        <a:off x="45977" y="565596"/>
        <a:ext cx="4113334" cy="849895"/>
      </dsp:txXfrm>
    </dsp:sp>
    <dsp:sp modelId="{EF84E0A1-F5AD-8846-9921-C57D32651B97}">
      <dsp:nvSpPr>
        <dsp:cNvPr id="0" name=""/>
        <dsp:cNvSpPr/>
      </dsp:nvSpPr>
      <dsp:spPr>
        <a:xfrm>
          <a:off x="0" y="1501789"/>
          <a:ext cx="4205288" cy="941849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Beta-2 Receptors: also present in heart muscle but are more prominent in bronchial and peripheral vascular smooth muscle. Activation of these receptors result in vasodilatation and bronchodilatation</a:t>
          </a:r>
        </a:p>
      </dsp:txBody>
      <dsp:txXfrm>
        <a:off x="45977" y="1547766"/>
        <a:ext cx="4113334" cy="849895"/>
      </dsp:txXfrm>
    </dsp:sp>
    <dsp:sp modelId="{83A1CA9C-85C6-A040-93CF-C72C36F0F962}">
      <dsp:nvSpPr>
        <dsp:cNvPr id="0" name=""/>
        <dsp:cNvSpPr/>
      </dsp:nvSpPr>
      <dsp:spPr>
        <a:xfrm>
          <a:off x="0" y="2483959"/>
          <a:ext cx="4205288" cy="941849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INDICATION: Bronchospasm, To lower potassium</a:t>
          </a:r>
        </a:p>
      </dsp:txBody>
      <dsp:txXfrm>
        <a:off x="45977" y="2529936"/>
        <a:ext cx="4113334" cy="849895"/>
      </dsp:txXfrm>
    </dsp:sp>
    <dsp:sp modelId="{B33670ED-AF85-7640-A0FA-F63DFC47F017}">
      <dsp:nvSpPr>
        <dsp:cNvPr id="0" name=""/>
        <dsp:cNvSpPr/>
      </dsp:nvSpPr>
      <dsp:spPr>
        <a:xfrm>
          <a:off x="0" y="3466130"/>
          <a:ext cx="4205288" cy="941849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SIDE EFFECTS: Arrhythmias, chest pain </a:t>
          </a:r>
        </a:p>
      </dsp:txBody>
      <dsp:txXfrm>
        <a:off x="45977" y="3512107"/>
        <a:ext cx="4113334" cy="8498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6587-25DF-2248-A0D9-6B66390D35C0}">
      <dsp:nvSpPr>
        <dsp:cNvPr id="0" name=""/>
        <dsp:cNvSpPr/>
      </dsp:nvSpPr>
      <dsp:spPr>
        <a:xfrm>
          <a:off x="0" y="52159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CATEGORY: Loop diuretic</a:t>
          </a:r>
        </a:p>
      </dsp:txBody>
      <dsp:txXfrm>
        <a:off x="56544" y="108703"/>
        <a:ext cx="4092200" cy="1045212"/>
      </dsp:txXfrm>
    </dsp:sp>
    <dsp:sp modelId="{A47ABBD5-3CA1-0C4A-9BCB-C90DBB0D9643}">
      <dsp:nvSpPr>
        <dsp:cNvPr id="0" name=""/>
        <dsp:cNvSpPr/>
      </dsp:nvSpPr>
      <dsp:spPr>
        <a:xfrm>
          <a:off x="0" y="1273819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INDICATION: CHF, Pulmonary edema, Hypertensive Emergencies, Toxicology</a:t>
          </a:r>
        </a:p>
      </dsp:txBody>
      <dsp:txXfrm>
        <a:off x="56544" y="1330363"/>
        <a:ext cx="4092200" cy="1045212"/>
      </dsp:txXfrm>
    </dsp:sp>
    <dsp:sp modelId="{5E7B9B53-A9A5-0046-851F-5EF04DDE7BAD}">
      <dsp:nvSpPr>
        <dsp:cNvPr id="0" name=""/>
        <dsp:cNvSpPr/>
      </dsp:nvSpPr>
      <dsp:spPr>
        <a:xfrm>
          <a:off x="0" y="2495479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SIDE EFFECTS: Hypotension, Hyper uremia, hypokalemia</a:t>
          </a:r>
        </a:p>
      </dsp:txBody>
      <dsp:txXfrm>
        <a:off x="56544" y="2552023"/>
        <a:ext cx="4092200" cy="1045212"/>
      </dsp:txXfrm>
    </dsp:sp>
    <dsp:sp modelId="{C895DD50-D7E5-AD47-8875-BBCD66FEA488}">
      <dsp:nvSpPr>
        <dsp:cNvPr id="0" name=""/>
        <dsp:cNvSpPr/>
      </dsp:nvSpPr>
      <dsp:spPr>
        <a:xfrm>
          <a:off x="0" y="3717140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INTERACTIONS: May impact renal clearance of medications</a:t>
          </a:r>
        </a:p>
      </dsp:txBody>
      <dsp:txXfrm>
        <a:off x="56544" y="3773684"/>
        <a:ext cx="4092200" cy="10452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09389-797A-4CDE-9BF4-E10460FBEED0}">
      <dsp:nvSpPr>
        <dsp:cNvPr id="0" name=""/>
        <dsp:cNvSpPr/>
      </dsp:nvSpPr>
      <dsp:spPr>
        <a:xfrm>
          <a:off x="0" y="857488"/>
          <a:ext cx="4613672" cy="15830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A22DF-A7EF-4352-9E1D-322054EABA30}">
      <dsp:nvSpPr>
        <dsp:cNvPr id="0" name=""/>
        <dsp:cNvSpPr/>
      </dsp:nvSpPr>
      <dsp:spPr>
        <a:xfrm>
          <a:off x="478874" y="1213675"/>
          <a:ext cx="870680" cy="870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ADD57-8DF7-4C0C-98EB-68B68346C061}">
      <dsp:nvSpPr>
        <dsp:cNvPr id="0" name=""/>
        <dsp:cNvSpPr/>
      </dsp:nvSpPr>
      <dsp:spPr>
        <a:xfrm>
          <a:off x="1828428" y="857488"/>
          <a:ext cx="2785243" cy="158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40" tIns="167540" rIns="167540" bIns="1675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CATEGORY:  Corticosteroid ,  Anti-inflamatory</a:t>
          </a:r>
        </a:p>
      </dsp:txBody>
      <dsp:txXfrm>
        <a:off x="1828428" y="857488"/>
        <a:ext cx="2785243" cy="1583055"/>
      </dsp:txXfrm>
    </dsp:sp>
    <dsp:sp modelId="{5C95C9A2-9C3D-495F-B029-1586B49190C5}">
      <dsp:nvSpPr>
        <dsp:cNvPr id="0" name=""/>
        <dsp:cNvSpPr/>
      </dsp:nvSpPr>
      <dsp:spPr>
        <a:xfrm>
          <a:off x="0" y="2836306"/>
          <a:ext cx="4613672" cy="15830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544DC-D927-411D-BF58-FC4DC28126A4}">
      <dsp:nvSpPr>
        <dsp:cNvPr id="0" name=""/>
        <dsp:cNvSpPr/>
      </dsp:nvSpPr>
      <dsp:spPr>
        <a:xfrm>
          <a:off x="478874" y="3192494"/>
          <a:ext cx="870680" cy="870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6A2E3-07D0-492E-9EC7-7447B8781A57}">
      <dsp:nvSpPr>
        <dsp:cNvPr id="0" name=""/>
        <dsp:cNvSpPr/>
      </dsp:nvSpPr>
      <dsp:spPr>
        <a:xfrm>
          <a:off x="1828428" y="2836306"/>
          <a:ext cx="2785243" cy="158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40" tIns="167540" rIns="167540" bIns="1675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INDIATION:  Respiratory Distress To Reduce Inflammation.</a:t>
          </a:r>
        </a:p>
      </dsp:txBody>
      <dsp:txXfrm>
        <a:off x="1828428" y="2836306"/>
        <a:ext cx="2785243" cy="15830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EDA89-49FD-8C42-B7E2-14369053E0DE}">
      <dsp:nvSpPr>
        <dsp:cNvPr id="0" name=""/>
        <dsp:cNvSpPr/>
      </dsp:nvSpPr>
      <dsp:spPr>
        <a:xfrm>
          <a:off x="0" y="1694505"/>
          <a:ext cx="4613672" cy="88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Asthma/COPD/RAD </a:t>
          </a:r>
        </a:p>
      </dsp:txBody>
      <dsp:txXfrm>
        <a:off x="43407" y="1737912"/>
        <a:ext cx="4526858" cy="802386"/>
      </dsp:txXfrm>
    </dsp:sp>
    <dsp:sp modelId="{A44270CE-06F1-D641-B7EB-13910713F041}">
      <dsp:nvSpPr>
        <dsp:cNvPr id="0" name=""/>
        <dsp:cNvSpPr/>
      </dsp:nvSpPr>
      <dsp:spPr>
        <a:xfrm>
          <a:off x="0" y="2693145"/>
          <a:ext cx="4613672" cy="889200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• 125 mg IV/IO/IM</a:t>
          </a:r>
        </a:p>
      </dsp:txBody>
      <dsp:txXfrm>
        <a:off x="43407" y="2736552"/>
        <a:ext cx="4526858" cy="8023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6E8CB-4DA4-9246-9806-2794F69056A5}">
      <dsp:nvSpPr>
        <dsp:cNvPr id="0" name=""/>
        <dsp:cNvSpPr/>
      </dsp:nvSpPr>
      <dsp:spPr>
        <a:xfrm>
          <a:off x="939" y="332858"/>
          <a:ext cx="3297566" cy="2093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882872-A1B8-334F-8D5F-85D7272E0D14}">
      <dsp:nvSpPr>
        <dsp:cNvPr id="0" name=""/>
        <dsp:cNvSpPr/>
      </dsp:nvSpPr>
      <dsp:spPr>
        <a:xfrm>
          <a:off x="367335" y="680934"/>
          <a:ext cx="3297566" cy="20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Ice</a:t>
          </a:r>
        </a:p>
      </dsp:txBody>
      <dsp:txXfrm>
        <a:off x="428665" y="742264"/>
        <a:ext cx="3174906" cy="1971294"/>
      </dsp:txXfrm>
    </dsp:sp>
    <dsp:sp modelId="{BD55BF84-8DA5-894C-B083-F34F9616AF09}">
      <dsp:nvSpPr>
        <dsp:cNvPr id="0" name=""/>
        <dsp:cNvSpPr/>
      </dsp:nvSpPr>
      <dsp:spPr>
        <a:xfrm>
          <a:off x="4031298" y="332858"/>
          <a:ext cx="3297566" cy="2093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B5B4FC-61C8-9F46-8DFF-A9A73C9546B0}">
      <dsp:nvSpPr>
        <dsp:cNvPr id="0" name=""/>
        <dsp:cNvSpPr/>
      </dsp:nvSpPr>
      <dsp:spPr>
        <a:xfrm>
          <a:off x="4397694" y="680934"/>
          <a:ext cx="3297566" cy="20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Splints and Immobilization are all methods of controlling analgesia </a:t>
          </a:r>
        </a:p>
      </dsp:txBody>
      <dsp:txXfrm>
        <a:off x="4459024" y="742264"/>
        <a:ext cx="3174906" cy="1971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7B04A-CF74-4B1F-8867-A6E372E348CC}">
      <dsp:nvSpPr>
        <dsp:cNvPr id="0" name=""/>
        <dsp:cNvSpPr/>
      </dsp:nvSpPr>
      <dsp:spPr>
        <a:xfrm>
          <a:off x="335938" y="370060"/>
          <a:ext cx="1041169" cy="10411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E8692-9D20-428D-8CF9-38243042A36E}">
      <dsp:nvSpPr>
        <dsp:cNvPr id="0" name=""/>
        <dsp:cNvSpPr/>
      </dsp:nvSpPr>
      <dsp:spPr>
        <a:xfrm>
          <a:off x="557826" y="591949"/>
          <a:ext cx="597392" cy="597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8E7B4-7315-417F-988E-A9448068EE53}">
      <dsp:nvSpPr>
        <dsp:cNvPr id="0" name=""/>
        <dsp:cNvSpPr/>
      </dsp:nvSpPr>
      <dsp:spPr>
        <a:xfrm>
          <a:off x="3105" y="1735529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PLATELET INHIBITORS</a:t>
          </a:r>
        </a:p>
      </dsp:txBody>
      <dsp:txXfrm>
        <a:off x="3105" y="1735529"/>
        <a:ext cx="1706835" cy="682734"/>
      </dsp:txXfrm>
    </dsp:sp>
    <dsp:sp modelId="{5D1ED519-7637-4E7D-8701-C5442F9A3689}">
      <dsp:nvSpPr>
        <dsp:cNvPr id="0" name=""/>
        <dsp:cNvSpPr/>
      </dsp:nvSpPr>
      <dsp:spPr>
        <a:xfrm>
          <a:off x="2341470" y="370060"/>
          <a:ext cx="1041169" cy="10411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8BE01-2B58-40B4-97C9-FE930D423865}">
      <dsp:nvSpPr>
        <dsp:cNvPr id="0" name=""/>
        <dsp:cNvSpPr/>
      </dsp:nvSpPr>
      <dsp:spPr>
        <a:xfrm>
          <a:off x="2563359" y="591949"/>
          <a:ext cx="597392" cy="597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C126-385B-400D-9A36-8CB22727ABC0}">
      <dsp:nvSpPr>
        <dsp:cNvPr id="0" name=""/>
        <dsp:cNvSpPr/>
      </dsp:nvSpPr>
      <dsp:spPr>
        <a:xfrm>
          <a:off x="2008637" y="1735529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ANTIARRHYTHMIC</a:t>
          </a:r>
        </a:p>
      </dsp:txBody>
      <dsp:txXfrm>
        <a:off x="2008637" y="1735529"/>
        <a:ext cx="1706835" cy="682734"/>
      </dsp:txXfrm>
    </dsp:sp>
    <dsp:sp modelId="{0087E532-6A05-42C4-905A-D9AF05D4C929}">
      <dsp:nvSpPr>
        <dsp:cNvPr id="0" name=""/>
        <dsp:cNvSpPr/>
      </dsp:nvSpPr>
      <dsp:spPr>
        <a:xfrm>
          <a:off x="4347002" y="370060"/>
          <a:ext cx="1041169" cy="10411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BB2E9-AAF5-4C38-B1F5-4A0D109F555F}">
      <dsp:nvSpPr>
        <dsp:cNvPr id="0" name=""/>
        <dsp:cNvSpPr/>
      </dsp:nvSpPr>
      <dsp:spPr>
        <a:xfrm>
          <a:off x="4568891" y="591949"/>
          <a:ext cx="597392" cy="597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38E32-590C-42A4-9248-1FF0CBF6FD03}">
      <dsp:nvSpPr>
        <dsp:cNvPr id="0" name=""/>
        <dsp:cNvSpPr/>
      </dsp:nvSpPr>
      <dsp:spPr>
        <a:xfrm>
          <a:off x="4014169" y="1735529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HYPOTENSION</a:t>
          </a:r>
        </a:p>
      </dsp:txBody>
      <dsp:txXfrm>
        <a:off x="4014169" y="1735529"/>
        <a:ext cx="1706835" cy="682734"/>
      </dsp:txXfrm>
    </dsp:sp>
    <dsp:sp modelId="{C9CAC21C-4121-45E6-9A7D-6EBFF8B62265}">
      <dsp:nvSpPr>
        <dsp:cNvPr id="0" name=""/>
        <dsp:cNvSpPr/>
      </dsp:nvSpPr>
      <dsp:spPr>
        <a:xfrm>
          <a:off x="6352534" y="370060"/>
          <a:ext cx="1041169" cy="10411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58970-A3AC-47DD-87E2-EFE5D78A25DD}">
      <dsp:nvSpPr>
        <dsp:cNvPr id="0" name=""/>
        <dsp:cNvSpPr/>
      </dsp:nvSpPr>
      <dsp:spPr>
        <a:xfrm>
          <a:off x="6574423" y="591949"/>
          <a:ext cx="597392" cy="597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24CEB-71BD-4159-811C-F48936EE135A}">
      <dsp:nvSpPr>
        <dsp:cNvPr id="0" name=""/>
        <dsp:cNvSpPr/>
      </dsp:nvSpPr>
      <dsp:spPr>
        <a:xfrm>
          <a:off x="6019701" y="1735529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ANALGESIA</a:t>
          </a:r>
        </a:p>
      </dsp:txBody>
      <dsp:txXfrm>
        <a:off x="6019701" y="1735529"/>
        <a:ext cx="1706835" cy="6827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91883-5B63-E847-A76F-C7FF2EF83F28}">
      <dsp:nvSpPr>
        <dsp:cNvPr id="0" name=""/>
        <dsp:cNvSpPr/>
      </dsp:nvSpPr>
      <dsp:spPr>
        <a:xfrm>
          <a:off x="0" y="461024"/>
          <a:ext cx="4205288" cy="962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/>
            <a:t>Dosage and Administration</a:t>
          </a:r>
          <a:endParaRPr lang="en-US" sz="1800" kern="1200"/>
        </a:p>
      </dsp:txBody>
      <dsp:txXfrm>
        <a:off x="46986" y="508010"/>
        <a:ext cx="4111316" cy="868535"/>
      </dsp:txXfrm>
    </dsp:sp>
    <dsp:sp modelId="{6D7ADA5D-75A2-4B40-9920-DD1E1CF313DC}">
      <dsp:nvSpPr>
        <dsp:cNvPr id="0" name=""/>
        <dsp:cNvSpPr/>
      </dsp:nvSpPr>
      <dsp:spPr>
        <a:xfrm>
          <a:off x="0" y="1475372"/>
          <a:ext cx="4205288" cy="962507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Adult:  1 mcg/kg. to max. 150 mcg. IV/IO/IM/IN</a:t>
          </a:r>
        </a:p>
      </dsp:txBody>
      <dsp:txXfrm>
        <a:off x="46986" y="1522358"/>
        <a:ext cx="4111316" cy="868535"/>
      </dsp:txXfrm>
    </dsp:sp>
    <dsp:sp modelId="{12973919-36AE-784B-ADB4-C440248998B5}">
      <dsp:nvSpPr>
        <dsp:cNvPr id="0" name=""/>
        <dsp:cNvSpPr/>
      </dsp:nvSpPr>
      <dsp:spPr>
        <a:xfrm>
          <a:off x="0" y="2489719"/>
          <a:ext cx="4205288" cy="962507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Therapeutic Hypothermia, Shivering: 50 mcg every 5 minutes, maximum 200 mcg IV/1O/IM/IN. </a:t>
          </a:r>
        </a:p>
      </dsp:txBody>
      <dsp:txXfrm>
        <a:off x="46986" y="2536705"/>
        <a:ext cx="4111316" cy="868535"/>
      </dsp:txXfrm>
    </dsp:sp>
    <dsp:sp modelId="{CCB303A7-8759-164E-A71E-16D32DAFAFA4}">
      <dsp:nvSpPr>
        <dsp:cNvPr id="0" name=""/>
        <dsp:cNvSpPr/>
      </dsp:nvSpPr>
      <dsp:spPr>
        <a:xfrm>
          <a:off x="0" y="3504067"/>
          <a:ext cx="4205288" cy="962507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Pediatric:  The safety and efficacy of fentanyl citrate in pediatric patients under two years of age has not been established. </a:t>
          </a:r>
        </a:p>
      </dsp:txBody>
      <dsp:txXfrm>
        <a:off x="46986" y="3551053"/>
        <a:ext cx="4111316" cy="8685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0838-782E-4142-A1FC-09525F601ECC}">
      <dsp:nvSpPr>
        <dsp:cNvPr id="0" name=""/>
        <dsp:cNvSpPr/>
      </dsp:nvSpPr>
      <dsp:spPr>
        <a:xfrm>
          <a:off x="0" y="70919"/>
          <a:ext cx="4205288" cy="15395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Dosage and Administration</a:t>
          </a:r>
        </a:p>
      </dsp:txBody>
      <dsp:txXfrm>
        <a:off x="75156" y="146075"/>
        <a:ext cx="4054976" cy="1389261"/>
      </dsp:txXfrm>
    </dsp:sp>
    <dsp:sp modelId="{945CF2F6-5FDA-C840-82D6-47333BA3581F}">
      <dsp:nvSpPr>
        <dsp:cNvPr id="0" name=""/>
        <dsp:cNvSpPr/>
      </dsp:nvSpPr>
      <dsp:spPr>
        <a:xfrm>
          <a:off x="0" y="1694013"/>
          <a:ext cx="4205288" cy="1539573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Adult:  Morphine 0.1mg/kg to a maximum of 10mg IV/IO/IM/SC </a:t>
          </a:r>
        </a:p>
      </dsp:txBody>
      <dsp:txXfrm>
        <a:off x="75156" y="1769169"/>
        <a:ext cx="4054976" cy="1389261"/>
      </dsp:txXfrm>
    </dsp:sp>
    <dsp:sp modelId="{F97F6E98-DCD4-7F49-844A-7DFA6E4535DC}">
      <dsp:nvSpPr>
        <dsp:cNvPr id="0" name=""/>
        <dsp:cNvSpPr/>
      </dsp:nvSpPr>
      <dsp:spPr>
        <a:xfrm>
          <a:off x="0" y="3317106"/>
          <a:ext cx="4205288" cy="1539573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AVOID USE IF BP LESS THEN 100 mm HG</a:t>
          </a:r>
        </a:p>
      </dsp:txBody>
      <dsp:txXfrm>
        <a:off x="75156" y="3392262"/>
        <a:ext cx="4054976" cy="138926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A24C-DD3D-3044-903D-6838154A25D2}">
      <dsp:nvSpPr>
        <dsp:cNvPr id="0" name=""/>
        <dsp:cNvSpPr/>
      </dsp:nvSpPr>
      <dsp:spPr>
        <a:xfrm>
          <a:off x="0" y="588379"/>
          <a:ext cx="4205288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Both provide analgesia and sedation</a:t>
          </a:r>
        </a:p>
      </dsp:txBody>
      <dsp:txXfrm>
        <a:off x="43350" y="631729"/>
        <a:ext cx="4118588" cy="801330"/>
      </dsp:txXfrm>
    </dsp:sp>
    <dsp:sp modelId="{4DDFEDBE-2E1F-524B-89C1-BDB0FE372420}">
      <dsp:nvSpPr>
        <dsp:cNvPr id="0" name=""/>
        <dsp:cNvSpPr/>
      </dsp:nvSpPr>
      <dsp:spPr>
        <a:xfrm>
          <a:off x="0" y="1542649"/>
          <a:ext cx="4205288" cy="88803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Morphine results in hypotension via release of histamines.</a:t>
          </a:r>
        </a:p>
      </dsp:txBody>
      <dsp:txXfrm>
        <a:off x="43350" y="1585999"/>
        <a:ext cx="4118588" cy="801330"/>
      </dsp:txXfrm>
    </dsp:sp>
    <dsp:sp modelId="{EE4A9731-2AD4-164E-81A7-B6A119B4EEED}">
      <dsp:nvSpPr>
        <dsp:cNvPr id="0" name=""/>
        <dsp:cNvSpPr/>
      </dsp:nvSpPr>
      <dsp:spPr>
        <a:xfrm>
          <a:off x="0" y="2496920"/>
          <a:ext cx="4205288" cy="88803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Fentanyl does not.</a:t>
          </a:r>
        </a:p>
      </dsp:txBody>
      <dsp:txXfrm>
        <a:off x="43350" y="2540270"/>
        <a:ext cx="4118588" cy="801330"/>
      </dsp:txXfrm>
    </dsp:sp>
    <dsp:sp modelId="{49F1F99F-9F2C-7D4D-8EB0-C1F6A8021138}">
      <dsp:nvSpPr>
        <dsp:cNvPr id="0" name=""/>
        <dsp:cNvSpPr/>
      </dsp:nvSpPr>
      <dsp:spPr>
        <a:xfrm>
          <a:off x="0" y="3451190"/>
          <a:ext cx="4205288" cy="88803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Less chance of hypotension with fentanyl</a:t>
          </a:r>
        </a:p>
      </dsp:txBody>
      <dsp:txXfrm>
        <a:off x="43350" y="3494540"/>
        <a:ext cx="4118588" cy="80133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32086-684B-4F4D-9DF2-5FD825C337C5}">
      <dsp:nvSpPr>
        <dsp:cNvPr id="0" name=""/>
        <dsp:cNvSpPr/>
      </dsp:nvSpPr>
      <dsp:spPr>
        <a:xfrm>
          <a:off x="0" y="32854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CATEGORY: Benzodiazapines; valium, ativan, versed.</a:t>
          </a:r>
        </a:p>
      </dsp:txBody>
      <dsp:txXfrm>
        <a:off x="57015" y="89869"/>
        <a:ext cx="4091258" cy="1053922"/>
      </dsp:txXfrm>
    </dsp:sp>
    <dsp:sp modelId="{84ADA730-8828-464D-80F7-6AD8B5005030}">
      <dsp:nvSpPr>
        <dsp:cNvPr id="0" name=""/>
        <dsp:cNvSpPr/>
      </dsp:nvSpPr>
      <dsp:spPr>
        <a:xfrm>
          <a:off x="0" y="1264167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INDICATION: Seizures, anxiolytics, sedation</a:t>
          </a:r>
        </a:p>
      </dsp:txBody>
      <dsp:txXfrm>
        <a:off x="57015" y="1321182"/>
        <a:ext cx="4091258" cy="1053922"/>
      </dsp:txXfrm>
    </dsp:sp>
    <dsp:sp modelId="{413F1A19-FBE2-D447-ABDD-E1BBAFE4525B}">
      <dsp:nvSpPr>
        <dsp:cNvPr id="0" name=""/>
        <dsp:cNvSpPr/>
      </dsp:nvSpPr>
      <dsp:spPr>
        <a:xfrm>
          <a:off x="0" y="2495479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SIDE EFFECTS: Hypotension, Vasodilatation, apnea.  Withdrawal seizures</a:t>
          </a:r>
        </a:p>
      </dsp:txBody>
      <dsp:txXfrm>
        <a:off x="57015" y="2552494"/>
        <a:ext cx="4091258" cy="1053922"/>
      </dsp:txXfrm>
    </dsp:sp>
    <dsp:sp modelId="{B4A81C3A-706F-8744-9306-6B1DAE2C3B7D}">
      <dsp:nvSpPr>
        <dsp:cNvPr id="0" name=""/>
        <dsp:cNvSpPr/>
      </dsp:nvSpPr>
      <dsp:spPr>
        <a:xfrm>
          <a:off x="0" y="3726792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INTERACTIONS: Potentates other sedatives.</a:t>
          </a:r>
        </a:p>
      </dsp:txBody>
      <dsp:txXfrm>
        <a:off x="57015" y="3783807"/>
        <a:ext cx="4091258" cy="10539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C329A-F95F-3846-8793-944EE7AF46E0}">
      <dsp:nvSpPr>
        <dsp:cNvPr id="0" name=""/>
        <dsp:cNvSpPr/>
      </dsp:nvSpPr>
      <dsp:spPr>
        <a:xfrm>
          <a:off x="0" y="165495"/>
          <a:ext cx="4613672" cy="94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/>
            <a:t>DOSAGE AND ADMINISTRATION </a:t>
          </a:r>
          <a:endParaRPr lang="en-US" sz="1800" kern="1200"/>
        </a:p>
      </dsp:txBody>
      <dsp:txXfrm>
        <a:off x="46263" y="211758"/>
        <a:ext cx="4521146" cy="855173"/>
      </dsp:txXfrm>
    </dsp:sp>
    <dsp:sp modelId="{BACD610C-0A46-D948-B49B-91859168AF75}">
      <dsp:nvSpPr>
        <dsp:cNvPr id="0" name=""/>
        <dsp:cNvSpPr/>
      </dsp:nvSpPr>
      <dsp:spPr>
        <a:xfrm>
          <a:off x="0" y="1165035"/>
          <a:ext cx="4613672" cy="947699"/>
        </a:xfrm>
        <a:prstGeom prst="roundRect">
          <a:avLst/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BEHAVIORAL/SEIZURES/INDUCED THERAPEUTIC HYPOTHERMIA: 2-6 mg IV/IO/IM/IN</a:t>
          </a:r>
        </a:p>
      </dsp:txBody>
      <dsp:txXfrm>
        <a:off x="46263" y="1211298"/>
        <a:ext cx="4521146" cy="855173"/>
      </dsp:txXfrm>
    </dsp:sp>
    <dsp:sp modelId="{6315816B-CC0F-9445-A00D-ADA48D1681BC}">
      <dsp:nvSpPr>
        <dsp:cNvPr id="0" name=""/>
        <dsp:cNvSpPr/>
      </dsp:nvSpPr>
      <dsp:spPr>
        <a:xfrm>
          <a:off x="0" y="2164575"/>
          <a:ext cx="4613672" cy="947699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NERVE AGENT/ORGANOPHOSPHATE POISIONING: 2 mg IV/IO/IN every 5 minutes; or 6 mg IM every 10 minutes as needed.</a:t>
          </a:r>
        </a:p>
      </dsp:txBody>
      <dsp:txXfrm>
        <a:off x="46263" y="2210838"/>
        <a:ext cx="4521146" cy="855173"/>
      </dsp:txXfrm>
    </dsp:sp>
    <dsp:sp modelId="{73D68743-152B-BD44-B740-CA6A411F3927}">
      <dsp:nvSpPr>
        <dsp:cNvPr id="0" name=""/>
        <dsp:cNvSpPr/>
      </dsp:nvSpPr>
      <dsp:spPr>
        <a:xfrm>
          <a:off x="0" y="3164115"/>
          <a:ext cx="4613672" cy="947699"/>
        </a:xfrm>
        <a:prstGeom prst="roundRect">
          <a:avLst/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SEDATION FOR ELECTRICAL THERAPY: 0.5-2 mg IV/IO/IM/IN</a:t>
          </a:r>
        </a:p>
      </dsp:txBody>
      <dsp:txXfrm>
        <a:off x="46263" y="3210378"/>
        <a:ext cx="4521146" cy="855173"/>
      </dsp:txXfrm>
    </dsp:sp>
    <dsp:sp modelId="{51F8638D-D115-1347-B99C-6D31227918A3}">
      <dsp:nvSpPr>
        <dsp:cNvPr id="0" name=""/>
        <dsp:cNvSpPr/>
      </dsp:nvSpPr>
      <dsp:spPr>
        <a:xfrm>
          <a:off x="0" y="4163654"/>
          <a:ext cx="4613672" cy="947699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DIFFICULT AIRWAY: 2 mg slow IV/IO/IM/IN; Repeat as necessary to a total dose of 6 mg. </a:t>
          </a:r>
        </a:p>
      </dsp:txBody>
      <dsp:txXfrm>
        <a:off x="46263" y="4209917"/>
        <a:ext cx="4521146" cy="85517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428B0-F6A3-144B-AA23-84C76129D58C}">
      <dsp:nvSpPr>
        <dsp:cNvPr id="0" name=""/>
        <dsp:cNvSpPr/>
      </dsp:nvSpPr>
      <dsp:spPr>
        <a:xfrm>
          <a:off x="0" y="601"/>
          <a:ext cx="420528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220265-27E3-9040-9AF9-7C2BEC45BBF4}">
      <dsp:nvSpPr>
        <dsp:cNvPr id="0" name=""/>
        <dsp:cNvSpPr/>
      </dsp:nvSpPr>
      <dsp:spPr>
        <a:xfrm>
          <a:off x="0" y="601"/>
          <a:ext cx="4205288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Dosage and Administration</a:t>
          </a:r>
        </a:p>
      </dsp:txBody>
      <dsp:txXfrm>
        <a:off x="0" y="601"/>
        <a:ext cx="4205288" cy="985279"/>
      </dsp:txXfrm>
    </dsp:sp>
    <dsp:sp modelId="{72EBB8F7-F66C-6745-9980-D6A38BE1FF9E}">
      <dsp:nvSpPr>
        <dsp:cNvPr id="0" name=""/>
        <dsp:cNvSpPr/>
      </dsp:nvSpPr>
      <dsp:spPr>
        <a:xfrm>
          <a:off x="0" y="985880"/>
          <a:ext cx="420528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9E4E7-8E61-0941-8D1E-3C07D3EE008E}">
      <dsp:nvSpPr>
        <dsp:cNvPr id="0" name=""/>
        <dsp:cNvSpPr/>
      </dsp:nvSpPr>
      <dsp:spPr>
        <a:xfrm>
          <a:off x="0" y="985880"/>
          <a:ext cx="4205288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SEDATION FOR ELECTRICAL THERAPY:  2-5 mg IV/IO/IM/IN/PR</a:t>
          </a:r>
        </a:p>
      </dsp:txBody>
      <dsp:txXfrm>
        <a:off x="0" y="985880"/>
        <a:ext cx="4205288" cy="985279"/>
      </dsp:txXfrm>
    </dsp:sp>
    <dsp:sp modelId="{45407F69-9D94-AE47-BFDD-CAE58A414463}">
      <dsp:nvSpPr>
        <dsp:cNvPr id="0" name=""/>
        <dsp:cNvSpPr/>
      </dsp:nvSpPr>
      <dsp:spPr>
        <a:xfrm>
          <a:off x="0" y="1971160"/>
          <a:ext cx="420528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B5E67C-BD69-8F4E-91F5-2C21962C7339}">
      <dsp:nvSpPr>
        <dsp:cNvPr id="0" name=""/>
        <dsp:cNvSpPr/>
      </dsp:nvSpPr>
      <dsp:spPr>
        <a:xfrm>
          <a:off x="0" y="1971160"/>
          <a:ext cx="4205288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NERVE AGENT: 10 mg IV/IN/IO/IM/PR OR 10 mg IM via auto-injector	</a:t>
          </a:r>
        </a:p>
      </dsp:txBody>
      <dsp:txXfrm>
        <a:off x="0" y="1971160"/>
        <a:ext cx="4205288" cy="985279"/>
      </dsp:txXfrm>
    </dsp:sp>
    <dsp:sp modelId="{3D66793F-0AD1-7145-8D79-AB08D666ECB3}">
      <dsp:nvSpPr>
        <dsp:cNvPr id="0" name=""/>
        <dsp:cNvSpPr/>
      </dsp:nvSpPr>
      <dsp:spPr>
        <a:xfrm>
          <a:off x="0" y="2956439"/>
          <a:ext cx="420528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E82AB-35E3-1B43-B4BB-CC3D7FAE411F}">
      <dsp:nvSpPr>
        <dsp:cNvPr id="0" name=""/>
        <dsp:cNvSpPr/>
      </dsp:nvSpPr>
      <dsp:spPr>
        <a:xfrm>
          <a:off x="0" y="2956439"/>
          <a:ext cx="4205288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SEIZURE/POISIONING/SUBSTANCE ABUSE/OD: 5-10 mg IV/IO/IM/PR </a:t>
          </a:r>
        </a:p>
      </dsp:txBody>
      <dsp:txXfrm>
        <a:off x="0" y="2956439"/>
        <a:ext cx="4205288" cy="985279"/>
      </dsp:txXfrm>
    </dsp:sp>
    <dsp:sp modelId="{F9ECC74E-D293-2A41-80D8-27F8B5564374}">
      <dsp:nvSpPr>
        <dsp:cNvPr id="0" name=""/>
        <dsp:cNvSpPr/>
      </dsp:nvSpPr>
      <dsp:spPr>
        <a:xfrm>
          <a:off x="0" y="3941719"/>
          <a:ext cx="420528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01149-69DD-FB40-90A1-DCD339372863}">
      <dsp:nvSpPr>
        <dsp:cNvPr id="0" name=""/>
        <dsp:cNvSpPr/>
      </dsp:nvSpPr>
      <dsp:spPr>
        <a:xfrm>
          <a:off x="0" y="3941719"/>
          <a:ext cx="4205288" cy="98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INDUCED THERAPEUTIC HYPOTHERMIA: 5-10 mg IV/IO/IM/PR (for shivering)</a:t>
          </a:r>
        </a:p>
      </dsp:txBody>
      <dsp:txXfrm>
        <a:off x="0" y="3941719"/>
        <a:ext cx="4205288" cy="98527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85070-B01D-DE4B-9182-F646B9E1D66D}">
      <dsp:nvSpPr>
        <dsp:cNvPr id="0" name=""/>
        <dsp:cNvSpPr/>
      </dsp:nvSpPr>
      <dsp:spPr>
        <a:xfrm>
          <a:off x="0" y="1142149"/>
          <a:ext cx="4205288" cy="12741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Dosage and Administration</a:t>
          </a:r>
        </a:p>
      </dsp:txBody>
      <dsp:txXfrm>
        <a:off x="62198" y="1204347"/>
        <a:ext cx="4080892" cy="1149734"/>
      </dsp:txXfrm>
    </dsp:sp>
    <dsp:sp modelId="{38FF4609-E914-2C42-94B8-65A40D45E1E0}">
      <dsp:nvSpPr>
        <dsp:cNvPr id="0" name=""/>
        <dsp:cNvSpPr/>
      </dsp:nvSpPr>
      <dsp:spPr>
        <a:xfrm>
          <a:off x="0" y="2511320"/>
          <a:ext cx="4205288" cy="127413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NAUSEA/VOMITING: 4 mg IV/IO/IM/ODT</a:t>
          </a:r>
        </a:p>
      </dsp:txBody>
      <dsp:txXfrm>
        <a:off x="62198" y="2573518"/>
        <a:ext cx="4080892" cy="114973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D97B3-9928-0A49-98EF-971F96AC04BA}">
      <dsp:nvSpPr>
        <dsp:cNvPr id="0" name=""/>
        <dsp:cNvSpPr/>
      </dsp:nvSpPr>
      <dsp:spPr>
        <a:xfrm>
          <a:off x="0" y="70520"/>
          <a:ext cx="4205288" cy="2358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INDICATION: A buffer use in acidosis to increase the pH in Cardiac Arrest (doesn’t work), Hyperkalemia (treatment of choice) or TCA overdose (treatment of choice).</a:t>
          </a:r>
        </a:p>
      </dsp:txBody>
      <dsp:txXfrm>
        <a:off x="115143" y="185663"/>
        <a:ext cx="3975002" cy="2128433"/>
      </dsp:txXfrm>
    </dsp:sp>
    <dsp:sp modelId="{F81F74FA-18B7-594F-9943-8FB3C54AEAC5}">
      <dsp:nvSpPr>
        <dsp:cNvPr id="0" name=""/>
        <dsp:cNvSpPr/>
      </dsp:nvSpPr>
      <dsp:spPr>
        <a:xfrm>
          <a:off x="0" y="2498359"/>
          <a:ext cx="4205288" cy="2358719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MECHANISM OF ACTION: Reacts with hydrogen ions to form water and carbon dioxide thereby acting as a buffer for metabolic acidosis.</a:t>
          </a:r>
        </a:p>
      </dsp:txBody>
      <dsp:txXfrm>
        <a:off x="115143" y="2613502"/>
        <a:ext cx="3975002" cy="212843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596D1-70C0-2C41-B377-7CA10738B3FF}">
      <dsp:nvSpPr>
        <dsp:cNvPr id="0" name=""/>
        <dsp:cNvSpPr/>
      </dsp:nvSpPr>
      <dsp:spPr>
        <a:xfrm>
          <a:off x="0" y="1273819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POISONING/SUBSTANCE ABUSE/OD/TOXICOLOGY: 0.5 – 1 mEq/kg IV/IO</a:t>
          </a:r>
        </a:p>
      </dsp:txBody>
      <dsp:txXfrm>
        <a:off x="56544" y="1330363"/>
        <a:ext cx="4092200" cy="1045212"/>
      </dsp:txXfrm>
    </dsp:sp>
    <dsp:sp modelId="{55A28FC7-7FBA-3348-B213-2E0AFB1B9DD5}">
      <dsp:nvSpPr>
        <dsp:cNvPr id="0" name=""/>
        <dsp:cNvSpPr/>
      </dsp:nvSpPr>
      <dsp:spPr>
        <a:xfrm>
          <a:off x="0" y="2495479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CARDIAC ARREST/KNOWN HYPERKALEMIA/ACIDOSIS/TCA OVERDOSE: 1 mEq/kg IV/IO</a:t>
          </a:r>
        </a:p>
      </dsp:txBody>
      <dsp:txXfrm>
        <a:off x="56544" y="2552023"/>
        <a:ext cx="4092200" cy="104521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32086-684B-4F4D-9DF2-5FD825C337C5}">
      <dsp:nvSpPr>
        <dsp:cNvPr id="0" name=""/>
        <dsp:cNvSpPr/>
      </dsp:nvSpPr>
      <dsp:spPr>
        <a:xfrm>
          <a:off x="0" y="534919"/>
          <a:ext cx="4205288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CATEGORY: Antipsychotic</a:t>
          </a:r>
        </a:p>
      </dsp:txBody>
      <dsp:txXfrm>
        <a:off x="44549" y="579468"/>
        <a:ext cx="4116190" cy="823502"/>
      </dsp:txXfrm>
    </dsp:sp>
    <dsp:sp modelId="{84ADA730-8828-464D-80F7-6AD8B5005030}">
      <dsp:nvSpPr>
        <dsp:cNvPr id="0" name=""/>
        <dsp:cNvSpPr/>
      </dsp:nvSpPr>
      <dsp:spPr>
        <a:xfrm>
          <a:off x="0" y="1516639"/>
          <a:ext cx="4205288" cy="91260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INDICATION: Agitation, Psychosis</a:t>
          </a:r>
        </a:p>
      </dsp:txBody>
      <dsp:txXfrm>
        <a:off x="44549" y="1561188"/>
        <a:ext cx="4116190" cy="823502"/>
      </dsp:txXfrm>
    </dsp:sp>
    <dsp:sp modelId="{413F1A19-FBE2-D447-ABDD-E1BBAFE4525B}">
      <dsp:nvSpPr>
        <dsp:cNvPr id="0" name=""/>
        <dsp:cNvSpPr/>
      </dsp:nvSpPr>
      <dsp:spPr>
        <a:xfrm>
          <a:off x="0" y="2498359"/>
          <a:ext cx="4205288" cy="91260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SIDE EFFECTS: Extrapyramidal symptoms, Prolonged QT</a:t>
          </a:r>
        </a:p>
      </dsp:txBody>
      <dsp:txXfrm>
        <a:off x="44549" y="2542908"/>
        <a:ext cx="4116190" cy="823502"/>
      </dsp:txXfrm>
    </dsp:sp>
    <dsp:sp modelId="{B4A81C3A-706F-8744-9306-6B1DAE2C3B7D}">
      <dsp:nvSpPr>
        <dsp:cNvPr id="0" name=""/>
        <dsp:cNvSpPr/>
      </dsp:nvSpPr>
      <dsp:spPr>
        <a:xfrm>
          <a:off x="0" y="3480080"/>
          <a:ext cx="4205288" cy="9126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INTERACTIONS: Potentates QT Prolongation.</a:t>
          </a:r>
        </a:p>
      </dsp:txBody>
      <dsp:txXfrm>
        <a:off x="44549" y="3524629"/>
        <a:ext cx="4116190" cy="82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3419B-CA01-7641-8782-00DC949F4FE4}">
      <dsp:nvSpPr>
        <dsp:cNvPr id="0" name=""/>
        <dsp:cNvSpPr/>
      </dsp:nvSpPr>
      <dsp:spPr>
        <a:xfrm>
          <a:off x="0" y="32854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Class: Platelet inhibitor, anti-inflammatory agent.</a:t>
          </a:r>
        </a:p>
      </dsp:txBody>
      <dsp:txXfrm>
        <a:off x="57015" y="89869"/>
        <a:ext cx="4091258" cy="1053922"/>
      </dsp:txXfrm>
    </dsp:sp>
    <dsp:sp modelId="{03B1A38A-9C8A-9A4B-B401-776448177663}">
      <dsp:nvSpPr>
        <dsp:cNvPr id="0" name=""/>
        <dsp:cNvSpPr/>
      </dsp:nvSpPr>
      <dsp:spPr>
        <a:xfrm>
          <a:off x="0" y="1264167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Indications: New onset chest pain suggestive of Acute Myocardial Infarction.</a:t>
          </a:r>
        </a:p>
      </dsp:txBody>
      <dsp:txXfrm>
        <a:off x="57015" y="1321182"/>
        <a:ext cx="4091258" cy="1053922"/>
      </dsp:txXfrm>
    </dsp:sp>
    <dsp:sp modelId="{C878D8F0-1F69-0248-88A5-E1F74924A8AE}">
      <dsp:nvSpPr>
        <dsp:cNvPr id="0" name=""/>
        <dsp:cNvSpPr/>
      </dsp:nvSpPr>
      <dsp:spPr>
        <a:xfrm>
          <a:off x="0" y="2495479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Mechanism of Action: Prostaglandin inhibition.</a:t>
          </a:r>
        </a:p>
      </dsp:txBody>
      <dsp:txXfrm>
        <a:off x="57015" y="2552494"/>
        <a:ext cx="4091258" cy="1053922"/>
      </dsp:txXfrm>
    </dsp:sp>
    <dsp:sp modelId="{2CA0A0DD-62AF-884E-BF7C-C1468498E500}">
      <dsp:nvSpPr>
        <dsp:cNvPr id="0" name=""/>
        <dsp:cNvSpPr/>
      </dsp:nvSpPr>
      <dsp:spPr>
        <a:xfrm>
          <a:off x="0" y="3726792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Dosage and Administration: 324 mg chewed. </a:t>
          </a:r>
        </a:p>
      </dsp:txBody>
      <dsp:txXfrm>
        <a:off x="57015" y="3783807"/>
        <a:ext cx="4091258" cy="105392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B4C9D-2541-B741-AB72-AAB3F8EA6CEC}">
      <dsp:nvSpPr>
        <dsp:cNvPr id="0" name=""/>
        <dsp:cNvSpPr/>
      </dsp:nvSpPr>
      <dsp:spPr>
        <a:xfrm>
          <a:off x="0" y="1524170"/>
          <a:ext cx="4416028" cy="1419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33" tIns="708152" rIns="342733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5 Mg IM</a:t>
          </a:r>
        </a:p>
      </dsp:txBody>
      <dsp:txXfrm>
        <a:off x="0" y="1524170"/>
        <a:ext cx="4416028" cy="1419075"/>
      </dsp:txXfrm>
    </dsp:sp>
    <dsp:sp modelId="{C012C1CB-0464-A643-A8CA-27D4D25D2662}">
      <dsp:nvSpPr>
        <dsp:cNvPr id="0" name=""/>
        <dsp:cNvSpPr/>
      </dsp:nvSpPr>
      <dsp:spPr>
        <a:xfrm>
          <a:off x="220801" y="1022330"/>
          <a:ext cx="3091219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1" tIns="0" rIns="116841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Dosage And Administration:</a:t>
          </a:r>
        </a:p>
      </dsp:txBody>
      <dsp:txXfrm>
        <a:off x="269797" y="1071326"/>
        <a:ext cx="2993227" cy="90568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40FDE-B7C2-6C49-AAA6-15694254701F}">
      <dsp:nvSpPr>
        <dsp:cNvPr id="0" name=""/>
        <dsp:cNvSpPr/>
      </dsp:nvSpPr>
      <dsp:spPr>
        <a:xfrm>
          <a:off x="0" y="235945"/>
          <a:ext cx="4205288" cy="143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CATEGORY:  General Anesthetic</a:t>
          </a:r>
        </a:p>
      </dsp:txBody>
      <dsp:txXfrm>
        <a:off x="69973" y="305918"/>
        <a:ext cx="4065342" cy="1293450"/>
      </dsp:txXfrm>
    </dsp:sp>
    <dsp:sp modelId="{C06F30EE-BCD2-4F4C-881F-BF13BCED1C88}">
      <dsp:nvSpPr>
        <dsp:cNvPr id="0" name=""/>
        <dsp:cNvSpPr/>
      </dsp:nvSpPr>
      <dsp:spPr>
        <a:xfrm>
          <a:off x="0" y="1747101"/>
          <a:ext cx="4205288" cy="1433396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INDICATION:  Agitation,  Pain Control,  Sedation for cardioversion or pacing.</a:t>
          </a:r>
        </a:p>
      </dsp:txBody>
      <dsp:txXfrm>
        <a:off x="69973" y="1817074"/>
        <a:ext cx="4065342" cy="1293450"/>
      </dsp:txXfrm>
    </dsp:sp>
    <dsp:sp modelId="{6951FA10-4A29-2B42-821B-11FE03F7AAB6}">
      <dsp:nvSpPr>
        <dsp:cNvPr id="0" name=""/>
        <dsp:cNvSpPr/>
      </dsp:nvSpPr>
      <dsp:spPr>
        <a:xfrm>
          <a:off x="0" y="3258258"/>
          <a:ext cx="4205288" cy="1433396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SIDE EFFECTS:  Laryngospasm, Emergence Reaction,  Hypertension</a:t>
          </a:r>
        </a:p>
      </dsp:txBody>
      <dsp:txXfrm>
        <a:off x="69973" y="3328231"/>
        <a:ext cx="4065342" cy="12934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963C8-DA26-4C9B-B670-0B44CD5D5F77}">
      <dsp:nvSpPr>
        <dsp:cNvPr id="0" name=""/>
        <dsp:cNvSpPr/>
      </dsp:nvSpPr>
      <dsp:spPr>
        <a:xfrm>
          <a:off x="0" y="2190"/>
          <a:ext cx="461367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5A809-D420-48DF-BE0D-E057CC3EC258}">
      <dsp:nvSpPr>
        <dsp:cNvPr id="0" name=""/>
        <dsp:cNvSpPr/>
      </dsp:nvSpPr>
      <dsp:spPr>
        <a:xfrm>
          <a:off x="335773" y="251938"/>
          <a:ext cx="610496" cy="610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5B45-EE19-49E1-9DA3-433126CE1E2D}">
      <dsp:nvSpPr>
        <dsp:cNvPr id="0" name=""/>
        <dsp:cNvSpPr/>
      </dsp:nvSpPr>
      <dsp:spPr>
        <a:xfrm>
          <a:off x="1282042" y="2190"/>
          <a:ext cx="3331629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CATEGORY:  Hemostatic Clotting  Agent</a:t>
          </a:r>
        </a:p>
      </dsp:txBody>
      <dsp:txXfrm>
        <a:off x="1282042" y="2190"/>
        <a:ext cx="3331629" cy="1109993"/>
      </dsp:txXfrm>
    </dsp:sp>
    <dsp:sp modelId="{A9DA53EE-5B43-4B81-9506-B5517C1DB423}">
      <dsp:nvSpPr>
        <dsp:cNvPr id="0" name=""/>
        <dsp:cNvSpPr/>
      </dsp:nvSpPr>
      <dsp:spPr>
        <a:xfrm>
          <a:off x="0" y="1389682"/>
          <a:ext cx="461367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6D43F-3E6C-4628-818A-18F649B326AE}">
      <dsp:nvSpPr>
        <dsp:cNvPr id="0" name=""/>
        <dsp:cNvSpPr/>
      </dsp:nvSpPr>
      <dsp:spPr>
        <a:xfrm>
          <a:off x="335773" y="1639430"/>
          <a:ext cx="610496" cy="610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3F250-C331-4A8F-923B-F93808DA9D8A}">
      <dsp:nvSpPr>
        <dsp:cNvPr id="0" name=""/>
        <dsp:cNvSpPr/>
      </dsp:nvSpPr>
      <dsp:spPr>
        <a:xfrm>
          <a:off x="1282042" y="1389682"/>
          <a:ext cx="3331629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INDICATION:  Bleeding in Multi-System Trauma</a:t>
          </a:r>
        </a:p>
      </dsp:txBody>
      <dsp:txXfrm>
        <a:off x="1282042" y="1389682"/>
        <a:ext cx="3331629" cy="1109993"/>
      </dsp:txXfrm>
    </dsp:sp>
    <dsp:sp modelId="{931219A3-288F-42BB-9FC8-A26037B0A4D9}">
      <dsp:nvSpPr>
        <dsp:cNvPr id="0" name=""/>
        <dsp:cNvSpPr/>
      </dsp:nvSpPr>
      <dsp:spPr>
        <a:xfrm>
          <a:off x="0" y="2777174"/>
          <a:ext cx="461367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EFD8C-F704-4F32-830F-0E0F7C975530}">
      <dsp:nvSpPr>
        <dsp:cNvPr id="0" name=""/>
        <dsp:cNvSpPr/>
      </dsp:nvSpPr>
      <dsp:spPr>
        <a:xfrm>
          <a:off x="335773" y="3026922"/>
          <a:ext cx="610496" cy="610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E8ED0-5EC3-419F-B4A0-A30965179216}">
      <dsp:nvSpPr>
        <dsp:cNvPr id="0" name=""/>
        <dsp:cNvSpPr/>
      </dsp:nvSpPr>
      <dsp:spPr>
        <a:xfrm>
          <a:off x="1282042" y="2777174"/>
          <a:ext cx="3331629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SIDE EFFECTS:  Thromboembolic Events, Headache</a:t>
          </a:r>
        </a:p>
      </dsp:txBody>
      <dsp:txXfrm>
        <a:off x="1282042" y="2777174"/>
        <a:ext cx="3331629" cy="1109993"/>
      </dsp:txXfrm>
    </dsp:sp>
    <dsp:sp modelId="{6FCCEAC5-2FF1-49DA-96F5-41C3CD1A5C88}">
      <dsp:nvSpPr>
        <dsp:cNvPr id="0" name=""/>
        <dsp:cNvSpPr/>
      </dsp:nvSpPr>
      <dsp:spPr>
        <a:xfrm>
          <a:off x="0" y="4164666"/>
          <a:ext cx="461367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20B12-201E-48A9-8B77-B841618DB61A}">
      <dsp:nvSpPr>
        <dsp:cNvPr id="0" name=""/>
        <dsp:cNvSpPr/>
      </dsp:nvSpPr>
      <dsp:spPr>
        <a:xfrm>
          <a:off x="335773" y="4414414"/>
          <a:ext cx="610496" cy="610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BB10C-8062-4204-9E80-5CF1801CBF0A}">
      <dsp:nvSpPr>
        <dsp:cNvPr id="0" name=""/>
        <dsp:cNvSpPr/>
      </dsp:nvSpPr>
      <dsp:spPr>
        <a:xfrm>
          <a:off x="1282042" y="4164666"/>
          <a:ext cx="3331629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INTERACTIONS:  </a:t>
          </a:r>
        </a:p>
      </dsp:txBody>
      <dsp:txXfrm>
        <a:off x="1282042" y="4164666"/>
        <a:ext cx="3331629" cy="110999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9C691-6044-AF4E-A99A-7CB55CFBAC6E}">
      <dsp:nvSpPr>
        <dsp:cNvPr id="0" name=""/>
        <dsp:cNvSpPr/>
      </dsp:nvSpPr>
      <dsp:spPr>
        <a:xfrm>
          <a:off x="0" y="296959"/>
          <a:ext cx="4205288" cy="212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Multisystem Trauma **Note: Service Medical Director Option for use of TXA only if trained and authorized, see 6.5 Tranexamic Acid. </a:t>
          </a:r>
        </a:p>
      </dsp:txBody>
      <dsp:txXfrm>
        <a:off x="103949" y="400908"/>
        <a:ext cx="3997390" cy="1921502"/>
      </dsp:txXfrm>
    </dsp:sp>
    <dsp:sp modelId="{F192F085-FE5D-4041-A185-CAC5C5503777}">
      <dsp:nvSpPr>
        <dsp:cNvPr id="0" name=""/>
        <dsp:cNvSpPr/>
      </dsp:nvSpPr>
      <dsp:spPr>
        <a:xfrm>
          <a:off x="0" y="2501240"/>
          <a:ext cx="4205288" cy="21294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15mg/kg to maximum dose of 1 gram IV over 10 minutes. </a:t>
          </a:r>
        </a:p>
      </dsp:txBody>
      <dsp:txXfrm>
        <a:off x="103949" y="2605189"/>
        <a:ext cx="3997390" cy="192150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4B93-020F-5543-A046-E0AA3C3D8302}">
      <dsp:nvSpPr>
        <dsp:cNvPr id="0" name=""/>
        <dsp:cNvSpPr/>
      </dsp:nvSpPr>
      <dsp:spPr>
        <a:xfrm>
          <a:off x="0" y="1111549"/>
          <a:ext cx="4205288" cy="1316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Dosage and Administration</a:t>
          </a:r>
        </a:p>
      </dsp:txBody>
      <dsp:txXfrm>
        <a:off x="64254" y="1175803"/>
        <a:ext cx="4076780" cy="1187742"/>
      </dsp:txXfrm>
    </dsp:sp>
    <dsp:sp modelId="{13AE815D-CD95-CC44-94AF-757B262CF6B5}">
      <dsp:nvSpPr>
        <dsp:cNvPr id="0" name=""/>
        <dsp:cNvSpPr/>
      </dsp:nvSpPr>
      <dsp:spPr>
        <a:xfrm>
          <a:off x="0" y="2499799"/>
          <a:ext cx="4205288" cy="131625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ALLERGIC REACTION/ANAPHYLAXIS: 25 – 50 mg IV/IO/IM</a:t>
          </a:r>
        </a:p>
      </dsp:txBody>
      <dsp:txXfrm>
        <a:off x="64254" y="2564053"/>
        <a:ext cx="4076780" cy="118774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DD0FE-C153-504F-999A-A5839E516EC2}">
      <dsp:nvSpPr>
        <dsp:cNvPr id="0" name=""/>
        <dsp:cNvSpPr/>
      </dsp:nvSpPr>
      <dsp:spPr>
        <a:xfrm>
          <a:off x="0" y="0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B944A-59D5-6143-94E7-1366723A189D}">
      <dsp:nvSpPr>
        <dsp:cNvPr id="0" name=""/>
        <dsp:cNvSpPr/>
      </dsp:nvSpPr>
      <dsp:spPr>
        <a:xfrm>
          <a:off x="0" y="0"/>
          <a:ext cx="4205288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Dosage and Administration</a:t>
          </a:r>
        </a:p>
      </dsp:txBody>
      <dsp:txXfrm>
        <a:off x="0" y="0"/>
        <a:ext cx="4205288" cy="1231899"/>
      </dsp:txXfrm>
    </dsp:sp>
    <dsp:sp modelId="{789021A3-1EFD-5745-AC37-0D2E5242DB90}">
      <dsp:nvSpPr>
        <dsp:cNvPr id="0" name=""/>
        <dsp:cNvSpPr/>
      </dsp:nvSpPr>
      <dsp:spPr>
        <a:xfrm>
          <a:off x="0" y="1231899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AFAC88-E3D3-C146-9F78-A39C4693D6FA}">
      <dsp:nvSpPr>
        <dsp:cNvPr id="0" name=""/>
        <dsp:cNvSpPr/>
      </dsp:nvSpPr>
      <dsp:spPr>
        <a:xfrm>
          <a:off x="0" y="1231899"/>
          <a:ext cx="4205288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DIABETIC EMERGENCIES: 1 mg IV/IO/IM/IN</a:t>
          </a:r>
        </a:p>
      </dsp:txBody>
      <dsp:txXfrm>
        <a:off x="0" y="1231899"/>
        <a:ext cx="4205288" cy="1231899"/>
      </dsp:txXfrm>
    </dsp:sp>
    <dsp:sp modelId="{4FBB98B3-D05D-1B46-ACA9-7174E26F2445}">
      <dsp:nvSpPr>
        <dsp:cNvPr id="0" name=""/>
        <dsp:cNvSpPr/>
      </dsp:nvSpPr>
      <dsp:spPr>
        <a:xfrm>
          <a:off x="0" y="2463799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4AB4C-86AF-5F44-84AF-64ACC6A1E2F0}">
      <dsp:nvSpPr>
        <dsp:cNvPr id="0" name=""/>
        <dsp:cNvSpPr/>
      </dsp:nvSpPr>
      <dsp:spPr>
        <a:xfrm>
          <a:off x="0" y="2463799"/>
          <a:ext cx="4205288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BETA BLOCKER/CALCIUM CHANNEL BLOCKER OVERDOSE: 1-5 mg IV/IO/IM</a:t>
          </a:r>
        </a:p>
      </dsp:txBody>
      <dsp:txXfrm>
        <a:off x="0" y="2463799"/>
        <a:ext cx="4205288" cy="1231899"/>
      </dsp:txXfrm>
    </dsp:sp>
    <dsp:sp modelId="{4BC35E0D-B937-4445-AA73-556BAFD12FDC}">
      <dsp:nvSpPr>
        <dsp:cNvPr id="0" name=""/>
        <dsp:cNvSpPr/>
      </dsp:nvSpPr>
      <dsp:spPr>
        <a:xfrm>
          <a:off x="0" y="3695699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A0FBA-A46C-E149-8968-AA5FE279898B}">
      <dsp:nvSpPr>
        <dsp:cNvPr id="0" name=""/>
        <dsp:cNvSpPr/>
      </dsp:nvSpPr>
      <dsp:spPr>
        <a:xfrm>
          <a:off x="0" y="3695699"/>
          <a:ext cx="4205288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BRADYCARDIA: 1-5 mg IV/IO/IM</a:t>
          </a:r>
        </a:p>
      </dsp:txBody>
      <dsp:txXfrm>
        <a:off x="0" y="3695699"/>
        <a:ext cx="4205288" cy="123189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F6FB-A4B0-7F42-923E-6756F71BCF4C}">
      <dsp:nvSpPr>
        <dsp:cNvPr id="0" name=""/>
        <dsp:cNvSpPr/>
      </dsp:nvSpPr>
      <dsp:spPr>
        <a:xfrm>
          <a:off x="0" y="53969"/>
          <a:ext cx="4205288" cy="84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EMS in some towns are getting refusals.</a:t>
          </a:r>
        </a:p>
      </dsp:txBody>
      <dsp:txXfrm>
        <a:off x="41465" y="95434"/>
        <a:ext cx="4122358" cy="766490"/>
      </dsp:txXfrm>
    </dsp:sp>
    <dsp:sp modelId="{87A493AC-E6DF-C240-A470-8E05F9B06BE5}">
      <dsp:nvSpPr>
        <dsp:cNvPr id="0" name=""/>
        <dsp:cNvSpPr/>
      </dsp:nvSpPr>
      <dsp:spPr>
        <a:xfrm>
          <a:off x="0" y="966749"/>
          <a:ext cx="4205288" cy="84942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don’t give out naloxone.</a:t>
          </a:r>
        </a:p>
      </dsp:txBody>
      <dsp:txXfrm>
        <a:off x="41465" y="1008214"/>
        <a:ext cx="4122358" cy="766490"/>
      </dsp:txXfrm>
    </dsp:sp>
    <dsp:sp modelId="{F3ED56A9-ED33-E848-8DB0-F1EDB915E6D1}">
      <dsp:nvSpPr>
        <dsp:cNvPr id="0" name=""/>
        <dsp:cNvSpPr/>
      </dsp:nvSpPr>
      <dsp:spPr>
        <a:xfrm>
          <a:off x="0" y="1879529"/>
          <a:ext cx="4205288" cy="84942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Very high risk to let the person go.</a:t>
          </a:r>
        </a:p>
      </dsp:txBody>
      <dsp:txXfrm>
        <a:off x="41465" y="1920994"/>
        <a:ext cx="4122358" cy="766490"/>
      </dsp:txXfrm>
    </dsp:sp>
    <dsp:sp modelId="{C08A2E79-F4DC-4441-8035-4319A37A5DB9}">
      <dsp:nvSpPr>
        <dsp:cNvPr id="0" name=""/>
        <dsp:cNvSpPr/>
      </dsp:nvSpPr>
      <dsp:spPr>
        <a:xfrm>
          <a:off x="0" y="2792310"/>
          <a:ext cx="4205288" cy="84942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Need to get EMS on board and transport whenever possible</a:t>
          </a:r>
        </a:p>
      </dsp:txBody>
      <dsp:txXfrm>
        <a:off x="41465" y="2833775"/>
        <a:ext cx="4122358" cy="76649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51AAC-D1C8-0140-9F7C-01633BD94E04}">
      <dsp:nvSpPr>
        <dsp:cNvPr id="0" name=""/>
        <dsp:cNvSpPr/>
      </dsp:nvSpPr>
      <dsp:spPr>
        <a:xfrm>
          <a:off x="0" y="33044"/>
          <a:ext cx="4205288" cy="684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Nasal spray like the 4 mg dose.</a:t>
          </a:r>
        </a:p>
      </dsp:txBody>
      <dsp:txXfrm>
        <a:off x="33412" y="66456"/>
        <a:ext cx="4138464" cy="617626"/>
      </dsp:txXfrm>
    </dsp:sp>
    <dsp:sp modelId="{84A0A2B5-7235-CB4C-AD01-3D872AC030F6}">
      <dsp:nvSpPr>
        <dsp:cNvPr id="0" name=""/>
        <dsp:cNvSpPr/>
      </dsp:nvSpPr>
      <dsp:spPr>
        <a:xfrm>
          <a:off x="0" y="769334"/>
          <a:ext cx="4205288" cy="684450"/>
        </a:xfrm>
        <a:prstGeom prst="roundRect">
          <a:avLst/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Only about 45% of the spray reaches the blood stream i.e. bioavailability.</a:t>
          </a:r>
        </a:p>
      </dsp:txBody>
      <dsp:txXfrm>
        <a:off x="33412" y="802746"/>
        <a:ext cx="4138464" cy="617626"/>
      </dsp:txXfrm>
    </dsp:sp>
    <dsp:sp modelId="{A09C943B-3B11-A24D-B13A-376EA5A09416}">
      <dsp:nvSpPr>
        <dsp:cNvPr id="0" name=""/>
        <dsp:cNvSpPr/>
      </dsp:nvSpPr>
      <dsp:spPr>
        <a:xfrm>
          <a:off x="0" y="1505625"/>
          <a:ext cx="4205288" cy="68445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Means 4 mg intranasal provides 1.8 mg and 8 mg would provide 3.6 mg</a:t>
          </a:r>
        </a:p>
      </dsp:txBody>
      <dsp:txXfrm>
        <a:off x="33412" y="1539037"/>
        <a:ext cx="4138464" cy="617626"/>
      </dsp:txXfrm>
    </dsp:sp>
    <dsp:sp modelId="{599EDC04-EF3A-E444-8DFB-4D032926D242}">
      <dsp:nvSpPr>
        <dsp:cNvPr id="0" name=""/>
        <dsp:cNvSpPr/>
      </dsp:nvSpPr>
      <dsp:spPr>
        <a:xfrm>
          <a:off x="0" y="2241915"/>
          <a:ext cx="4205288" cy="684450"/>
        </a:xfrm>
        <a:prstGeom prst="roundRect">
          <a:avLst/>
        </a:prstGeom>
        <a:gradFill rotWithShape="0">
          <a:gsLst>
            <a:gs pos="0">
              <a:schemeClr val="accent2">
                <a:hueOff val="-7763915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5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5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Both take longer to absorb than intramuscular </a:t>
          </a:r>
        </a:p>
      </dsp:txBody>
      <dsp:txXfrm>
        <a:off x="33412" y="2275327"/>
        <a:ext cx="4138464" cy="617626"/>
      </dsp:txXfrm>
    </dsp:sp>
    <dsp:sp modelId="{67B465BC-8512-2D49-82FB-437FF7338E1E}">
      <dsp:nvSpPr>
        <dsp:cNvPr id="0" name=""/>
        <dsp:cNvSpPr/>
      </dsp:nvSpPr>
      <dsp:spPr>
        <a:xfrm>
          <a:off x="0" y="2978204"/>
          <a:ext cx="4205288" cy="68445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Both are FDA approved</a:t>
          </a:r>
        </a:p>
      </dsp:txBody>
      <dsp:txXfrm>
        <a:off x="33412" y="3011616"/>
        <a:ext cx="4138464" cy="61762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275BF-9B11-C346-B414-DF795DED8D1A}">
      <dsp:nvSpPr>
        <dsp:cNvPr id="0" name=""/>
        <dsp:cNvSpPr/>
      </dsp:nvSpPr>
      <dsp:spPr>
        <a:xfrm>
          <a:off x="0" y="388770"/>
          <a:ext cx="4205288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Poorly mixed so concentration can be high in an overdose</a:t>
          </a:r>
        </a:p>
      </dsp:txBody>
      <dsp:txXfrm>
        <a:off x="45235" y="434005"/>
        <a:ext cx="4114818" cy="836169"/>
      </dsp:txXfrm>
    </dsp:sp>
    <dsp:sp modelId="{3588A2B1-4627-3842-83A0-CEDF3021D979}">
      <dsp:nvSpPr>
        <dsp:cNvPr id="0" name=""/>
        <dsp:cNvSpPr/>
      </dsp:nvSpPr>
      <dsp:spPr>
        <a:xfrm>
          <a:off x="0" y="1384530"/>
          <a:ext cx="4205288" cy="926639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Being mixed with other drugs including cocaine and meth</a:t>
          </a:r>
        </a:p>
      </dsp:txBody>
      <dsp:txXfrm>
        <a:off x="45235" y="1429765"/>
        <a:ext cx="4114818" cy="836169"/>
      </dsp:txXfrm>
    </dsp:sp>
    <dsp:sp modelId="{F7680AB4-CDD7-404C-8F11-2161985E7D30}">
      <dsp:nvSpPr>
        <dsp:cNvPr id="0" name=""/>
        <dsp:cNvSpPr/>
      </dsp:nvSpPr>
      <dsp:spPr>
        <a:xfrm>
          <a:off x="0" y="2380290"/>
          <a:ext cx="4205288" cy="926639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Connecticut reported fentanyl found in marijuana </a:t>
          </a:r>
        </a:p>
      </dsp:txBody>
      <dsp:txXfrm>
        <a:off x="45235" y="2425525"/>
        <a:ext cx="4114818" cy="83616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B5FC-FED2-064E-9FC7-CEB22E07C556}">
      <dsp:nvSpPr>
        <dsp:cNvPr id="0" name=""/>
        <dsp:cNvSpPr/>
      </dsp:nvSpPr>
      <dsp:spPr>
        <a:xfrm>
          <a:off x="0" y="32854"/>
          <a:ext cx="4205288" cy="11679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60 y/o old male complaining of chest pain.</a:t>
          </a:r>
        </a:p>
      </dsp:txBody>
      <dsp:txXfrm>
        <a:off x="57015" y="89869"/>
        <a:ext cx="4091258" cy="1053922"/>
      </dsp:txXfrm>
    </dsp:sp>
    <dsp:sp modelId="{CEFE2936-5640-7246-8C7E-0C54E41781D8}">
      <dsp:nvSpPr>
        <dsp:cNvPr id="0" name=""/>
        <dsp:cNvSpPr/>
      </dsp:nvSpPr>
      <dsp:spPr>
        <a:xfrm>
          <a:off x="0" y="1264167"/>
          <a:ext cx="4205288" cy="116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Paramedics found the patient to have a vague substernal chest pain without radiation</a:t>
          </a:r>
        </a:p>
      </dsp:txBody>
      <dsp:txXfrm>
        <a:off x="57015" y="1321182"/>
        <a:ext cx="4091258" cy="1053922"/>
      </dsp:txXfrm>
    </dsp:sp>
    <dsp:sp modelId="{C8816C82-E779-1544-8CEA-2220AD98EE92}">
      <dsp:nvSpPr>
        <dsp:cNvPr id="0" name=""/>
        <dsp:cNvSpPr/>
      </dsp:nvSpPr>
      <dsp:spPr>
        <a:xfrm>
          <a:off x="0" y="2495479"/>
          <a:ext cx="4205288" cy="11679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pain began about 4 hours ago. No radiation or sob.</a:t>
          </a:r>
        </a:p>
      </dsp:txBody>
      <dsp:txXfrm>
        <a:off x="57015" y="2552494"/>
        <a:ext cx="4091258" cy="1053922"/>
      </dsp:txXfrm>
    </dsp:sp>
    <dsp:sp modelId="{4DDD2D31-0CE2-CD4A-AF2B-122603A01DA4}">
      <dsp:nvSpPr>
        <dsp:cNvPr id="0" name=""/>
        <dsp:cNvSpPr/>
      </dsp:nvSpPr>
      <dsp:spPr>
        <a:xfrm>
          <a:off x="0" y="3726792"/>
          <a:ext cx="4205288" cy="11679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Normal vitals</a:t>
          </a:r>
        </a:p>
      </dsp:txBody>
      <dsp:txXfrm>
        <a:off x="57015" y="3783807"/>
        <a:ext cx="4091258" cy="1053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9F148-1C79-6941-84FA-45DB78D2E215}">
      <dsp:nvSpPr>
        <dsp:cNvPr id="0" name=""/>
        <dsp:cNvSpPr/>
      </dsp:nvSpPr>
      <dsp:spPr>
        <a:xfrm>
          <a:off x="0" y="66481"/>
          <a:ext cx="4205288" cy="1554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Blocks SA and AV node. Adenosine</a:t>
          </a:r>
        </a:p>
      </dsp:txBody>
      <dsp:txXfrm>
        <a:off x="75863" y="142344"/>
        <a:ext cx="4053562" cy="1402326"/>
      </dsp:txXfrm>
    </dsp:sp>
    <dsp:sp modelId="{F13FF9B3-AD06-0B45-A233-708B2FEACC78}">
      <dsp:nvSpPr>
        <dsp:cNvPr id="0" name=""/>
        <dsp:cNvSpPr/>
      </dsp:nvSpPr>
      <dsp:spPr>
        <a:xfrm>
          <a:off x="0" y="1686773"/>
          <a:ext cx="4205288" cy="1554052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INDICATION: Paroxysmal supraventricular tachycardia. Can be used in regular and wide complex tachycardia. </a:t>
          </a:r>
        </a:p>
      </dsp:txBody>
      <dsp:txXfrm>
        <a:off x="75863" y="1762636"/>
        <a:ext cx="4053562" cy="1402326"/>
      </dsp:txXfrm>
    </dsp:sp>
    <dsp:sp modelId="{E0CF69DE-849B-6B41-8A3A-8C9906B8660C}">
      <dsp:nvSpPr>
        <dsp:cNvPr id="0" name=""/>
        <dsp:cNvSpPr/>
      </dsp:nvSpPr>
      <dsp:spPr>
        <a:xfrm>
          <a:off x="0" y="3307066"/>
          <a:ext cx="4205288" cy="1554052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SIDE EFFECTS: Hypotension, AV blocks</a:t>
          </a:r>
        </a:p>
      </dsp:txBody>
      <dsp:txXfrm>
        <a:off x="75863" y="3382929"/>
        <a:ext cx="4053562" cy="140232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B2234-2A68-9643-A118-F618CAE4EEB9}">
      <dsp:nvSpPr>
        <dsp:cNvPr id="0" name=""/>
        <dsp:cNvSpPr/>
      </dsp:nvSpPr>
      <dsp:spPr>
        <a:xfrm>
          <a:off x="0" y="117165"/>
          <a:ext cx="4613672" cy="1210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Causes progressive slowing of conduction through the myocardium and AV node</a:t>
          </a:r>
        </a:p>
      </dsp:txBody>
      <dsp:txXfrm>
        <a:off x="59114" y="176279"/>
        <a:ext cx="4495444" cy="1092721"/>
      </dsp:txXfrm>
    </dsp:sp>
    <dsp:sp modelId="{F9981D44-90FA-0344-82D8-E1EC5EAA99DD}">
      <dsp:nvSpPr>
        <dsp:cNvPr id="0" name=""/>
        <dsp:cNvSpPr/>
      </dsp:nvSpPr>
      <dsp:spPr>
        <a:xfrm>
          <a:off x="0" y="1394355"/>
          <a:ext cx="4613672" cy="1210949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 interval and QRS can lengthen.  Blocks can occur along with AV nodal disturbance.</a:t>
          </a:r>
        </a:p>
      </dsp:txBody>
      <dsp:txXfrm>
        <a:off x="59114" y="1453469"/>
        <a:ext cx="4495444" cy="1092721"/>
      </dsp:txXfrm>
    </dsp:sp>
    <dsp:sp modelId="{C5D3F6B8-5AE8-174C-9754-C394BC53D61F}">
      <dsp:nvSpPr>
        <dsp:cNvPr id="0" name=""/>
        <dsp:cNvSpPr/>
      </dsp:nvSpPr>
      <dsp:spPr>
        <a:xfrm>
          <a:off x="0" y="2671545"/>
          <a:ext cx="4613672" cy="1210949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Can lead to widening or the QRS and </a:t>
          </a:r>
          <a:r>
            <a:rPr lang="ja-JP" sz="2300" kern="1200"/>
            <a:t>“</a:t>
          </a:r>
          <a:r>
            <a:rPr lang="en-US" sz="2300" kern="1200"/>
            <a:t>sine wave</a:t>
          </a:r>
          <a:r>
            <a:rPr lang="ja-JP" sz="2300" kern="1200"/>
            <a:t>”</a:t>
          </a:r>
          <a:endParaRPr lang="en-US" sz="2300" kern="1200"/>
        </a:p>
      </dsp:txBody>
      <dsp:txXfrm>
        <a:off x="59114" y="2730659"/>
        <a:ext cx="4495444" cy="1092721"/>
      </dsp:txXfrm>
    </dsp:sp>
    <dsp:sp modelId="{0C9416BC-7AB7-B249-916C-3F65F78F5E44}">
      <dsp:nvSpPr>
        <dsp:cNvPr id="0" name=""/>
        <dsp:cNvSpPr/>
      </dsp:nvSpPr>
      <dsp:spPr>
        <a:xfrm>
          <a:off x="0" y="3948735"/>
          <a:ext cx="4613672" cy="1210949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LEVEL OF K+ AFFECTS BUT DOES NOT DIRECTLY CORRELATE WITH THE EKG FINDINGS.</a:t>
          </a:r>
        </a:p>
      </dsp:txBody>
      <dsp:txXfrm>
        <a:off x="59114" y="4007849"/>
        <a:ext cx="4495444" cy="109272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F03B8-D585-4E77-A96C-746BE1507C4C}">
      <dsp:nvSpPr>
        <dsp:cNvPr id="0" name=""/>
        <dsp:cNvSpPr/>
      </dsp:nvSpPr>
      <dsp:spPr>
        <a:xfrm>
          <a:off x="0" y="857488"/>
          <a:ext cx="4613672" cy="1583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BAC1E-B9F3-4C62-9093-C695A5B2779C}">
      <dsp:nvSpPr>
        <dsp:cNvPr id="0" name=""/>
        <dsp:cNvSpPr/>
      </dsp:nvSpPr>
      <dsp:spPr>
        <a:xfrm>
          <a:off x="478874" y="1213675"/>
          <a:ext cx="870680" cy="870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69E4A-4189-4F6D-A861-A9B1BFBAC787}">
      <dsp:nvSpPr>
        <dsp:cNvPr id="0" name=""/>
        <dsp:cNvSpPr/>
      </dsp:nvSpPr>
      <dsp:spPr>
        <a:xfrm>
          <a:off x="1828428" y="857488"/>
          <a:ext cx="2785243" cy="158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40" tIns="167540" rIns="167540" bIns="1675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23 y/o male found by ems to have agonal respirations, cyanotic, thready, barely palpable pulse.</a:t>
          </a:r>
        </a:p>
      </dsp:txBody>
      <dsp:txXfrm>
        <a:off x="1828428" y="857488"/>
        <a:ext cx="2785243" cy="1583055"/>
      </dsp:txXfrm>
    </dsp:sp>
    <dsp:sp modelId="{C13D8664-80E7-4DF0-9CC2-F57768520D79}">
      <dsp:nvSpPr>
        <dsp:cNvPr id="0" name=""/>
        <dsp:cNvSpPr/>
      </dsp:nvSpPr>
      <dsp:spPr>
        <a:xfrm>
          <a:off x="0" y="2836306"/>
          <a:ext cx="4613672" cy="15830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C1FA9-9466-46F8-9AB6-343889BDFBC5}">
      <dsp:nvSpPr>
        <dsp:cNvPr id="0" name=""/>
        <dsp:cNvSpPr/>
      </dsp:nvSpPr>
      <dsp:spPr>
        <a:xfrm>
          <a:off x="478874" y="3192494"/>
          <a:ext cx="870680" cy="870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591C2-7819-4336-B7EA-7D3C8A519489}">
      <dsp:nvSpPr>
        <dsp:cNvPr id="0" name=""/>
        <dsp:cNvSpPr/>
      </dsp:nvSpPr>
      <dsp:spPr>
        <a:xfrm>
          <a:off x="1828428" y="2836306"/>
          <a:ext cx="2785243" cy="158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40" tIns="167540" rIns="167540" bIns="1675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Found in a snow bank</a:t>
          </a:r>
        </a:p>
      </dsp:txBody>
      <dsp:txXfrm>
        <a:off x="1828428" y="2836306"/>
        <a:ext cx="2785243" cy="158305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D9648-2BA3-864F-9C8C-96A03C0BC17B}">
      <dsp:nvSpPr>
        <dsp:cNvPr id="0" name=""/>
        <dsp:cNvSpPr/>
      </dsp:nvSpPr>
      <dsp:spPr>
        <a:xfrm>
          <a:off x="0" y="632190"/>
          <a:ext cx="4613672" cy="1274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86-year-old female feeling dizzy.</a:t>
          </a:r>
        </a:p>
      </dsp:txBody>
      <dsp:txXfrm>
        <a:off x="62198" y="694388"/>
        <a:ext cx="4489276" cy="1149734"/>
      </dsp:txXfrm>
    </dsp:sp>
    <dsp:sp modelId="{50F5BCB4-3819-884B-B7E0-513697A3F424}">
      <dsp:nvSpPr>
        <dsp:cNvPr id="0" name=""/>
        <dsp:cNvSpPr/>
      </dsp:nvSpPr>
      <dsp:spPr>
        <a:xfrm>
          <a:off x="0" y="2001360"/>
          <a:ext cx="4613672" cy="127413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BP = 106/60  HR = 38</a:t>
          </a:r>
        </a:p>
      </dsp:txBody>
      <dsp:txXfrm>
        <a:off x="62198" y="2063558"/>
        <a:ext cx="4489276" cy="1149734"/>
      </dsp:txXfrm>
    </dsp:sp>
    <dsp:sp modelId="{8DB8C45E-E7B1-CF4E-A3A9-110C9A8147C7}">
      <dsp:nvSpPr>
        <dsp:cNvPr id="0" name=""/>
        <dsp:cNvSpPr/>
      </dsp:nvSpPr>
      <dsp:spPr>
        <a:xfrm>
          <a:off x="0" y="3370530"/>
          <a:ext cx="4613672" cy="127413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Tell me the problem and how will you manage it.</a:t>
          </a:r>
        </a:p>
      </dsp:txBody>
      <dsp:txXfrm>
        <a:off x="62198" y="3432728"/>
        <a:ext cx="4489276" cy="114973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5DB1-0B78-9C4A-8FA8-46BD199AF960}">
      <dsp:nvSpPr>
        <dsp:cNvPr id="0" name=""/>
        <dsp:cNvSpPr/>
      </dsp:nvSpPr>
      <dsp:spPr>
        <a:xfrm>
          <a:off x="0" y="366645"/>
          <a:ext cx="4613672" cy="2211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Same Ekg but is a 26 y/o female with hx of depression</a:t>
          </a:r>
        </a:p>
      </dsp:txBody>
      <dsp:txXfrm>
        <a:off x="107947" y="474592"/>
        <a:ext cx="4397778" cy="1995405"/>
      </dsp:txXfrm>
    </dsp:sp>
    <dsp:sp modelId="{9B3EC51A-BB56-3D4D-A25E-63C89F843219}">
      <dsp:nvSpPr>
        <dsp:cNvPr id="0" name=""/>
        <dsp:cNvSpPr/>
      </dsp:nvSpPr>
      <dsp:spPr>
        <a:xfrm>
          <a:off x="0" y="2698905"/>
          <a:ext cx="4613672" cy="2211299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Semi-responsive; BP 80/p  HR = 30</a:t>
          </a:r>
        </a:p>
      </dsp:txBody>
      <dsp:txXfrm>
        <a:off x="107947" y="2806852"/>
        <a:ext cx="4397778" cy="1995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7C040-163D-6146-8066-1DC0D6D39A2B}">
      <dsp:nvSpPr>
        <dsp:cNvPr id="0" name=""/>
        <dsp:cNvSpPr/>
      </dsp:nvSpPr>
      <dsp:spPr>
        <a:xfrm>
          <a:off x="0" y="52159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INDICATION: Ventricular arrhythmias , Wide Complex Tachycardia, Atrial fibrillation. </a:t>
          </a:r>
        </a:p>
      </dsp:txBody>
      <dsp:txXfrm>
        <a:off x="56544" y="108703"/>
        <a:ext cx="4092200" cy="1045212"/>
      </dsp:txXfrm>
    </dsp:sp>
    <dsp:sp modelId="{65685884-733B-C249-B65D-C072DD08BD3F}">
      <dsp:nvSpPr>
        <dsp:cNvPr id="0" name=""/>
        <dsp:cNvSpPr/>
      </dsp:nvSpPr>
      <dsp:spPr>
        <a:xfrm>
          <a:off x="0" y="1273819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Slows down the action potential and passage through AV node</a:t>
          </a:r>
        </a:p>
      </dsp:txBody>
      <dsp:txXfrm>
        <a:off x="56544" y="1330363"/>
        <a:ext cx="4092200" cy="1045212"/>
      </dsp:txXfrm>
    </dsp:sp>
    <dsp:sp modelId="{F778C86A-B3D5-3B43-8753-9FB63AD3FB30}">
      <dsp:nvSpPr>
        <dsp:cNvPr id="0" name=""/>
        <dsp:cNvSpPr/>
      </dsp:nvSpPr>
      <dsp:spPr>
        <a:xfrm>
          <a:off x="0" y="2495480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SIDE EFFECTS: Bradycardia, hypotension</a:t>
          </a:r>
        </a:p>
      </dsp:txBody>
      <dsp:txXfrm>
        <a:off x="56544" y="2552024"/>
        <a:ext cx="4092200" cy="1045212"/>
      </dsp:txXfrm>
    </dsp:sp>
    <dsp:sp modelId="{D40B12B3-EFF7-9245-83A8-19C14B4406F5}">
      <dsp:nvSpPr>
        <dsp:cNvPr id="0" name=""/>
        <dsp:cNvSpPr/>
      </dsp:nvSpPr>
      <dsp:spPr>
        <a:xfrm>
          <a:off x="0" y="3717140"/>
          <a:ext cx="4205288" cy="11583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INTERACTIONS: May potentate calcium channel blockers and beta blockers</a:t>
          </a:r>
        </a:p>
      </dsp:txBody>
      <dsp:txXfrm>
        <a:off x="56544" y="3773684"/>
        <a:ext cx="4092200" cy="1045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FC2EB-0B6D-BF41-A677-A31076060968}">
      <dsp:nvSpPr>
        <dsp:cNvPr id="0" name=""/>
        <dsp:cNvSpPr/>
      </dsp:nvSpPr>
      <dsp:spPr>
        <a:xfrm>
          <a:off x="0" y="96982"/>
          <a:ext cx="4613672" cy="12210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CATEGORY: Anticholinergic Agent, Antidote</a:t>
          </a:r>
        </a:p>
      </dsp:txBody>
      <dsp:txXfrm>
        <a:off x="59606" y="156588"/>
        <a:ext cx="4494460" cy="1101829"/>
      </dsp:txXfrm>
    </dsp:sp>
    <dsp:sp modelId="{9A37C47F-69A5-8D43-86AC-02FF35F00D41}">
      <dsp:nvSpPr>
        <dsp:cNvPr id="0" name=""/>
        <dsp:cNvSpPr/>
      </dsp:nvSpPr>
      <dsp:spPr>
        <a:xfrm>
          <a:off x="0" y="1384263"/>
          <a:ext cx="4613672" cy="1221041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INDICATION: Bradycardia , Organophosphate or carbamate poisoning</a:t>
          </a:r>
        </a:p>
      </dsp:txBody>
      <dsp:txXfrm>
        <a:off x="59606" y="1443869"/>
        <a:ext cx="4494460" cy="1101829"/>
      </dsp:txXfrm>
    </dsp:sp>
    <dsp:sp modelId="{A8EE236B-9402-F24B-86E4-57A90302BCBE}">
      <dsp:nvSpPr>
        <dsp:cNvPr id="0" name=""/>
        <dsp:cNvSpPr/>
      </dsp:nvSpPr>
      <dsp:spPr>
        <a:xfrm>
          <a:off x="0" y="2671545"/>
          <a:ext cx="4613672" cy="1221041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SIDE EFFECTS: Arrhythmia, dry mouth</a:t>
          </a:r>
        </a:p>
      </dsp:txBody>
      <dsp:txXfrm>
        <a:off x="59606" y="2731151"/>
        <a:ext cx="4494460" cy="1101829"/>
      </dsp:txXfrm>
    </dsp:sp>
    <dsp:sp modelId="{505D9878-6EEB-0341-B56C-D88715682CD2}">
      <dsp:nvSpPr>
        <dsp:cNvPr id="0" name=""/>
        <dsp:cNvSpPr/>
      </dsp:nvSpPr>
      <dsp:spPr>
        <a:xfrm>
          <a:off x="0" y="3958826"/>
          <a:ext cx="4613672" cy="1221041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INTERACTIONS: Drugs with anticholinergic activity and sympathomimetics</a:t>
          </a:r>
        </a:p>
      </dsp:txBody>
      <dsp:txXfrm>
        <a:off x="59606" y="4018432"/>
        <a:ext cx="4494460" cy="1101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49CE1-0806-B040-B38F-4F65EB4D96D2}">
      <dsp:nvSpPr>
        <dsp:cNvPr id="0" name=""/>
        <dsp:cNvSpPr/>
      </dsp:nvSpPr>
      <dsp:spPr>
        <a:xfrm>
          <a:off x="0" y="128254"/>
          <a:ext cx="4205288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CATEGORY: Calcium Channel Blocker</a:t>
          </a:r>
        </a:p>
      </dsp:txBody>
      <dsp:txXfrm>
        <a:off x="43693" y="171947"/>
        <a:ext cx="4117902" cy="807664"/>
      </dsp:txXfrm>
    </dsp:sp>
    <dsp:sp modelId="{87D8D8ED-4BF8-2743-A928-C979194B51B1}">
      <dsp:nvSpPr>
        <dsp:cNvPr id="0" name=""/>
        <dsp:cNvSpPr/>
      </dsp:nvSpPr>
      <dsp:spPr>
        <a:xfrm>
          <a:off x="0" y="1072264"/>
          <a:ext cx="4205288" cy="895050"/>
        </a:xfrm>
        <a:prstGeom prst="roundRect">
          <a:avLst/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Blocks the SA Node and AV Node.</a:t>
          </a:r>
        </a:p>
      </dsp:txBody>
      <dsp:txXfrm>
        <a:off x="43693" y="1115957"/>
        <a:ext cx="4117902" cy="807664"/>
      </dsp:txXfrm>
    </dsp:sp>
    <dsp:sp modelId="{EB6DF93A-EAFB-DE4A-A8B7-9B184BDA7EA3}">
      <dsp:nvSpPr>
        <dsp:cNvPr id="0" name=""/>
        <dsp:cNvSpPr/>
      </dsp:nvSpPr>
      <dsp:spPr>
        <a:xfrm>
          <a:off x="0" y="2016275"/>
          <a:ext cx="4205288" cy="89505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INDICATION: Rate control in narrow complex SVT’s; Paroxysmal supraventricular tachycardia, Atrial Fibrillation, Atrial Flutter. </a:t>
          </a:r>
        </a:p>
      </dsp:txBody>
      <dsp:txXfrm>
        <a:off x="43693" y="2059968"/>
        <a:ext cx="4117902" cy="807664"/>
      </dsp:txXfrm>
    </dsp:sp>
    <dsp:sp modelId="{C5B7D8D5-F155-174D-BDB5-DF2ECEB3F229}">
      <dsp:nvSpPr>
        <dsp:cNvPr id="0" name=""/>
        <dsp:cNvSpPr/>
      </dsp:nvSpPr>
      <dsp:spPr>
        <a:xfrm>
          <a:off x="0" y="2960285"/>
          <a:ext cx="4205288" cy="895050"/>
        </a:xfrm>
        <a:prstGeom prst="roundRect">
          <a:avLst/>
        </a:prstGeom>
        <a:gradFill rotWithShape="0">
          <a:gsLst>
            <a:gs pos="0">
              <a:schemeClr val="accent2">
                <a:hueOff val="-7763915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5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5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SIDE EFFECTS: Bradycardia, dizziness, hypotension</a:t>
          </a:r>
        </a:p>
      </dsp:txBody>
      <dsp:txXfrm>
        <a:off x="43693" y="3003978"/>
        <a:ext cx="4117902" cy="807664"/>
      </dsp:txXfrm>
    </dsp:sp>
    <dsp:sp modelId="{2F53EB84-4325-254C-BE0E-E4CD0F24BD08}">
      <dsp:nvSpPr>
        <dsp:cNvPr id="0" name=""/>
        <dsp:cNvSpPr/>
      </dsp:nvSpPr>
      <dsp:spPr>
        <a:xfrm>
          <a:off x="0" y="3904295"/>
          <a:ext cx="4205288" cy="89505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INTERACTIONS: May potentate amiodarone and beta blockers</a:t>
          </a:r>
        </a:p>
      </dsp:txBody>
      <dsp:txXfrm>
        <a:off x="43693" y="3947988"/>
        <a:ext cx="4117902" cy="8076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991F9-1980-3E4F-A66E-01051474A43A}">
      <dsp:nvSpPr>
        <dsp:cNvPr id="0" name=""/>
        <dsp:cNvSpPr/>
      </dsp:nvSpPr>
      <dsp:spPr>
        <a:xfrm>
          <a:off x="0" y="772"/>
          <a:ext cx="4205288" cy="16347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CATEGORY: Antiarrhythmic, Local Anesthetic. Topical analgesic</a:t>
          </a:r>
        </a:p>
      </dsp:txBody>
      <dsp:txXfrm>
        <a:off x="79802" y="80574"/>
        <a:ext cx="4045684" cy="1475139"/>
      </dsp:txXfrm>
    </dsp:sp>
    <dsp:sp modelId="{CB4FD757-2628-F649-8E01-EF5E3EFB3744}">
      <dsp:nvSpPr>
        <dsp:cNvPr id="0" name=""/>
        <dsp:cNvSpPr/>
      </dsp:nvSpPr>
      <dsp:spPr>
        <a:xfrm>
          <a:off x="0" y="1646428"/>
          <a:ext cx="4205288" cy="1634743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INDICATION: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Ventricular arrhythmias , topical analgesia.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Prior to Intubation in cases of TBI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Anesthetic for nasotracheal intubation or IO procedure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9802" y="1726230"/>
        <a:ext cx="4045684" cy="1475139"/>
      </dsp:txXfrm>
    </dsp:sp>
    <dsp:sp modelId="{4A06F69F-FB23-CC48-96A8-7CB68205037F}">
      <dsp:nvSpPr>
        <dsp:cNvPr id="0" name=""/>
        <dsp:cNvSpPr/>
      </dsp:nvSpPr>
      <dsp:spPr>
        <a:xfrm>
          <a:off x="0" y="3292084"/>
          <a:ext cx="4205288" cy="1634743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SIDE EFFECTS: Arrhythmias, seizures at high doses, bronchospasm</a:t>
          </a:r>
        </a:p>
      </dsp:txBody>
      <dsp:txXfrm>
        <a:off x="79802" y="3371886"/>
        <a:ext cx="4045684" cy="147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5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0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1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2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4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6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7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2/17/22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6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2/17/22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9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oBcDgrgVkw?feature=oembed" TargetMode="Externa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RtNsaMildw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denverchannel.com/news/local-news/grand-jury-returns-32-count-indictment-against-officers-paramedics-involved-in-elijah-mcclains-death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0u88_B21zY?feature=oembed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/fullarticle/172221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akyDiXX6Uc?feature=oembed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euK1Pl2bQ?feature=oembed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054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553DF3A8-BC25-2043-A446-CD7B1CC90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2567226"/>
            <a:ext cx="6743700" cy="172354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3500">
                <a:solidFill>
                  <a:srgbClr val="262626"/>
                </a:solidFill>
              </a:rPr>
              <a:t>EMS DRUG REVIEW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F7E1D24-549A-7B47-B39B-5708CAE1F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4414" y="5583044"/>
            <a:ext cx="2996966" cy="6531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altLang="en-US" sz="2000">
                <a:solidFill>
                  <a:srgbClr val="FFFFFF"/>
                </a:solidFill>
              </a:rPr>
              <a:t>Dan Muse, MD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9E8BAA0C-ACDE-144A-9DFD-3D6BAC1B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41417878-CD30-EE4C-BA61-901C3F13645C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E99CA9E-E89F-4609-BDAA-A16CCA5D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7F38E492-173B-024A-A269-115435262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262626"/>
                </a:solidFill>
              </a:rPr>
              <a:t>BLOOD PRESSURE =</a:t>
            </a:r>
            <a:br>
              <a:rPr lang="en-US" sz="2800" dirty="0">
                <a:solidFill>
                  <a:srgbClr val="262626"/>
                </a:solidFill>
              </a:rPr>
            </a:br>
            <a:r>
              <a:rPr lang="en-US" sz="2800" dirty="0">
                <a:solidFill>
                  <a:srgbClr val="262626"/>
                </a:solidFill>
              </a:rPr>
              <a:t>Force X Resistance X 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3EFFD-67B0-FD47-AF4B-01E1F1F68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829805"/>
            <a:ext cx="2790063" cy="2609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5A6A0-9778-1D4E-AD5F-53B6A6C0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737" y="1134545"/>
            <a:ext cx="3223260" cy="2207932"/>
          </a:xfrm>
          <a:prstGeom prst="rect">
            <a:avLst/>
          </a:prstGeom>
        </p:spPr>
      </p:pic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B65BA9A-5D8C-714E-9416-0255834F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B1BB3F3F-5D34-8743-8D24-1B865CB3D790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10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011FB-F32B-B445-919B-6378BF8A6B95}"/>
              </a:ext>
            </a:extLst>
          </p:cNvPr>
          <p:cNvSpPr txBox="1"/>
          <p:nvPr/>
        </p:nvSpPr>
        <p:spPr>
          <a:xfrm>
            <a:off x="5257800" y="73108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Pericardial tamponade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4F46B-1563-2442-AB1B-775D5545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497706"/>
            <a:ext cx="1620965" cy="16642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09" name="Rectangle 1">
            <a:extLst>
              <a:ext uri="{FF2B5EF4-FFF2-40B4-BE49-F238E27FC236}">
                <a16:creationId xmlns:a16="http://schemas.microsoft.com/office/drawing/2014/main" id="{2E43F14C-62F7-0E4C-A468-0E207B722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solidFill>
                  <a:schemeClr val="bg1"/>
                </a:solidFill>
                <a:ea typeface="+mj-ea"/>
                <a:cs typeface="+mj-cs"/>
              </a:rPr>
              <a:t>ONDANSETRON</a:t>
            </a:r>
            <a:br>
              <a:rPr lang="en-US" sz="200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2000">
                <a:solidFill>
                  <a:schemeClr val="bg1"/>
                </a:solidFill>
                <a:ea typeface="+mj-ea"/>
                <a:cs typeface="+mj-cs"/>
              </a:rPr>
              <a:t>ZOFRAN</a:t>
            </a:r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F5026349-BADC-2A43-8EF2-774952EC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FA6898D-AACA-DD40-905B-4D9741FFCDCE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100</a:t>
            </a:fld>
            <a:endParaRPr lang="en-US" altLang="en-US" sz="2000"/>
          </a:p>
        </p:txBody>
      </p:sp>
      <p:graphicFrame>
        <p:nvGraphicFramePr>
          <p:cNvPr id="123909" name="Rectangle 2">
            <a:extLst>
              <a:ext uri="{FF2B5EF4-FFF2-40B4-BE49-F238E27FC236}">
                <a16:creationId xmlns:a16="http://schemas.microsoft.com/office/drawing/2014/main" id="{2C1626EF-906F-4E3B-9346-8FD9DBF2E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231596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>
            <a:extLst>
              <a:ext uri="{FF2B5EF4-FFF2-40B4-BE49-F238E27FC236}">
                <a16:creationId xmlns:a16="http://schemas.microsoft.com/office/drawing/2014/main" id="{29FE406F-D39C-444B-84B6-C78C378A1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100">
                <a:solidFill>
                  <a:schemeClr val="tx1"/>
                </a:solidFill>
                <a:ea typeface="ＭＳ Ｐゴシック" panose="020B0600070205080204" pitchFamily="34" charset="-128"/>
              </a:rPr>
              <a:t>ONDANSETRON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3368DED4-C5EE-E54F-A21C-8E327E7C10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NAUSEA RESULTING FROM PAIN WILL USUALLY RESPOND TO TREATING THE PAIN AND DOES NOT NEED AN ANTIEMETIC.</a:t>
            </a:r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5F5647FE-F2C2-364C-817B-687256AD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5BDC96A-8491-AC45-AAC8-9DCE38A1B66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101</a:t>
            </a:fld>
            <a:endParaRPr lang="en-US" altLang="en-US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1" name="Rectangle 1">
            <a:extLst>
              <a:ext uri="{FF2B5EF4-FFF2-40B4-BE49-F238E27FC236}">
                <a16:creationId xmlns:a16="http://schemas.microsoft.com/office/drawing/2014/main" id="{D36F9AB4-13C6-164A-A227-E6DD4D1A9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>
                <a:solidFill>
                  <a:schemeClr val="bg1"/>
                </a:solidFill>
                <a:ea typeface="+mj-ea"/>
                <a:cs typeface="+mj-cs"/>
              </a:rPr>
              <a:t>SODIUM BICARBONATE</a:t>
            </a:r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6374036D-5D99-C140-A236-21AAE609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D93B66C1-76AC-974E-AEE8-8C193D30CB85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102</a:t>
            </a:fld>
            <a:endParaRPr lang="en-US" altLang="en-US" sz="2000"/>
          </a:p>
        </p:txBody>
      </p:sp>
      <p:graphicFrame>
        <p:nvGraphicFramePr>
          <p:cNvPr id="125957" name="Rectangle 2">
            <a:extLst>
              <a:ext uri="{FF2B5EF4-FFF2-40B4-BE49-F238E27FC236}">
                <a16:creationId xmlns:a16="http://schemas.microsoft.com/office/drawing/2014/main" id="{282AB352-BD81-4A3F-BD54-53FDC9D99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380941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5" name="Rectangle 1">
            <a:extLst>
              <a:ext uri="{FF2B5EF4-FFF2-40B4-BE49-F238E27FC236}">
                <a16:creationId xmlns:a16="http://schemas.microsoft.com/office/drawing/2014/main" id="{B1C3AE48-10FC-DA4D-9C0A-71EDA45EE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>
                <a:solidFill>
                  <a:schemeClr val="bg1"/>
                </a:solidFill>
                <a:ea typeface="+mj-ea"/>
                <a:cs typeface="+mj-cs"/>
              </a:rPr>
              <a:t>SODIUM BICARBONATE</a:t>
            </a:r>
          </a:p>
        </p:txBody>
      </p:sp>
      <p:sp>
        <p:nvSpPr>
          <p:cNvPr id="126979" name="Slide Number Placeholder 3">
            <a:extLst>
              <a:ext uri="{FF2B5EF4-FFF2-40B4-BE49-F238E27FC236}">
                <a16:creationId xmlns:a16="http://schemas.microsoft.com/office/drawing/2014/main" id="{70547A4E-92DD-F046-9453-A4B8EDB3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D979DD9-9DFC-DC44-B68A-6113F31836C4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103</a:t>
            </a:fld>
            <a:endParaRPr lang="en-US" altLang="en-US" sz="2000"/>
          </a:p>
        </p:txBody>
      </p:sp>
      <p:graphicFrame>
        <p:nvGraphicFramePr>
          <p:cNvPr id="126981" name="Rectangle 2">
            <a:extLst>
              <a:ext uri="{FF2B5EF4-FFF2-40B4-BE49-F238E27FC236}">
                <a16:creationId xmlns:a16="http://schemas.microsoft.com/office/drawing/2014/main" id="{FB477A2B-E923-4262-A68B-749198DA5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289398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61" name="Rectangle 1">
            <a:extLst>
              <a:ext uri="{FF2B5EF4-FFF2-40B4-BE49-F238E27FC236}">
                <a16:creationId xmlns:a16="http://schemas.microsoft.com/office/drawing/2014/main" id="{9D7C9597-E02F-7942-8412-FB1D9BF34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haldol</a:t>
            </a:r>
            <a:endParaRPr lang="en-US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596583D9-E5F0-4645-827F-97BACA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53312A0-44AF-0D4A-9FFA-E9C071CADE49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104</a:t>
            </a:fld>
            <a:endParaRPr lang="en-US" altLang="en-US" sz="2000"/>
          </a:p>
        </p:txBody>
      </p:sp>
      <p:graphicFrame>
        <p:nvGraphicFramePr>
          <p:cNvPr id="117765" name="Rectangle 2">
            <a:extLst>
              <a:ext uri="{FF2B5EF4-FFF2-40B4-BE49-F238E27FC236}">
                <a16:creationId xmlns:a16="http://schemas.microsoft.com/office/drawing/2014/main" id="{9AE69A0B-1278-4B17-BDEB-0B19B14458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655323"/>
      </p:ext>
    </p:extLst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8C08-657B-4E1F-8CD6-A715208B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43224-5BAF-CD4F-A9DA-1E8C0A6C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03" y="2681103"/>
            <a:ext cx="2297430" cy="14957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haldol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1B12F-99BA-42C7-A447-E8068313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0636" y="960721"/>
            <a:ext cx="516407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02445A-544B-4561-B6EF-758DD5BD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3351" y="1124712"/>
            <a:ext cx="4918644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04E8D3-4214-4B96-8CEF-07CD1CB27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911427"/>
              </p:ext>
            </p:extLst>
          </p:nvPr>
        </p:nvGraphicFramePr>
        <p:xfrm>
          <a:off x="3755231" y="1447800"/>
          <a:ext cx="4416028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5957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haldol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r>
              <a:rPr lang="en-US" b="1"/>
              <a:t>ALERT: US Boxed WarningIncreased mortality in elderly patients with dementia-related psychosis:</a:t>
            </a:r>
            <a:r>
              <a:rPr lang="en-US"/>
              <a:t>Elderly patients with dementia-related psychosis treated with antipsychotic drugs are at an increased risk of death.</a:t>
            </a:r>
          </a:p>
          <a:p>
            <a:r>
              <a:rPr lang="en-US"/>
              <a:t>NOT TO BE GIVEN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518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DE0705-3755-4B4E-8070-9F050798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FD870-2F37-7541-9BAC-7BFFAC0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>
                <a:solidFill>
                  <a:srgbClr val="262626"/>
                </a:solidFill>
              </a:rPr>
              <a:t>https://www.youtube.com/watch?v=IoBcDgrgVkw</a:t>
            </a:r>
          </a:p>
        </p:txBody>
      </p:sp>
      <p:pic>
        <p:nvPicPr>
          <p:cNvPr id="4" name="Online Media 3" descr="The Haldol Blowdart!">
            <a:hlinkClick r:id="" action="ppaction://media"/>
            <a:extLst>
              <a:ext uri="{FF2B5EF4-FFF2-40B4-BE49-F238E27FC236}">
                <a16:creationId xmlns:a16="http://schemas.microsoft.com/office/drawing/2014/main" id="{69C60465-FDBB-FE46-A5F5-78A62AAC18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0489" y="640078"/>
            <a:ext cx="5843021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08BAF3-E5E9-4D9A-9CA6-CBD0A6447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8BE1630-2DA4-4597-927C-4EAAFEE0D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34903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D4A801-B08B-4DED-B983-8DC144138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324" y="0"/>
            <a:ext cx="45746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77456-89D4-6B41-974F-27BDBEA0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069" y="2625704"/>
            <a:ext cx="2776282" cy="16065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800">
                <a:solidFill>
                  <a:srgbClr val="404040"/>
                </a:solidFill>
              </a:rPr>
              <a:t>ketamine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D069-E467-C44A-A635-3814A91C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942" y="652347"/>
            <a:ext cx="2776282" cy="5553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Great Drug….Lots Of Concerns</a:t>
            </a:r>
          </a:p>
        </p:txBody>
      </p:sp>
    </p:spTree>
    <p:extLst>
      <p:ext uri="{BB962C8B-B14F-4D97-AF65-F5344CB8AC3E}">
        <p14:creationId xmlns:p14="http://schemas.microsoft.com/office/powerpoint/2010/main" val="215335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DE0705-3755-4B4E-8070-9F050798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2F3B0-04B8-154F-A8B8-D6A51D10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>
                <a:solidFill>
                  <a:srgbClr val="262626"/>
                </a:solidFill>
              </a:rPr>
              <a:t>https://www.youtube.com/watch?v=kRtNsaMildw</a:t>
            </a:r>
          </a:p>
        </p:txBody>
      </p:sp>
      <p:pic>
        <p:nvPicPr>
          <p:cNvPr id="4" name="Online Media 3" descr="2-Minute Neuroscience: Ketamine">
            <a:hlinkClick r:id="" action="ppaction://media"/>
            <a:extLst>
              <a:ext uri="{FF2B5EF4-FFF2-40B4-BE49-F238E27FC236}">
                <a16:creationId xmlns:a16="http://schemas.microsoft.com/office/drawing/2014/main" id="{415C425D-3D2F-DC4F-970E-C2F0999FA82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0489" y="640078"/>
            <a:ext cx="5843021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25623CD5-CD85-9046-A5E6-C6D236A7A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007" y="2571750"/>
            <a:ext cx="1714500" cy="171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100">
                <a:solidFill>
                  <a:srgbClr val="FFFFFF"/>
                </a:solidFill>
              </a:rPr>
              <a:t>BLOOD PRESSURE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F89155D-FC21-4E12-A4CE-D76C67D0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63" y="2448306"/>
            <a:ext cx="1961388" cy="1961388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97ABEA6-0CE6-4D0E-9BB1-11A9019CD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8513" y="1337310"/>
            <a:ext cx="5747004" cy="394735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89B0A17-8AAE-4DA9-B844-B83F41553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5386" y="1459325"/>
            <a:ext cx="5493258" cy="370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AB4C2F73-49F4-CE41-B373-BCEE80C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0112" y="6217920"/>
            <a:ext cx="36576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3E17DE17-45D4-3144-A30A-F022C0814DBC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11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  <p:graphicFrame>
        <p:nvGraphicFramePr>
          <p:cNvPr id="22530" name="Group 2">
            <a:extLst>
              <a:ext uri="{FF2B5EF4-FFF2-40B4-BE49-F238E27FC236}">
                <a16:creationId xmlns:a16="http://schemas.microsoft.com/office/drawing/2014/main" id="{B6F11355-7496-874C-8C0B-C51F0039A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40860"/>
              </p:ext>
            </p:extLst>
          </p:nvPr>
        </p:nvGraphicFramePr>
        <p:xfrm>
          <a:off x="3271055" y="2082663"/>
          <a:ext cx="5021923" cy="2456650"/>
        </p:xfrm>
        <a:graphic>
          <a:graphicData uri="http://schemas.openxmlformats.org/drawingml/2006/table">
            <a:tbl>
              <a:tblPr/>
              <a:tblGrid>
                <a:gridCol w="159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1562" marR="31562" marT="31552" marB="3155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FORCE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VOLUME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RESISTANCE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TENSION PTX</a:t>
                      </a:r>
                    </a:p>
                  </a:txBody>
                  <a:tcPr marL="31562" marR="31562" marT="31552" marB="3155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DOWN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DOWN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TAMPONADE</a:t>
                      </a:r>
                    </a:p>
                  </a:txBody>
                  <a:tcPr marL="31562" marR="31562" marT="31552" marB="3155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DOWN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DOWN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AAA</a:t>
                      </a:r>
                    </a:p>
                  </a:txBody>
                  <a:tcPr marL="31562" marR="31562" marT="31552" marB="3155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DOWN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AMI</a:t>
                      </a:r>
                    </a:p>
                  </a:txBody>
                  <a:tcPr marL="31562" marR="31562" marT="31552" marB="3155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DOWN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TRAUMA</a:t>
                      </a:r>
                    </a:p>
                  </a:txBody>
                  <a:tcPr marL="31562" marR="31562" marT="31552" marB="3155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DOWN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OLD AGE</a:t>
                      </a:r>
                    </a:p>
                  </a:txBody>
                  <a:tcPr marL="31562" marR="31562" marT="31552" marB="3155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+/-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++</a:t>
                      </a:r>
                    </a:p>
                  </a:txBody>
                  <a:tcPr marL="31562" marR="31562" marT="31552" marB="315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A99FC-5475-EC4A-8CA8-ED499ED0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ketamine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2AA5CC4-A7AD-4720-B365-F61B2C4BE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154272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9717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KETAMINE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Dosage And Administration: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BEHAVIORAL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• 4mg/kg IM only, to a maximum dose of 400mg IM only, as a single dose.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PAIN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• 0.3-0.5 mg/kg IV-may repeat IV dose one time in 10 minutes or 1 mg/kg IM/IN-may repeat IM/IN dose one time in 20 minutes.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ELECTRICAL THERAPY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• 0.1-0.5 mg/kg IV OR 1 mg/kg IM, may repeat once in 5 minutes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9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</p:spPr>
        <p:txBody>
          <a:bodyPr>
            <a:normAutofit/>
          </a:bodyPr>
          <a:lstStyle/>
          <a:p>
            <a:r>
              <a:rPr lang="en-US" sz="1400" b="1"/>
              <a:t>In rare move, two paramedics criminally charged in Elijah McClain's death</a:t>
            </a:r>
            <a:br>
              <a:rPr lang="en-US" sz="1400" b="1"/>
            </a:br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AURORA, Colo. — A grand jury criminally charged two paramedics for the death of Elijah McClain, an exceedingly rare move.</a:t>
            </a:r>
          </a:p>
          <a:p>
            <a:r>
              <a:rPr lang="en-US">
                <a:solidFill>
                  <a:srgbClr val="404040"/>
                </a:solidFill>
                <a:hlinkClick r:id="rId2"/>
              </a:rPr>
              <a:t>The indictment</a:t>
            </a:r>
            <a:r>
              <a:rPr lang="en-US">
                <a:solidFill>
                  <a:srgbClr val="404040"/>
                </a:solidFill>
              </a:rPr>
              <a:t> states the paramedics failed to speak or touch McClain before diagnosing him with excited delirium and injecting him with ketamine, a powerful sedative.</a:t>
            </a:r>
          </a:p>
          <a:p>
            <a:pPr fontAlgn="ctr"/>
            <a:r>
              <a:rPr lang="en-US" i="1">
                <a:solidFill>
                  <a:srgbClr val="404040"/>
                </a:solidFill>
              </a:rPr>
              <a:t>last updated, Sep 02, 2021</a:t>
            </a:r>
          </a:p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18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</p:spPr>
        <p:txBody>
          <a:bodyPr>
            <a:normAutofit/>
          </a:bodyPr>
          <a:lstStyle/>
          <a:p>
            <a:br>
              <a:rPr lang="en-US" sz="1200" b="1"/>
            </a:br>
            <a:r>
              <a:rPr lang="en-US" sz="1200" b="1"/>
              <a:t>Two years after man’s death, lawsuit filed against Charleston County over ketamine usage</a:t>
            </a:r>
            <a:br>
              <a:rPr lang="en-US" sz="1200" b="1"/>
            </a:br>
            <a:endParaRPr 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MOUNT PLEASANT, S.C. (WCSC) - More than two years after a man died following a sedative injection from Charleston County EMS, a lawsuit has been filed against the county government and several of its employees.</a:t>
            </a:r>
          </a:p>
          <a:p>
            <a:endParaRPr lang="en-US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The complaint states that Britt objected to EMS employees “giving him any medicine or doing anything to him,” but that a needle was put in his arm and the “maximum allowable amount” of ketamine was injected.</a:t>
            </a:r>
          </a:p>
        </p:txBody>
      </p:sp>
    </p:spTree>
    <p:extLst>
      <p:ext uri="{BB962C8B-B14F-4D97-AF65-F5344CB8AC3E}">
        <p14:creationId xmlns:p14="http://schemas.microsoft.com/office/powerpoint/2010/main" val="20846214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</p:spPr>
        <p:txBody>
          <a:bodyPr>
            <a:normAutofit/>
          </a:bodyPr>
          <a:lstStyle/>
          <a:p>
            <a:br>
              <a:rPr lang="en-US" sz="1200"/>
            </a:br>
            <a:r>
              <a:rPr lang="en-US" sz="1200"/>
              <a:t>Out-of-Hospital Ketamine: Indications for Use, Patient Outcomes, and Associated Mortality</a:t>
            </a:r>
            <a:br>
              <a:rPr lang="en-US" sz="1200"/>
            </a:br>
            <a:endParaRPr 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Conclusion</a:t>
            </a: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In this large sample, out-of-hospital ketamine was administered for a variety of indications. Patient mortality was rare. Ketamine could not be ruled out as a contributing factor in 8 deaths, representing 0.07% of those who received ketamine.</a:t>
            </a:r>
          </a:p>
          <a:p>
            <a:r>
              <a:rPr lang="en-US" i="1">
                <a:solidFill>
                  <a:srgbClr val="404040"/>
                </a:solidFill>
              </a:rPr>
              <a:t>Annals of emergency medicine  July 2021</a:t>
            </a:r>
          </a:p>
        </p:txBody>
      </p:sp>
    </p:spTree>
    <p:extLst>
      <p:ext uri="{BB962C8B-B14F-4D97-AF65-F5344CB8AC3E}">
        <p14:creationId xmlns:p14="http://schemas.microsoft.com/office/powerpoint/2010/main" val="37628348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40" y="964692"/>
            <a:ext cx="3357604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/>
              <a:t>https://www.youtube.com/watch?v=n0u88_B21zY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02F820-7889-4EA4-B45A-A7B9B601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70" y="964692"/>
            <a:ext cx="408051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A9C51-7F1D-427B-B327-B1C86027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90" y="1128683"/>
            <a:ext cx="382987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Sophie Hunter - Ketamine Breakfast (Lyric Video)">
            <a:hlinkClick r:id="" action="ppaction://media"/>
            <a:extLst>
              <a:ext uri="{FF2B5EF4-FFF2-40B4-BE49-F238E27FC236}">
                <a16:creationId xmlns:a16="http://schemas.microsoft.com/office/drawing/2014/main" id="{10AA95B1-F56E-DB44-91B9-D5EB3C3D31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5458" y="2419719"/>
            <a:ext cx="3586734" cy="2026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B90A3-AF94-D24F-80A2-2FC411BDF6D6}"/>
              </a:ext>
            </a:extLst>
          </p:cNvPr>
          <p:cNvSpPr txBox="1"/>
          <p:nvPr/>
        </p:nvSpPr>
        <p:spPr>
          <a:xfrm>
            <a:off x="5158769" y="2638044"/>
            <a:ext cx="3369699" cy="326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REMEMBER……KETAMINE IS ABUSED!</a:t>
            </a:r>
          </a:p>
        </p:txBody>
      </p:sp>
    </p:spTree>
    <p:extLst>
      <p:ext uri="{BB962C8B-B14F-4D97-AF65-F5344CB8AC3E}">
        <p14:creationId xmlns:p14="http://schemas.microsoft.com/office/powerpoint/2010/main" val="8643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3AC73-004B-E344-8931-DB488A38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0D0D0D"/>
                </a:solidFill>
              </a:rPr>
              <a:t>txa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3270DC-C3A1-4228-8A38-4D9024FCD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70025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6949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txa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F081F6-A3E0-4829-B015-D9F0B3831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1629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8713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>
            <a:extLst>
              <a:ext uri="{FF2B5EF4-FFF2-40B4-BE49-F238E27FC236}">
                <a16:creationId xmlns:a16="http://schemas.microsoft.com/office/drawing/2014/main" id="{3A6CF84D-E464-8140-9D5B-4C495B7C0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2711106"/>
            <a:ext cx="6743700" cy="997196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800">
                <a:solidFill>
                  <a:schemeClr val="tx1"/>
                </a:solidFill>
              </a:rPr>
              <a:t>ANTIDOTES</a:t>
            </a:r>
          </a:p>
        </p:txBody>
      </p:sp>
      <p:sp>
        <p:nvSpPr>
          <p:cNvPr id="128002" name="Slide Number Placeholder 3">
            <a:extLst>
              <a:ext uri="{FF2B5EF4-FFF2-40B4-BE49-F238E27FC236}">
                <a16:creationId xmlns:a16="http://schemas.microsoft.com/office/drawing/2014/main" id="{60109F17-BDBA-5547-8E51-EB0C8256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7C5F2D25-F87B-8146-ADE3-3A3C204F0736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118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>
            <a:extLst>
              <a:ext uri="{FF2B5EF4-FFF2-40B4-BE49-F238E27FC236}">
                <a16:creationId xmlns:a16="http://schemas.microsoft.com/office/drawing/2014/main" id="{0D9E4EB3-0CDA-8649-A9D7-4D083FD1B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chemeClr val="tx1"/>
                </a:solidFill>
                <a:ea typeface="ＭＳ Ｐゴシック" panose="020B0600070205080204" pitchFamily="34" charset="-128"/>
              </a:rPr>
              <a:t>DIPHENHYDRAMINE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A0C34ACE-7EBC-E44C-A51A-FD2FD02F56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CATEGORY: Histamine H1 Antagonist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INDICATION: Allergic reaction, dystonic reaction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SIDE EFFECTS: Hypotension, dizziness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INTERACTIONS: Potentates other sedatives.</a:t>
            </a:r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23ABFC55-0ED2-2142-8EE2-5BA8763D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EDA541A-0483-7E41-8DC4-D423FA59D64E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119</a:t>
            </a:fld>
            <a:endParaRPr lang="en-US" altLang="en-US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29" name="Title 3">
            <a:extLst>
              <a:ext uri="{FF2B5EF4-FFF2-40B4-BE49-F238E27FC236}">
                <a16:creationId xmlns:a16="http://schemas.microsoft.com/office/drawing/2014/main" id="{0E733E39-891D-9C49-8A01-B4AB8042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CARDIAC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DRUGs 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&amp; EFFECTS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F49765-78BE-0141-AAF7-44059716F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641130"/>
              </p:ext>
            </p:extLst>
          </p:nvPr>
        </p:nvGraphicFramePr>
        <p:xfrm>
          <a:off x="4214812" y="1254542"/>
          <a:ext cx="4205291" cy="466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936">
                  <a:extLst>
                    <a:ext uri="{9D8B030D-6E8A-4147-A177-3AD203B41FA5}">
                      <a16:colId xmlns:a16="http://schemas.microsoft.com/office/drawing/2014/main" val="3785454699"/>
                    </a:ext>
                  </a:extLst>
                </a:gridCol>
                <a:gridCol w="1086898">
                  <a:extLst>
                    <a:ext uri="{9D8B030D-6E8A-4147-A177-3AD203B41FA5}">
                      <a16:colId xmlns:a16="http://schemas.microsoft.com/office/drawing/2014/main" val="1002157296"/>
                    </a:ext>
                  </a:extLst>
                </a:gridCol>
                <a:gridCol w="1128826">
                  <a:extLst>
                    <a:ext uri="{9D8B030D-6E8A-4147-A177-3AD203B41FA5}">
                      <a16:colId xmlns:a16="http://schemas.microsoft.com/office/drawing/2014/main" val="3353114033"/>
                    </a:ext>
                  </a:extLst>
                </a:gridCol>
                <a:gridCol w="977631">
                  <a:extLst>
                    <a:ext uri="{9D8B030D-6E8A-4147-A177-3AD203B41FA5}">
                      <a16:colId xmlns:a16="http://schemas.microsoft.com/office/drawing/2014/main" val="4252862542"/>
                    </a:ext>
                  </a:extLst>
                </a:gridCol>
              </a:tblGrid>
              <a:tr h="198420">
                <a:tc>
                  <a:txBody>
                    <a:bodyPr/>
                    <a:lstStyle/>
                    <a:p>
                      <a:r>
                        <a:rPr lang="en-US" sz="800"/>
                        <a:t>DRUG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CLASS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EFFECT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INDICATION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3609894872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 dirty="0"/>
                        <a:t>ASPIRIN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PLATELET INHIBITOR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BLOCKS CLOTTING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123634870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ADENOSINE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ANTIARRHYTHMIC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RATE CONTROL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SVT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1888155514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AMIODARONE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ANTIARRHYTHMIC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RATE CONTROL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SVT &amp; V-TACH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614893725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ATROPINE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ANTIARRHYTHMIC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RATE CONTROL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BRADYCARDIA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2176169896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DOPAMINE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ALPHA ADRONERGIC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BLOOD PRESSURE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HYPOTENSION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2074114424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/>
                        <a:t>CALCIUM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METABOLITE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CARDIAC STABILIZATION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HYPERKALEMIA</a:t>
                      </a:r>
                    </a:p>
                    <a:p>
                      <a:r>
                        <a:rPr lang="en-US" sz="800" dirty="0"/>
                        <a:t>LOW CALCIUM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63413212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DILTIAZEM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ANTIARRHYTHMIC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RATE CONTROL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SVT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2311219417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EPINEPHRINE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BETA ADRONERGIC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BLOOD PRESSURE</a:t>
                      </a:r>
                    </a:p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HEART RATE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HYPOTENSION</a:t>
                      </a:r>
                    </a:p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BRADYCARDIA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2620209890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/>
                        <a:t>FENTANYL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ANALGESIC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PAIN REDUCTION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MI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838084924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/>
                        <a:t>FUROSEMIDE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DIURETIC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FLUID REDUCTION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CHF/P. EDEMA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2224069728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LIDOCAINE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ANTIARRHYTHMIC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RATE CONTROL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V-TACH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2328478020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70C0"/>
                          </a:solidFill>
                        </a:rPr>
                        <a:t>MAGNESIUM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ANTIARRHYTHMIC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RATE CONTROL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TORSADES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3685409028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METOPROLOL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ANTIARRHYTHMIC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RATE CONTROL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SVT, TACHYCARDIA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1211146945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/>
                        <a:t>NITROGLYCERIN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PRELOAD DILATOR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BLOOD PRESSURE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HYPERTENSION</a:t>
                      </a:r>
                    </a:p>
                    <a:p>
                      <a:r>
                        <a:rPr lang="en-US" sz="800"/>
                        <a:t>CHF, CHEST PAIN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447932828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NOREPINEPHRINE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ALPHA ADRONERGIC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BLOOD PRESSURE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HYPOTENSION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2268008884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/>
                        <a:t>SODIUM BICARB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METABOLITE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AFFECTS PH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ACIDOSIS</a:t>
                      </a:r>
                    </a:p>
                    <a:p>
                      <a:r>
                        <a:rPr lang="en-US" sz="800" dirty="0"/>
                        <a:t>OVERDOSES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1570269449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VASOPRESSIN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ALPHA ADRONERGIC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BLOOD PRESSURE</a:t>
                      </a:r>
                    </a:p>
                  </a:txBody>
                  <a:tcPr marL="47173" marR="47173" marT="23587" marB="23587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HYPOTENSION</a:t>
                      </a:r>
                    </a:p>
                  </a:txBody>
                  <a:tcPr marL="47173" marR="47173" marT="23587" marB="23587"/>
                </a:tc>
                <a:extLst>
                  <a:ext uri="{0D108BD9-81ED-4DB2-BD59-A6C34878D82A}">
                    <a16:rowId xmlns:a16="http://schemas.microsoft.com/office/drawing/2014/main" val="364453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4065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>
            <a:extLst>
              <a:ext uri="{FF2B5EF4-FFF2-40B4-BE49-F238E27FC236}">
                <a16:creationId xmlns:a16="http://schemas.microsoft.com/office/drawing/2014/main" id="{A4BEB188-455E-B249-BCD3-686FF0AC3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chemeClr val="tx1"/>
                </a:solidFill>
                <a:ea typeface="ＭＳ Ｐゴシック" panose="020B0600070205080204" pitchFamily="34" charset="-128"/>
              </a:rPr>
              <a:t>DIPHENHYDRAMINE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B7A2DBDA-B178-BB4D-B6BA-D97DB0D21F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solidFill>
                  <a:schemeClr val="bg1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MECHANISM OF ACTION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 — Competes with histamine for H1-receptor sites on effector cells in the gastrointestinal tract, blood vessels, and respiratory tract; anticholinergic and sedative effects are also seen </a:t>
            </a:r>
          </a:p>
        </p:txBody>
      </p:sp>
      <p:sp>
        <p:nvSpPr>
          <p:cNvPr id="130051" name="Slide Number Placeholder 3">
            <a:extLst>
              <a:ext uri="{FF2B5EF4-FFF2-40B4-BE49-F238E27FC236}">
                <a16:creationId xmlns:a16="http://schemas.microsoft.com/office/drawing/2014/main" id="{3EAE050D-2CA8-DD43-8E91-2106F8C0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07068DA3-74D8-1841-A5AD-BA8DA1A85785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120</a:t>
            </a:fld>
            <a:endParaRPr lang="en-US" altLang="en-US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73" name="Rectangle 1">
            <a:extLst>
              <a:ext uri="{FF2B5EF4-FFF2-40B4-BE49-F238E27FC236}">
                <a16:creationId xmlns:a16="http://schemas.microsoft.com/office/drawing/2014/main" id="{E742BCDA-AFD8-C74A-8B20-B734D7E5A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>
                <a:solidFill>
                  <a:schemeClr val="bg1"/>
                </a:solidFill>
                <a:ea typeface="+mj-ea"/>
                <a:cs typeface="+mj-cs"/>
              </a:rPr>
              <a:t>DIPHENHYDRAMINE</a:t>
            </a:r>
            <a:br>
              <a:rPr lang="en-US" sz="140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1400">
                <a:solidFill>
                  <a:schemeClr val="bg1"/>
                </a:solidFill>
                <a:ea typeface="+mj-ea"/>
                <a:cs typeface="+mj-cs"/>
              </a:rPr>
              <a:t>(BENADRYL)</a:t>
            </a:r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4BE1B9C9-5B66-6947-BB85-EC9ADF13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94BF999-3AB2-3042-8432-B5470C09FFDE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121</a:t>
            </a:fld>
            <a:endParaRPr lang="en-US" altLang="en-US" sz="2000"/>
          </a:p>
        </p:txBody>
      </p:sp>
      <p:graphicFrame>
        <p:nvGraphicFramePr>
          <p:cNvPr id="131077" name="Rectangle 2">
            <a:extLst>
              <a:ext uri="{FF2B5EF4-FFF2-40B4-BE49-F238E27FC236}">
                <a16:creationId xmlns:a16="http://schemas.microsoft.com/office/drawing/2014/main" id="{F05F6F1E-73BD-4AE5-97CF-4765C1C59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693698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97" name="Rectangle 1">
            <a:extLst>
              <a:ext uri="{FF2B5EF4-FFF2-40B4-BE49-F238E27FC236}">
                <a16:creationId xmlns:a16="http://schemas.microsoft.com/office/drawing/2014/main" id="{17BFD585-205B-0348-B857-C31BA063B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GLUCAGON</a:t>
            </a: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50EF89B7-0A15-6A4D-8732-C920CCC83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CATEGORY: Antidote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INDICATION: Hypoglycemia, Beta Blocker  and calcium channel overdoses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SIDE EFFECTS: Hypotension, nausea and vomiting</a:t>
            </a:r>
          </a:p>
        </p:txBody>
      </p:sp>
      <p:sp>
        <p:nvSpPr>
          <p:cNvPr id="132099" name="Slide Number Placeholder 3">
            <a:extLst>
              <a:ext uri="{FF2B5EF4-FFF2-40B4-BE49-F238E27FC236}">
                <a16:creationId xmlns:a16="http://schemas.microsoft.com/office/drawing/2014/main" id="{E06D46F1-FB86-9445-8D21-3D952324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90AFA38-687B-694A-A229-03302F92440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122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21" name="Rectangle 1">
            <a:extLst>
              <a:ext uri="{FF2B5EF4-FFF2-40B4-BE49-F238E27FC236}">
                <a16:creationId xmlns:a16="http://schemas.microsoft.com/office/drawing/2014/main" id="{D3A5D92C-8CFB-A941-AAAA-E150B35D7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GLUCAGON</a:t>
            </a:r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464E522F-B7B7-7448-BFB1-76613E8A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CE422B1-1449-F74A-B7D8-5F1F7852E48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123</a:t>
            </a:fld>
            <a:endParaRPr lang="en-US" altLang="en-US" sz="2000"/>
          </a:p>
        </p:txBody>
      </p:sp>
      <p:graphicFrame>
        <p:nvGraphicFramePr>
          <p:cNvPr id="133125" name="Rectangle 2">
            <a:extLst>
              <a:ext uri="{FF2B5EF4-FFF2-40B4-BE49-F238E27FC236}">
                <a16:creationId xmlns:a16="http://schemas.microsoft.com/office/drawing/2014/main" id="{E9A1BC09-3CC5-40FE-BECF-9BAC723CA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39211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45" name="Rectangle 1">
            <a:extLst>
              <a:ext uri="{FF2B5EF4-FFF2-40B4-BE49-F238E27FC236}">
                <a16:creationId xmlns:a16="http://schemas.microsoft.com/office/drawing/2014/main" id="{D3145772-05FD-1D4D-9894-EF6FE17BF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NALOXONE</a:t>
            </a: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23BC1E4B-107C-EE43-926B-13F79F3276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CATEGORY: Antidote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INDICATION: Narcotic overdose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SIDE EFFECTS: Narcotic withdrawal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INTERACTIONS: No significant interactions</a:t>
            </a:r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48D104DF-9EF5-6B4B-B57C-76554846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7D184E5-EEA1-5C44-8F58-AE09EE66843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124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69" name="Rectangle 1">
            <a:extLst>
              <a:ext uri="{FF2B5EF4-FFF2-40B4-BE49-F238E27FC236}">
                <a16:creationId xmlns:a16="http://schemas.microsoft.com/office/drawing/2014/main" id="{07D88549-116B-EE4E-B00A-147D58AC5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NALOXONE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1103E56A-F5B8-4E40-9283-E7A4B2A93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MECHANISM OF ACTION</a:t>
            </a:r>
            <a:r>
              <a:rPr lang="en-US" altLang="en-US">
                <a:ea typeface="ＭＳ Ｐゴシック" panose="020B0600070205080204" pitchFamily="34" charset="-128"/>
              </a:rPr>
              <a:t> — Pure opioid antagonist that competes and displaces narcotics at opioid receptor sites </a:t>
            </a: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0C51E09E-736B-744E-9A47-59838162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463EDCD-97A8-CA4C-B135-B1A39697132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125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7" name="Rectangle 1">
            <a:extLst>
              <a:ext uri="{FF2B5EF4-FFF2-40B4-BE49-F238E27FC236}">
                <a16:creationId xmlns:a16="http://schemas.microsoft.com/office/drawing/2014/main" id="{F22947D1-C004-BC42-A166-E4494E210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ea typeface="+mj-ea"/>
                <a:cs typeface="+mj-cs"/>
              </a:rPr>
              <a:t>NALOXONE</a:t>
            </a:r>
            <a:br>
              <a:rPr lang="en-US" sz="200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2000">
                <a:solidFill>
                  <a:srgbClr val="FFFFFF"/>
                </a:solidFill>
                <a:ea typeface="+mj-ea"/>
                <a:cs typeface="+mj-cs"/>
              </a:rPr>
              <a:t>NARCAN</a:t>
            </a: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A4A41F68-8D4D-2B4F-A6A4-9AD7B6C4B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Dosage and Administration</a:t>
            </a:r>
            <a:endParaRPr lang="en-US" dirty="0">
              <a:ea typeface="+mn-ea"/>
              <a:cs typeface="+mn-cs"/>
              <a:sym typeface="Arial Bold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+mn-cs"/>
                <a:sym typeface="Arial Bold" charset="0"/>
              </a:rPr>
              <a:t>PAIN: For hypoventilation from opiate administration by EMS personnel: 0.4 to 2.0 mg SC/IV/IM/IN as needed.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+mn-cs"/>
                <a:sym typeface="Arial Bold" charset="0"/>
              </a:rPr>
              <a:t>POISONING/SUBSTANCE ABUSE/OPIOID OD: </a:t>
            </a:r>
            <a:r>
              <a:rPr lang="en-US" dirty="0">
                <a:latin typeface="Arial Bold" charset="0"/>
                <a:sym typeface="Arial Bold" charset="0"/>
              </a:rPr>
              <a:t>0.4 to 2.0 mg SC/IV/IM/IN as needed.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36195" name="Slide Number Placeholder 3">
            <a:extLst>
              <a:ext uri="{FF2B5EF4-FFF2-40B4-BE49-F238E27FC236}">
                <a16:creationId xmlns:a16="http://schemas.microsoft.com/office/drawing/2014/main" id="{C9C390EB-44C8-4C43-A10D-36DF29F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4AC17156-7D61-A647-8C47-A0945CA429F2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126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104428-CD68-AD45-90C4-D142B43A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39850"/>
            <a:ext cx="2522981" cy="129603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NARCAN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B9988-A012-684B-B316-73F62FB9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835783"/>
            <a:ext cx="2522981" cy="25617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Saw fewer cases in ER</a:t>
            </a:r>
          </a:p>
          <a:p>
            <a:r>
              <a:rPr lang="en-US" dirty="0">
                <a:solidFill>
                  <a:schemeClr val="tx1"/>
                </a:solidFill>
              </a:rPr>
              <a:t>Deaths up about 1% in 2021(over 2000 people)</a:t>
            </a:r>
          </a:p>
          <a:p>
            <a:r>
              <a:rPr lang="en-US" dirty="0">
                <a:solidFill>
                  <a:schemeClr val="tx1"/>
                </a:solidFill>
              </a:rPr>
              <a:t>Primarily Fentanyl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7E634C41-B889-1148-9526-DED8F48C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23" y="1808824"/>
            <a:ext cx="4688077" cy="31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919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532F-4EAD-1049-9817-10083D20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5" y="2047113"/>
            <a:ext cx="2763774" cy="27637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250">
                <a:solidFill>
                  <a:srgbClr val="FFFFFF"/>
                </a:solidFill>
              </a:rPr>
              <a:t>Fewer cases in er’S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BC63F-C373-D74A-B160-38F72A3F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908810"/>
            <a:ext cx="3990522" cy="304038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Fewer 911 calls because of bystander treatment </a:t>
            </a:r>
          </a:p>
          <a:p>
            <a:r>
              <a:rPr lang="en-US" sz="2000" dirty="0"/>
              <a:t>EMS getting refusals</a:t>
            </a:r>
          </a:p>
        </p:txBody>
      </p:sp>
    </p:spTree>
    <p:extLst>
      <p:ext uri="{BB962C8B-B14F-4D97-AF65-F5344CB8AC3E}">
        <p14:creationId xmlns:p14="http://schemas.microsoft.com/office/powerpoint/2010/main" val="3469318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8DF8-72F6-F64B-B0FC-22FE8D01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5" y="2047113"/>
            <a:ext cx="2763774" cy="27637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250">
                <a:solidFill>
                  <a:srgbClr val="FFFFFF"/>
                </a:solidFill>
              </a:rPr>
              <a:t>State has sent mixed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D8DD-C707-5F4C-AB3A-F2DE6D78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908810"/>
            <a:ext cx="3990522" cy="3040380"/>
          </a:xfrm>
        </p:spPr>
        <p:txBody>
          <a:bodyPr anchor="ctr">
            <a:noAutofit/>
          </a:bodyPr>
          <a:lstStyle/>
          <a:p>
            <a:r>
              <a:rPr lang="en-US" dirty="0"/>
              <a:t>All emergency physicians by law must be able to prescribe suboxone</a:t>
            </a:r>
          </a:p>
          <a:p>
            <a:r>
              <a:rPr lang="en-US" dirty="0"/>
              <a:t>Emergency departments must be able to provide referrals to addiction specialist</a:t>
            </a:r>
          </a:p>
          <a:p>
            <a:r>
              <a:rPr lang="en-US" dirty="0"/>
              <a:t>Recovery coaches from emergency departments assist in referrals to therapist and detox facilities</a:t>
            </a:r>
          </a:p>
          <a:p>
            <a:r>
              <a:rPr lang="en-US" dirty="0"/>
              <a:t>Outreach programs begin from ER referrals</a:t>
            </a:r>
          </a:p>
        </p:txBody>
      </p:sp>
    </p:spTree>
    <p:extLst>
      <p:ext uri="{BB962C8B-B14F-4D97-AF65-F5344CB8AC3E}">
        <p14:creationId xmlns:p14="http://schemas.microsoft.com/office/powerpoint/2010/main" val="119292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>
            <a:extLst>
              <a:ext uri="{FF2B5EF4-FFF2-40B4-BE49-F238E27FC236}">
                <a16:creationId xmlns:a16="http://schemas.microsoft.com/office/drawing/2014/main" id="{0C9E3924-1422-664C-9215-731D8C1D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640079"/>
            <a:ext cx="2551898" cy="52722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HYPOTENSION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br>
              <a:rPr lang="en-US" altLang="en-US" sz="2200" dirty="0">
                <a:ea typeface="ＭＳ Ｐゴシック" panose="020B0600070205080204" pitchFamily="34" charset="-128"/>
              </a:rPr>
            </a:b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systolic blood  pressure less then 90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br>
              <a:rPr lang="en-US" altLang="en-US" sz="2200" dirty="0">
                <a:ea typeface="ＭＳ Ｐゴシック" panose="020B0600070205080204" pitchFamily="34" charset="-128"/>
              </a:rPr>
            </a:b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mean arterial pressure (map) less than 65</a:t>
            </a:r>
          </a:p>
        </p:txBody>
      </p:sp>
      <p:sp>
        <p:nvSpPr>
          <p:cNvPr id="51204" name="Content Placeholder 2">
            <a:extLst>
              <a:ext uri="{FF2B5EF4-FFF2-40B4-BE49-F238E27FC236}">
                <a16:creationId xmlns:a16="http://schemas.microsoft.com/office/drawing/2014/main" id="{7BB5C680-E6B4-4248-8408-E880AA71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077" y="640079"/>
            <a:ext cx="5162304" cy="28347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PRESSORS:  Alpha Adrenergic</a:t>
            </a: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Constrict the vessels.</a:t>
            </a: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Increase the contractility (force) of the heart.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1202" name="Picture 3">
            <a:extLst>
              <a:ext uri="{FF2B5EF4-FFF2-40B4-BE49-F238E27FC236}">
                <a16:creationId xmlns:a16="http://schemas.microsoft.com/office/drawing/2014/main" id="{71E907E6-9569-5241-9233-9BEC4CE02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r="20081"/>
          <a:stretch/>
        </p:blipFill>
        <p:spPr bwMode="auto">
          <a:xfrm>
            <a:off x="3504077" y="3686783"/>
            <a:ext cx="2562051" cy="220387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55FC5F-32BD-544D-A754-34DC1697D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83"/>
          <a:stretch/>
        </p:blipFill>
        <p:spPr>
          <a:xfrm>
            <a:off x="3609736" y="2590800"/>
            <a:ext cx="491278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545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8DF8-72F6-F64B-B0FC-22FE8D01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5" y="2047113"/>
            <a:ext cx="2763774" cy="27637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250">
                <a:solidFill>
                  <a:srgbClr val="FFFFFF"/>
                </a:solidFill>
              </a:rPr>
              <a:t>State has sent mixed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D8DD-C707-5F4C-AB3A-F2DE6D78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908810"/>
            <a:ext cx="3990522" cy="30403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OEMS PROTOCOL 6.13: LEAVE BEHIND NALOXONE</a:t>
            </a:r>
          </a:p>
          <a:p>
            <a:pPr marL="0" indent="0">
              <a:buNone/>
            </a:pPr>
            <a:r>
              <a:rPr lang="en-US" sz="1500" dirty="0"/>
              <a:t>Purpose: With Affiliate Hospital Medical Director (AHMD) approval, an ambulance service may choose to stock its ambulance(s) with “civilian” naloxone administration kits, to be left at scenes where a potential overdose patient refuses transport.</a:t>
            </a:r>
          </a:p>
        </p:txBody>
      </p:sp>
    </p:spTree>
    <p:extLst>
      <p:ext uri="{BB962C8B-B14F-4D97-AF65-F5344CB8AC3E}">
        <p14:creationId xmlns:p14="http://schemas.microsoft.com/office/powerpoint/2010/main" val="28563949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9F2B-3710-6249-B204-07C5FABA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5" y="2047113"/>
            <a:ext cx="2763774" cy="27637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sz="900" dirty="0">
                <a:solidFill>
                  <a:srgbClr val="FFFFFF"/>
                </a:solidFill>
              </a:rPr>
            </a:br>
            <a:r>
              <a:rPr lang="en-US" sz="1350" dirty="0">
                <a:solidFill>
                  <a:srgbClr val="FFFFFF"/>
                </a:solidFill>
              </a:rPr>
              <a:t>MGL: Section 9A: Incapacitated persons placed into protective custody without consent for transport to appropriate emergency medical treatment</a:t>
            </a:r>
            <a:br>
              <a:rPr lang="en-US" sz="900" dirty="0">
                <a:solidFill>
                  <a:srgbClr val="FFFFFF"/>
                </a:solidFill>
              </a:rPr>
            </a:b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02A5-419B-D14C-8C0A-B33D2700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908810"/>
            <a:ext cx="3990522" cy="3040380"/>
          </a:xfrm>
        </p:spPr>
        <p:txBody>
          <a:bodyPr anchor="ctr">
            <a:normAutofit fontScale="92500"/>
          </a:bodyPr>
          <a:lstStyle/>
          <a:p>
            <a:r>
              <a:rPr lang="en-US" sz="1500" dirty="0"/>
              <a:t>Section 9A. For purposes of this section, ''incapacitated'' shall mean the condition of a person who, by reason of the consumption of a controlled substance or toxic vapor or other substance other than alcohol is: (</a:t>
            </a:r>
            <a:r>
              <a:rPr lang="en-US" sz="1500" dirty="0" err="1"/>
              <a:t>i</a:t>
            </a:r>
            <a:r>
              <a:rPr lang="en-US" sz="1500" dirty="0"/>
              <a:t>) unconscious; </a:t>
            </a:r>
            <a:r>
              <a:rPr lang="en-US" sz="1500" dirty="0">
                <a:solidFill>
                  <a:srgbClr val="FF0000"/>
                </a:solidFill>
              </a:rPr>
              <a:t>(ii) in need of medical attention; (iii) likely to suffer or cause physical harm</a:t>
            </a:r>
            <a:r>
              <a:rPr lang="en-US" sz="1500" dirty="0"/>
              <a:t> or damage property; or (iv) disorderly. </a:t>
            </a:r>
          </a:p>
          <a:p>
            <a:r>
              <a:rPr lang="en-US" sz="1500" dirty="0"/>
              <a:t>Any person who is incapacitated </a:t>
            </a:r>
            <a:r>
              <a:rPr lang="en-US" sz="1500" dirty="0">
                <a:solidFill>
                  <a:srgbClr val="FF0000"/>
                </a:solidFill>
              </a:rPr>
              <a:t>may</a:t>
            </a:r>
            <a:r>
              <a:rPr lang="en-US" sz="1500" dirty="0"/>
              <a:t> be placed into protective custody by a police officer without the person's consent for the purpose of immediately transporting the person to an acute care hospital or satellite emergency facility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122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D3AD-F3D7-6D47-8B9A-EAFA252B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868077"/>
            <a:ext cx="2522981" cy="1121846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OPIOID OVERDOSES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C16624C-AD22-4034-A9BC-09955A00AA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14812" y="1581150"/>
          <a:ext cx="4205288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7335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8609-912A-1E47-9AD5-285245C0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868077"/>
            <a:ext cx="2522981" cy="1121846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 mg naloxone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90BAE8-B01B-48E1-83CC-D8FA6808B1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14812" y="1581150"/>
          <a:ext cx="4205288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15570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86B8-DF6B-4A47-96BA-64603753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868077"/>
            <a:ext cx="2522981" cy="1121846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Fentanyl, the new heroin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9E6ACA-C9B5-48D6-864D-C13CD45EEA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14812" y="1581150"/>
          <a:ext cx="4205288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5356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DE41-4C71-6241-8541-7C4269E2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2724963"/>
            <a:ext cx="4201787" cy="1408078"/>
          </a:xfrm>
        </p:spPr>
        <p:txBody>
          <a:bodyPr vert="horz" lIns="205740" tIns="137160" rIns="205740" bIns="137160" rtlCol="0" anchor="ctr" anchorCtr="1">
            <a:normAutofit/>
          </a:bodyPr>
          <a:lstStyle/>
          <a:p>
            <a:r>
              <a:rPr lang="en-US" sz="2850" spc="150" dirty="0">
                <a:solidFill>
                  <a:srgbClr val="262626"/>
                </a:solidFill>
              </a:rPr>
              <a:t>OPIOID overdoses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77C3-E83E-6B49-B1ED-FE8C736C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405" y="2487199"/>
            <a:ext cx="2742839" cy="249230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REMEMBER, THIS IS A RESPIRATORY OVERDOSE…..YOU HAVE TO BREATH FOR THEM!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179D5-226F-E144-B818-26C9FADA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99" y="1465952"/>
            <a:ext cx="2248232" cy="12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085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17" name="Rectangle 1">
            <a:extLst>
              <a:ext uri="{FF2B5EF4-FFF2-40B4-BE49-F238E27FC236}">
                <a16:creationId xmlns:a16="http://schemas.microsoft.com/office/drawing/2014/main" id="{F3A15849-AFE1-B44D-9A7B-F6F262267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  <a:ea typeface="ＭＳ Ｐゴシック" panose="020B0600070205080204" pitchFamily="34" charset="-128"/>
              </a:rPr>
              <a:t>CALCIUM CHLORIDE</a:t>
            </a:r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C485D11D-7FCD-084F-9DAE-47D102B88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INDICATIONS: For calcium channel blocker overdose.</a:t>
            </a: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C84BBF4B-4B5F-F34F-9500-DFAA7A65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CADF022-ECBB-F04E-87D1-EEA724FC3CF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136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41" name="Rectangle 1">
            <a:extLst>
              <a:ext uri="{FF2B5EF4-FFF2-40B4-BE49-F238E27FC236}">
                <a16:creationId xmlns:a16="http://schemas.microsoft.com/office/drawing/2014/main" id="{5E574D10-3B18-564E-B570-D19526C69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  <a:ea typeface="ＭＳ Ｐゴシック" panose="020B0600070205080204" pitchFamily="34" charset="-128"/>
              </a:rPr>
              <a:t>CALCIUM CHLORIDE</a:t>
            </a: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A5E7B33E-8490-7640-B45C-6400199A56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BRADYCARDIA FROM OVERDOSE: 2-4 mg/kg slow IV over 5 minutes.  Maximum 1 gm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AVOID USE IF PATIENT IS TAKING DIGOXIN</a:t>
            </a:r>
          </a:p>
        </p:txBody>
      </p:sp>
      <p:sp>
        <p:nvSpPr>
          <p:cNvPr id="138243" name="Slide Number Placeholder 3">
            <a:extLst>
              <a:ext uri="{FF2B5EF4-FFF2-40B4-BE49-F238E27FC236}">
                <a16:creationId xmlns:a16="http://schemas.microsoft.com/office/drawing/2014/main" id="{6A8B9CFB-A54F-2E4A-8CC4-486250BB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F9C9651-2A37-1A4B-8C31-E7DD357DD092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137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65" name="Rectangle 1">
            <a:extLst>
              <a:ext uri="{FF2B5EF4-FFF2-40B4-BE49-F238E27FC236}">
                <a16:creationId xmlns:a16="http://schemas.microsoft.com/office/drawing/2014/main" id="{513CD9F6-8E44-664C-862B-6F23018A4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SIMULATION #1</a:t>
            </a: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CE7347D0-BE5F-DE48-8839-68E5D133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DCBA5151-2C27-6F4C-89B4-FD85CBEFF59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138</a:t>
            </a:fld>
            <a:endParaRPr lang="en-US" altLang="en-US" sz="2000"/>
          </a:p>
        </p:txBody>
      </p:sp>
      <p:graphicFrame>
        <p:nvGraphicFramePr>
          <p:cNvPr id="139269" name="Rectangle 2">
            <a:extLst>
              <a:ext uri="{FF2B5EF4-FFF2-40B4-BE49-F238E27FC236}">
                <a16:creationId xmlns:a16="http://schemas.microsoft.com/office/drawing/2014/main" id="{8BB57C46-170B-40E4-A5D4-30B57FD07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256423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69FDCA6-5947-4604-9928-D67DB5CA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89" name="Rectangle 1">
            <a:extLst>
              <a:ext uri="{FF2B5EF4-FFF2-40B4-BE49-F238E27FC236}">
                <a16:creationId xmlns:a16="http://schemas.microsoft.com/office/drawing/2014/main" id="{7B6D3E88-9BF7-394A-AB2E-D4737C743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/>
              <a:t>SIMULATION #1</a:t>
            </a:r>
          </a:p>
        </p:txBody>
      </p:sp>
      <p:pic>
        <p:nvPicPr>
          <p:cNvPr id="140290" name="Picture 2">
            <a:extLst>
              <a:ext uri="{FF2B5EF4-FFF2-40B4-BE49-F238E27FC236}">
                <a16:creationId xmlns:a16="http://schemas.microsoft.com/office/drawing/2014/main" id="{A2A8C010-A2C5-154B-9F94-380F8379C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401" y="2482596"/>
            <a:ext cx="6067953" cy="29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77A1A698-5BCB-3946-8364-607F7C2B7B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3504" y="964692"/>
            <a:ext cx="2300202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ADRENERGIC RECEPTORS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0AC4292-D791-E246-A6B0-D8D36B49023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2433" y="2638044"/>
            <a:ext cx="2297823" cy="32632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dirty="0"/>
              <a:t>CONSIST OR ALPHA AND BETA RECEPTORS</a:t>
            </a:r>
          </a:p>
          <a:p>
            <a:r>
              <a:rPr lang="en-US" altLang="en-US" dirty="0"/>
              <a:t>FOUND THROUGHOUT THE BODY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A87CC-29A7-A14F-A380-EEA9A5FA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24" y="2125288"/>
            <a:ext cx="4670298" cy="2615366"/>
          </a:xfrm>
          <a:prstGeom prst="rect">
            <a:avLst/>
          </a:prstGeom>
        </p:spPr>
      </p:pic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9A280705-55D6-5340-861E-34227FA2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A3D06140-DE6D-9C4E-8A64-0A812D128A47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14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0433627"/>
      </p:ext>
    </p:extLst>
  </p:cSld>
  <p:clrMapOvr>
    <a:masterClrMapping/>
  </p:clrMapOvr>
  <p:transition spd="slow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13" name="Rectangle 1">
            <a:extLst>
              <a:ext uri="{FF2B5EF4-FFF2-40B4-BE49-F238E27FC236}">
                <a16:creationId xmlns:a16="http://schemas.microsoft.com/office/drawing/2014/main" id="{8B7316B9-834E-054B-8AD8-C7BFB3A10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#1</a:t>
            </a: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E884A400-3627-E04E-BA8F-B1606B249E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MANAGEMENT?</a:t>
            </a:r>
          </a:p>
        </p:txBody>
      </p:sp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67EA05D5-6626-E14A-B8EF-F3FB8C6D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69A9B75-05CB-724E-85F8-3D1E38ECFB3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140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69FDCA6-5947-4604-9928-D67DB5CA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37" name="Rectangle 1">
            <a:extLst>
              <a:ext uri="{FF2B5EF4-FFF2-40B4-BE49-F238E27FC236}">
                <a16:creationId xmlns:a16="http://schemas.microsoft.com/office/drawing/2014/main" id="{F8C098FD-AEC4-C94A-AF90-E5447EE1A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/>
              <a:t>SIMULATION #1</a:t>
            </a:r>
          </a:p>
        </p:txBody>
      </p:sp>
      <p:pic>
        <p:nvPicPr>
          <p:cNvPr id="142338" name="Content Placeholder 1">
            <a:extLst>
              <a:ext uri="{FF2B5EF4-FFF2-40B4-BE49-F238E27FC236}">
                <a16:creationId xmlns:a16="http://schemas.microsoft.com/office/drawing/2014/main" id="{6406C118-E80F-6E4B-BE99-CA53D8E81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423" b="23012"/>
          <a:stretch>
            <a:fillRect/>
          </a:stretch>
        </p:blipFill>
        <p:spPr>
          <a:xfrm>
            <a:off x="1083564" y="2536068"/>
            <a:ext cx="6985627" cy="2823707"/>
          </a:xfrm>
          <a:prstGeom prst="rect">
            <a:avLst/>
          </a:prstGeom>
        </p:spPr>
      </p:pic>
      <p:sp>
        <p:nvSpPr>
          <p:cNvPr id="142339" name="Slide Number Placeholder 3">
            <a:extLst>
              <a:ext uri="{FF2B5EF4-FFF2-40B4-BE49-F238E27FC236}">
                <a16:creationId xmlns:a16="http://schemas.microsoft.com/office/drawing/2014/main" id="{8127B634-EF50-6349-A1D1-FF586D8E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B3A3422A-AD86-DC42-AEB7-3C648CE8665A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141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1" name="Rectangle 1">
            <a:extLst>
              <a:ext uri="{FF2B5EF4-FFF2-40B4-BE49-F238E27FC236}">
                <a16:creationId xmlns:a16="http://schemas.microsoft.com/office/drawing/2014/main" id="{74CD9898-14E6-164E-A730-489D378C2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 2</a:t>
            </a: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817A11EE-E9CB-6946-A003-B4DD498934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marL="342900" eaLnBrk="1" hangingPunct="1">
              <a:buClr>
                <a:srgbClr val="010000"/>
              </a:buClr>
              <a:buSzPct val="125000"/>
            </a:pPr>
            <a:r>
              <a:rPr lang="en-US" altLang="en-US">
                <a:ea typeface="ＭＳ Ｐゴシック" panose="020B0600070205080204" pitchFamily="34" charset="-128"/>
              </a:rPr>
              <a:t>71 y/o male who approximately 0530 developed sob chest pain.  </a:t>
            </a:r>
          </a:p>
          <a:p>
            <a:pPr marL="342900" eaLnBrk="1" hangingPunct="1">
              <a:buClr>
                <a:srgbClr val="010000"/>
              </a:buClr>
              <a:buSzPct val="125000"/>
            </a:pPr>
            <a:r>
              <a:rPr lang="en-US" altLang="en-US">
                <a:ea typeface="ＭＳ Ｐゴシック" panose="020B0600070205080204" pitchFamily="34" charset="-128"/>
              </a:rPr>
              <a:t>He stated he was somewhat diaphoretic, hurts when he breaths.</a:t>
            </a:r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B838300A-A975-F148-8DA2-D2E10BFA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D19AA92-233E-EE45-86DC-80751709BBA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142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85" name="Rectangle 1">
            <a:extLst>
              <a:ext uri="{FF2B5EF4-FFF2-40B4-BE49-F238E27FC236}">
                <a16:creationId xmlns:a16="http://schemas.microsoft.com/office/drawing/2014/main" id="{182E5033-34D7-9B42-B43C-3260AF96A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 2</a:t>
            </a: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EBFE04C8-9F5D-FB4C-98CF-27ABA02345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VS: 178/100 HR= 98 Resp = 28 and labored. O2 SAT: 86%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Wheezing</a:t>
            </a:r>
          </a:p>
        </p:txBody>
      </p:sp>
      <p:sp>
        <p:nvSpPr>
          <p:cNvPr id="144387" name="Slide Number Placeholder 3">
            <a:extLst>
              <a:ext uri="{FF2B5EF4-FFF2-40B4-BE49-F238E27FC236}">
                <a16:creationId xmlns:a16="http://schemas.microsoft.com/office/drawing/2014/main" id="{3C0F46E4-1AF3-7441-9568-8E74199F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2A2E095-61AD-5E4A-9D78-DADBA265AA3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143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09" name="Rectangle 1">
            <a:extLst>
              <a:ext uri="{FF2B5EF4-FFF2-40B4-BE49-F238E27FC236}">
                <a16:creationId xmlns:a16="http://schemas.microsoft.com/office/drawing/2014/main" id="{E5152B44-59F1-8445-853F-AF5A3E3A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 2</a:t>
            </a:r>
          </a:p>
        </p:txBody>
      </p:sp>
      <p:sp>
        <p:nvSpPr>
          <p:cNvPr id="145410" name="Content Placeholder 2">
            <a:extLst>
              <a:ext uri="{FF2B5EF4-FFF2-40B4-BE49-F238E27FC236}">
                <a16:creationId xmlns:a16="http://schemas.microsoft.com/office/drawing/2014/main" id="{21A81067-43D7-6145-85AF-FFC9EEEA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MANAGEMENT?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9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054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57" name="Rectangle 1">
            <a:extLst>
              <a:ext uri="{FF2B5EF4-FFF2-40B4-BE49-F238E27FC236}">
                <a16:creationId xmlns:a16="http://schemas.microsoft.com/office/drawing/2014/main" id="{10D880F1-F114-7E40-B3C2-518E02498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2567226"/>
            <a:ext cx="6743700" cy="172354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3500">
                <a:solidFill>
                  <a:srgbClr val="262626"/>
                </a:solidFill>
              </a:rPr>
              <a:t>SIMULATION #3</a:t>
            </a: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CC73A6FA-2267-0549-AB50-0AB753EC2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4414" y="5583044"/>
            <a:ext cx="2996966" cy="65316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17 Y/O FEMALE WITH FACEBOOK STATUS: HEARTBROKEN</a:t>
            </a:r>
          </a:p>
        </p:txBody>
      </p:sp>
      <p:sp>
        <p:nvSpPr>
          <p:cNvPr id="147459" name="Slide Number Placeholder 3">
            <a:extLst>
              <a:ext uri="{FF2B5EF4-FFF2-40B4-BE49-F238E27FC236}">
                <a16:creationId xmlns:a16="http://schemas.microsoft.com/office/drawing/2014/main" id="{73BF035D-4D66-4746-AA08-F6310896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B461AF53-DD7B-D049-BB40-19EFEE41C0D4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145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81" name="Rectangle 1">
            <a:extLst>
              <a:ext uri="{FF2B5EF4-FFF2-40B4-BE49-F238E27FC236}">
                <a16:creationId xmlns:a16="http://schemas.microsoft.com/office/drawing/2014/main" id="{4CB6CE3B-F713-7A43-9E02-59E8E34DF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#3</a:t>
            </a: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9BE8A174-6401-A64D-B405-94511B55B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“My life is not worth living.  Tommy broke up with me and is now dating Meghan who use to be my friend but now I hate the bitch and I hope she wakes up every day miserable for causing me to do what I’m going to do.”  </a:t>
            </a:r>
          </a:p>
        </p:txBody>
      </p:sp>
      <p:sp>
        <p:nvSpPr>
          <p:cNvPr id="148483" name="Slide Number Placeholder 3">
            <a:extLst>
              <a:ext uri="{FF2B5EF4-FFF2-40B4-BE49-F238E27FC236}">
                <a16:creationId xmlns:a16="http://schemas.microsoft.com/office/drawing/2014/main" id="{0E997497-3567-DF4D-A4F0-0D6D0CAD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75207B0-DA7C-D641-A034-8D925B7125B3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146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05" name="Rectangle 1">
            <a:extLst>
              <a:ext uri="{FF2B5EF4-FFF2-40B4-BE49-F238E27FC236}">
                <a16:creationId xmlns:a16="http://schemas.microsoft.com/office/drawing/2014/main" id="{0342B520-D6B4-D94B-B785-65B418BB2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#3</a:t>
            </a: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A573B96-BCF5-BA45-9CF7-C6B3575B5E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“and BTW he’s only going out with her cause the little slut has gone all the way with the football team and half the baseball team.  I hope she gives him the clap”</a:t>
            </a:r>
          </a:p>
        </p:txBody>
      </p:sp>
      <p:sp>
        <p:nvSpPr>
          <p:cNvPr id="149507" name="Slide Number Placeholder 3">
            <a:extLst>
              <a:ext uri="{FF2B5EF4-FFF2-40B4-BE49-F238E27FC236}">
                <a16:creationId xmlns:a16="http://schemas.microsoft.com/office/drawing/2014/main" id="{75C9BF59-0768-9B4C-A6C5-1612609A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C5998F7-CF86-064D-AE5D-FAE5EA1A7819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147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>
            <a:extLst>
              <a:ext uri="{FF2B5EF4-FFF2-40B4-BE49-F238E27FC236}">
                <a16:creationId xmlns:a16="http://schemas.microsoft.com/office/drawing/2014/main" id="{2EAAA1C8-C296-DC45-B967-BAFBBB512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64692"/>
            <a:ext cx="2300202" cy="1188720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</a:rPr>
              <a:t>SIMULATION #3</a:t>
            </a: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BEF26882-D3C3-0642-9AA1-933BBCDB6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433" y="2638044"/>
            <a:ext cx="2297823" cy="3263206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You find her hallucinating.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She is not on any medications.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Can’t direct her except for her to state she really likes the cats running on the ceiling.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WHAT DO YOU WANT TO KNOW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BEBD03-E4CE-4B72-8DF2-6E737BDD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0636" y="964692"/>
            <a:ext cx="516407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221359-7E5B-428B-8817-A7C51042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3351" y="1128683"/>
            <a:ext cx="4918644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phic 70" descr="Cat">
            <a:extLst>
              <a:ext uri="{FF2B5EF4-FFF2-40B4-BE49-F238E27FC236}">
                <a16:creationId xmlns:a16="http://schemas.microsoft.com/office/drawing/2014/main" id="{CBC81741-7E7F-46C8-92D4-EA756269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2977" y="1293275"/>
            <a:ext cx="4279392" cy="4279392"/>
          </a:xfrm>
          <a:prstGeom prst="rect">
            <a:avLst/>
          </a:prstGeom>
        </p:spPr>
      </p:pic>
      <p:sp>
        <p:nvSpPr>
          <p:cNvPr id="150531" name="Slide Number Placeholder 3">
            <a:extLst>
              <a:ext uri="{FF2B5EF4-FFF2-40B4-BE49-F238E27FC236}">
                <a16:creationId xmlns:a16="http://schemas.microsoft.com/office/drawing/2014/main" id="{C73211B7-9A88-E641-97E4-28D4DD0C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07C8BA3-ECC8-B04F-9934-AA7B86301BC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148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20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3" name="Rectangle 1">
            <a:extLst>
              <a:ext uri="{FF2B5EF4-FFF2-40B4-BE49-F238E27FC236}">
                <a16:creationId xmlns:a16="http://schemas.microsoft.com/office/drawing/2014/main" id="{9672D604-CCB4-004E-89DB-D00AD6473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008" y="1586484"/>
            <a:ext cx="2763774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4057" y="797433"/>
            <a:ext cx="445084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501" y="960120"/>
            <a:ext cx="420395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89D4C1D3-AB07-044F-84D8-DB910A5C63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4663" y="1444752"/>
            <a:ext cx="3489630" cy="3968496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>
                <a:solidFill>
                  <a:srgbClr val="404040"/>
                </a:solidFill>
                <a:ea typeface="ＭＳ Ｐゴシック" panose="020B0600070205080204" pitchFamily="34" charset="-128"/>
              </a:rPr>
              <a:t>Smacking her lips, dry membranes, warm to touch and HR is 124.  other vitals normal</a:t>
            </a:r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F847D7F7-04C1-7F44-9EC0-45ECC5EB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75B12C6-C58B-E341-B6F5-EE28D20DE5F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149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7DE0705-3755-4B4E-8070-9F050798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77A1A698-5BCB-3946-8364-607F7C2B7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ADRENERGIC RECEPTORS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0AC4292-D791-E246-A6B0-D8D36B490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1395" y="5688535"/>
            <a:ext cx="5101209" cy="53612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endParaRPr lang="en-US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832AC-A524-4343-A44B-42DB0598C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504" y="640078"/>
            <a:ext cx="5868990" cy="3301307"/>
          </a:xfrm>
          <a:prstGeom prst="rect">
            <a:avLst/>
          </a:prstGeom>
        </p:spPr>
      </p:pic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9A280705-55D6-5340-861E-34227FA2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A3D06140-DE6D-9C4E-8A64-0A812D128A47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15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8723785"/>
      </p:ext>
    </p:extLst>
  </p:cSld>
  <p:clrMapOvr>
    <a:masterClrMapping/>
  </p:clrMapOvr>
  <p:transition spd="slow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77" name="Rectangle 1">
            <a:extLst>
              <a:ext uri="{FF2B5EF4-FFF2-40B4-BE49-F238E27FC236}">
                <a16:creationId xmlns:a16="http://schemas.microsoft.com/office/drawing/2014/main" id="{C5B98FD3-BAFC-4545-8647-CF779C851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#4</a:t>
            </a: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B3BF4227-272E-6142-AF6A-2F36730062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63 DIALYSIS PATIENT.  C/O DIZZINESS, AND SOB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LAST DIALYSIS WAS SUPPOSED TO BE YESTERDAY BUT MISSED IT.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VS: 103/70, HR 24 HR 60</a:t>
            </a:r>
          </a:p>
        </p:txBody>
      </p:sp>
      <p:sp>
        <p:nvSpPr>
          <p:cNvPr id="152579" name="Slide Number Placeholder 3">
            <a:extLst>
              <a:ext uri="{FF2B5EF4-FFF2-40B4-BE49-F238E27FC236}">
                <a16:creationId xmlns:a16="http://schemas.microsoft.com/office/drawing/2014/main" id="{2AB131E2-C3BB-514F-8FD4-FED86E46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1F3D030-2ED9-2344-B514-98996EFAD91B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150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0C440F5-0A52-43C4-ADD4-45F9D01F1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1" name="Rectangle 1">
            <a:extLst>
              <a:ext uri="{FF2B5EF4-FFF2-40B4-BE49-F238E27FC236}">
                <a16:creationId xmlns:a16="http://schemas.microsoft.com/office/drawing/2014/main" id="{F933BED8-889B-7747-9C39-A481B5108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800">
                <a:solidFill>
                  <a:srgbClr val="262626"/>
                </a:solidFill>
              </a:rPr>
              <a:t>SIMULATION #4</a:t>
            </a:r>
          </a:p>
        </p:txBody>
      </p:sp>
      <p:pic>
        <p:nvPicPr>
          <p:cNvPr id="153603" name="Content Placeholder 1">
            <a:extLst>
              <a:ext uri="{FF2B5EF4-FFF2-40B4-BE49-F238E27FC236}">
                <a16:creationId xmlns:a16="http://schemas.microsoft.com/office/drawing/2014/main" id="{682782AF-03BC-B440-9B0E-47937607CF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6567"/>
          <a:stretch>
            <a:fillRect/>
          </a:stretch>
        </p:blipFill>
        <p:spPr>
          <a:xfrm>
            <a:off x="2021395" y="850133"/>
            <a:ext cx="5101209" cy="2881197"/>
          </a:xfrm>
          <a:prstGeom prst="rect">
            <a:avLst/>
          </a:prstGeom>
        </p:spPr>
      </p:pic>
      <p:sp>
        <p:nvSpPr>
          <p:cNvPr id="153602" name="Slide Number Placeholder 3">
            <a:extLst>
              <a:ext uri="{FF2B5EF4-FFF2-40B4-BE49-F238E27FC236}">
                <a16:creationId xmlns:a16="http://schemas.microsoft.com/office/drawing/2014/main" id="{B72BEB28-6626-FB42-9128-37FA43EC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9F847B42-FE30-C746-9BD8-70ACBAACDDD8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151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0C440F5-0A52-43C4-ADD4-45F9D01F1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25" name="Rectangle 1">
            <a:extLst>
              <a:ext uri="{FF2B5EF4-FFF2-40B4-BE49-F238E27FC236}">
                <a16:creationId xmlns:a16="http://schemas.microsoft.com/office/drawing/2014/main" id="{E7CBECCA-2065-6A4F-97B7-8E40DF349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800">
                <a:solidFill>
                  <a:srgbClr val="262626"/>
                </a:solidFill>
              </a:rPr>
              <a:t>SIMULATION #4</a:t>
            </a:r>
          </a:p>
        </p:txBody>
      </p:sp>
      <p:pic>
        <p:nvPicPr>
          <p:cNvPr id="154627" name="Content Placeholder 3">
            <a:extLst>
              <a:ext uri="{FF2B5EF4-FFF2-40B4-BE49-F238E27FC236}">
                <a16:creationId xmlns:a16="http://schemas.microsoft.com/office/drawing/2014/main" id="{9890ACFA-24B1-3445-A584-1462375B6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95" y="1047114"/>
            <a:ext cx="5101209" cy="2487235"/>
          </a:xfrm>
          <a:prstGeom prst="rect">
            <a:avLst/>
          </a:prstGeom>
        </p:spPr>
      </p:pic>
      <p:sp>
        <p:nvSpPr>
          <p:cNvPr id="154626" name="Slide Number Placeholder 3">
            <a:extLst>
              <a:ext uri="{FF2B5EF4-FFF2-40B4-BE49-F238E27FC236}">
                <a16:creationId xmlns:a16="http://schemas.microsoft.com/office/drawing/2014/main" id="{3A75E6F0-5A49-BB4F-B7DD-4601BA3D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C9CB5620-36C8-8F43-A66C-D230086B1C4E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152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49" name="Rectangle 1">
            <a:extLst>
              <a:ext uri="{FF2B5EF4-FFF2-40B4-BE49-F238E27FC236}">
                <a16:creationId xmlns:a16="http://schemas.microsoft.com/office/drawing/2014/main" id="{76D78859-26F6-3342-B358-B3AC62AE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br>
              <a:rPr lang="en-US" altLang="en-US" sz="2000">
                <a:solidFill>
                  <a:srgbClr val="0D0D0D"/>
                </a:solidFill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0D0D0D"/>
                </a:solidFill>
                <a:ea typeface="ＭＳ Ｐゴシック" panose="020B0600070205080204" pitchFamily="34" charset="-128"/>
              </a:rPr>
              <a:t>HYPERKALEMIA</a:t>
            </a:r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20EDEA84-3A80-0542-A915-A6DFFCD0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C302E3A-5469-1546-9B99-EF42BB474B69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153</a:t>
            </a:fld>
            <a:endParaRPr lang="en-US" altLang="en-US" sz="2000"/>
          </a:p>
        </p:txBody>
      </p:sp>
      <p:graphicFrame>
        <p:nvGraphicFramePr>
          <p:cNvPr id="155653" name="Rectangle 2">
            <a:extLst>
              <a:ext uri="{FF2B5EF4-FFF2-40B4-BE49-F238E27FC236}">
                <a16:creationId xmlns:a16="http://schemas.microsoft.com/office/drawing/2014/main" id="{5EBAD9BB-AC3C-43E4-936C-19BFD85A2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964241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69FDCA6-5947-4604-9928-D67DB5CA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73" name="Rectangle 1">
            <a:extLst>
              <a:ext uri="{FF2B5EF4-FFF2-40B4-BE49-F238E27FC236}">
                <a16:creationId xmlns:a16="http://schemas.microsoft.com/office/drawing/2014/main" id="{A4137820-57E3-AE46-AD34-BD51B25DC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br>
              <a:rPr lang="en-US" altLang="en-US" sz="2800"/>
            </a:br>
            <a:r>
              <a:rPr lang="en-US" altLang="en-US" sz="2800"/>
              <a:t>HYPERKALEMIA</a:t>
            </a:r>
          </a:p>
        </p:txBody>
      </p:sp>
      <p:pic>
        <p:nvPicPr>
          <p:cNvPr id="156674" name="Content Placeholder 1">
            <a:extLst>
              <a:ext uri="{FF2B5EF4-FFF2-40B4-BE49-F238E27FC236}">
                <a16:creationId xmlns:a16="http://schemas.microsoft.com/office/drawing/2014/main" id="{819232B3-E93C-D243-9006-AFEEF029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 b="2357"/>
          <a:stretch>
            <a:fillRect/>
          </a:stretch>
        </p:blipFill>
        <p:spPr>
          <a:xfrm>
            <a:off x="1778658" y="2482596"/>
            <a:ext cx="5595439" cy="2930652"/>
          </a:xfrm>
          <a:prstGeom prst="rect">
            <a:avLst/>
          </a:prstGeom>
        </p:spPr>
      </p:pic>
      <p:sp>
        <p:nvSpPr>
          <p:cNvPr id="156675" name="Slide Number Placeholder 3">
            <a:extLst>
              <a:ext uri="{FF2B5EF4-FFF2-40B4-BE49-F238E27FC236}">
                <a16:creationId xmlns:a16="http://schemas.microsoft.com/office/drawing/2014/main" id="{EB145095-3D3B-E943-94DE-F2D37681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894A487C-5C92-3F4D-BF80-D82C3877F682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154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7" name="Rectangle 1">
            <a:extLst>
              <a:ext uri="{FF2B5EF4-FFF2-40B4-BE49-F238E27FC236}">
                <a16:creationId xmlns:a16="http://schemas.microsoft.com/office/drawing/2014/main" id="{7371E28B-2268-2F42-8B80-ADB1B8E27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0D0D0D"/>
                </a:solidFill>
                <a:ea typeface="ＭＳ Ｐゴシック" panose="020B0600070205080204" pitchFamily="34" charset="-128"/>
              </a:rPr>
              <a:t>SIMULATION #5</a:t>
            </a: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BFD55D1B-CE1A-324C-A068-7BDD180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306D8DE-5584-7D4B-B703-D214B52B365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155</a:t>
            </a:fld>
            <a:endParaRPr lang="en-US" altLang="en-US" sz="2000"/>
          </a:p>
        </p:txBody>
      </p:sp>
      <p:graphicFrame>
        <p:nvGraphicFramePr>
          <p:cNvPr id="157701" name="Rectangle 2">
            <a:extLst>
              <a:ext uri="{FF2B5EF4-FFF2-40B4-BE49-F238E27FC236}">
                <a16:creationId xmlns:a16="http://schemas.microsoft.com/office/drawing/2014/main" id="{4981F7C3-A754-424F-A6C8-760CB1421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196133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1">
            <a:extLst>
              <a:ext uri="{FF2B5EF4-FFF2-40B4-BE49-F238E27FC236}">
                <a16:creationId xmlns:a16="http://schemas.microsoft.com/office/drawing/2014/main" id="{DB0872DF-F350-B649-B79B-ABF0B95C1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SIMUALTION #5</a:t>
            </a:r>
          </a:p>
        </p:txBody>
      </p:sp>
      <p:sp>
        <p:nvSpPr>
          <p:cNvPr id="158722" name="Slide Number Placeholder 3">
            <a:extLst>
              <a:ext uri="{FF2B5EF4-FFF2-40B4-BE49-F238E27FC236}">
                <a16:creationId xmlns:a16="http://schemas.microsoft.com/office/drawing/2014/main" id="{5AF4A8C7-E4CC-424C-9675-48341902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118225"/>
            <a:ext cx="4572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fld id="{135FA83B-752A-4641-A81C-B1BE46387A2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156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pic>
        <p:nvPicPr>
          <p:cNvPr id="158723" name="Picture 2">
            <a:extLst>
              <a:ext uri="{FF2B5EF4-FFF2-40B4-BE49-F238E27FC236}">
                <a16:creationId xmlns:a16="http://schemas.microsoft.com/office/drawing/2014/main" id="{E6E5ABB5-CA53-F345-A043-A8C76F05FEA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05075"/>
            <a:ext cx="5143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45" name="Rectangle 1">
            <a:extLst>
              <a:ext uri="{FF2B5EF4-FFF2-40B4-BE49-F238E27FC236}">
                <a16:creationId xmlns:a16="http://schemas.microsoft.com/office/drawing/2014/main" id="{3B3627CA-BE00-5843-893A-084C03159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0D0D0D"/>
                </a:solidFill>
                <a:ea typeface="ＭＳ Ｐゴシック" panose="020B0600070205080204" pitchFamily="34" charset="-128"/>
              </a:rPr>
              <a:t>SIMULATION #6</a:t>
            </a: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47" name="Slide Number Placeholder 3">
            <a:extLst>
              <a:ext uri="{FF2B5EF4-FFF2-40B4-BE49-F238E27FC236}">
                <a16:creationId xmlns:a16="http://schemas.microsoft.com/office/drawing/2014/main" id="{743325B2-3D69-324D-9FC0-5DF17B20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4045ACE-0F1F-1543-B58F-7BB0DA9AA73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157</a:t>
            </a:fld>
            <a:endParaRPr lang="en-US" altLang="en-US" sz="2000"/>
          </a:p>
        </p:txBody>
      </p:sp>
      <p:graphicFrame>
        <p:nvGraphicFramePr>
          <p:cNvPr id="159749" name="Content Placeholder 3">
            <a:extLst>
              <a:ext uri="{FF2B5EF4-FFF2-40B4-BE49-F238E27FC236}">
                <a16:creationId xmlns:a16="http://schemas.microsoft.com/office/drawing/2014/main" id="{C90B0AAF-FC58-493F-9E94-859953ECC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329036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69FDCA6-5947-4604-9928-D67DB5CA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69" name="Rectangle 1">
            <a:extLst>
              <a:ext uri="{FF2B5EF4-FFF2-40B4-BE49-F238E27FC236}">
                <a16:creationId xmlns:a16="http://schemas.microsoft.com/office/drawing/2014/main" id="{32AC907A-745B-E346-B710-D6594F9BE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/>
              <a:t>SIMULATION #6</a:t>
            </a:r>
          </a:p>
        </p:txBody>
      </p:sp>
      <p:pic>
        <p:nvPicPr>
          <p:cNvPr id="160771" name="Picture 2">
            <a:extLst>
              <a:ext uri="{FF2B5EF4-FFF2-40B4-BE49-F238E27FC236}">
                <a16:creationId xmlns:a16="http://schemas.microsoft.com/office/drawing/2014/main" id="{67A3B8E0-5D21-BE41-9D22-D44E4DA45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592" y="2482596"/>
            <a:ext cx="5503571" cy="29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0" name="Slide Number Placeholder 3">
            <a:extLst>
              <a:ext uri="{FF2B5EF4-FFF2-40B4-BE49-F238E27FC236}">
                <a16:creationId xmlns:a16="http://schemas.microsoft.com/office/drawing/2014/main" id="{CA817501-5B27-5748-AB36-A0C0ACE5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79A72BD4-EC6F-7642-B9FD-08CCA1D0511B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158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3" name="Rectangle 1">
            <a:extLst>
              <a:ext uri="{FF2B5EF4-FFF2-40B4-BE49-F238E27FC236}">
                <a16:creationId xmlns:a16="http://schemas.microsoft.com/office/drawing/2014/main" id="{1D160B89-6DC2-D84B-B075-A1AC82001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D0D0D"/>
                </a:solidFill>
                <a:ea typeface="ＭＳ Ｐゴシック" panose="020B0600070205080204" pitchFamily="34" charset="-128"/>
              </a:rPr>
              <a:t>SIMULATION #7</a:t>
            </a: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5" name="Slide Number Placeholder 3">
            <a:extLst>
              <a:ext uri="{FF2B5EF4-FFF2-40B4-BE49-F238E27FC236}">
                <a16:creationId xmlns:a16="http://schemas.microsoft.com/office/drawing/2014/main" id="{83DC1FA4-5B13-5A4C-A270-B67156C4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52BEE41-8D68-F84A-AAFE-D4E95C03C42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159</a:t>
            </a:fld>
            <a:endParaRPr lang="en-US" altLang="en-US" sz="2000"/>
          </a:p>
        </p:txBody>
      </p:sp>
      <p:graphicFrame>
        <p:nvGraphicFramePr>
          <p:cNvPr id="161797" name="Content Placeholder 1">
            <a:extLst>
              <a:ext uri="{FF2B5EF4-FFF2-40B4-BE49-F238E27FC236}">
                <a16:creationId xmlns:a16="http://schemas.microsoft.com/office/drawing/2014/main" id="{79A400B4-5951-4D25-8DA1-858BCEFAC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292281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B3F51A9F-B1DB-2047-A3DB-40DB4C1DC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64692"/>
            <a:ext cx="2300202" cy="11887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/>
              <a:t>ALPHA ADRENERGIC RECEPTORS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2E9B37A-30BA-0D40-AAEC-4DAFC4076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433" y="2638044"/>
            <a:ext cx="2297823" cy="326320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/>
              <a:t>Alpha 1 and Alpha 2: Cause vasoconstriction.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BBEBD03-E4CE-4B72-8DF2-6E737BDD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0636" y="964692"/>
            <a:ext cx="516407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221359-7E5B-428B-8817-A7C51042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3351" y="1128683"/>
            <a:ext cx="4918644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7959851B-5614-A447-A437-1414C452E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0" r="52250" b="27062"/>
          <a:stretch/>
        </p:blipFill>
        <p:spPr>
          <a:xfrm>
            <a:off x="3617524" y="2022614"/>
            <a:ext cx="4670298" cy="2820714"/>
          </a:xfrm>
          <a:prstGeom prst="rect">
            <a:avLst/>
          </a:prstGeom>
        </p:spPr>
      </p:pic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A672E525-16C7-DD47-B8DE-BCCFA1EB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>
            <a:normAutofit fontScale="85000" lnSpcReduction="1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spcAft>
                <a:spcPts val="600"/>
              </a:spcAft>
            </a:pPr>
            <a:fld id="{500B6B10-BD20-AE4F-8848-B62225D0BAB1}" type="slidenum">
              <a:rPr lang="en-US" altLang="en-US" sz="2000">
                <a:latin typeface="+mn-lt"/>
                <a:ea typeface="+mn-ea"/>
              </a:rPr>
              <a:pPr defTabSz="457200" eaLnBrk="1" hangingPunct="1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altLang="en-US" sz="2000">
              <a:latin typeface="+mn-lt"/>
              <a:ea typeface="+mn-ea"/>
            </a:endParaRP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BE82D7AC-24FC-8C42-A6D4-46468FC11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1" t="80860" r="16643"/>
          <a:stretch/>
        </p:blipFill>
        <p:spPr>
          <a:xfrm>
            <a:off x="3617524" y="4843328"/>
            <a:ext cx="4670299" cy="63185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BF55726-8F4D-499B-B9C5-862F4015A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7" name="Rectangle 1">
            <a:extLst>
              <a:ext uri="{FF2B5EF4-FFF2-40B4-BE49-F238E27FC236}">
                <a16:creationId xmlns:a16="http://schemas.microsoft.com/office/drawing/2014/main" id="{A3812D54-02B6-8A43-8EEC-9A51AE076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5699" y="4928136"/>
            <a:ext cx="5797296" cy="113440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/>
              <a:t>SIMULATION #7</a:t>
            </a:r>
          </a:p>
        </p:txBody>
      </p:sp>
      <p:pic>
        <p:nvPicPr>
          <p:cNvPr id="162819" name="Picture 2">
            <a:extLst>
              <a:ext uri="{FF2B5EF4-FFF2-40B4-BE49-F238E27FC236}">
                <a16:creationId xmlns:a16="http://schemas.microsoft.com/office/drawing/2014/main" id="{DFBB2C3E-3AB9-CB4D-8888-BB1CA6B5F83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" y="1467255"/>
            <a:ext cx="7703820" cy="2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Slide Number Placeholder 3">
            <a:extLst>
              <a:ext uri="{FF2B5EF4-FFF2-40B4-BE49-F238E27FC236}">
                <a16:creationId xmlns:a16="http://schemas.microsoft.com/office/drawing/2014/main" id="{FA50926E-94C6-C448-BAC8-591E993F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A919C8BF-8914-374C-84AF-1B94D44B86E4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160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41" name="Rectangle 1">
            <a:extLst>
              <a:ext uri="{FF2B5EF4-FFF2-40B4-BE49-F238E27FC236}">
                <a16:creationId xmlns:a16="http://schemas.microsoft.com/office/drawing/2014/main" id="{C3918258-A272-1940-B8B7-BA21E4615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SIMULATION #8</a:t>
            </a:r>
          </a:p>
        </p:txBody>
      </p:sp>
      <p:sp>
        <p:nvSpPr>
          <p:cNvPr id="163842" name="Content Placeholder 2">
            <a:extLst>
              <a:ext uri="{FF2B5EF4-FFF2-40B4-BE49-F238E27FC236}">
                <a16:creationId xmlns:a16="http://schemas.microsoft.com/office/drawing/2014/main" id="{0AB3E108-A4A2-3948-A695-9D11C7B2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28 y/o male with sudden onset of palpitations while working out.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Anxious, BP 130/90; HR about 140-150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Never had this happen before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else do you want to know</a:t>
            </a:r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AF5489B8-5060-584A-8FC4-9F3542E0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4781B4BA-7CE8-0041-B50B-F8FEBE89FBC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161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7DE0705-3755-4B4E-8070-9F050798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5" name="Rectangle 1">
            <a:extLst>
              <a:ext uri="{FF2B5EF4-FFF2-40B4-BE49-F238E27FC236}">
                <a16:creationId xmlns:a16="http://schemas.microsoft.com/office/drawing/2014/main" id="{F3F11B22-2757-0C49-AB7A-6BBAE615F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800">
                <a:solidFill>
                  <a:srgbClr val="262626"/>
                </a:solidFill>
              </a:rPr>
              <a:t>SIMULATION #8</a:t>
            </a:r>
          </a:p>
        </p:txBody>
      </p:sp>
      <p:pic>
        <p:nvPicPr>
          <p:cNvPr id="164867" name="Picture 1">
            <a:extLst>
              <a:ext uri="{FF2B5EF4-FFF2-40B4-BE49-F238E27FC236}">
                <a16:creationId xmlns:a16="http://schemas.microsoft.com/office/drawing/2014/main" id="{51437396-B447-8647-9ABD-704B9ABAC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50" y="1277083"/>
            <a:ext cx="8191099" cy="20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Slide Number Placeholder 3">
            <a:extLst>
              <a:ext uri="{FF2B5EF4-FFF2-40B4-BE49-F238E27FC236}">
                <a16:creationId xmlns:a16="http://schemas.microsoft.com/office/drawing/2014/main" id="{15E20344-104D-FA47-949C-CAB78584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82D7C1E0-05BF-CB42-AFFB-4A733D19ADA0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162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054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89" name="Rectangle 1">
            <a:extLst>
              <a:ext uri="{FF2B5EF4-FFF2-40B4-BE49-F238E27FC236}">
                <a16:creationId xmlns:a16="http://schemas.microsoft.com/office/drawing/2014/main" id="{21AF5273-A00C-E04F-B6C8-9EFB13EF3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2567226"/>
            <a:ext cx="6743700" cy="172354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3500">
                <a:solidFill>
                  <a:srgbClr val="262626"/>
                </a:solidFill>
              </a:rPr>
              <a:t>SIMULATION #8</a:t>
            </a:r>
          </a:p>
        </p:txBody>
      </p:sp>
      <p:sp>
        <p:nvSpPr>
          <p:cNvPr id="165890" name="Content Placeholder 2">
            <a:extLst>
              <a:ext uri="{FF2B5EF4-FFF2-40B4-BE49-F238E27FC236}">
                <a16:creationId xmlns:a16="http://schemas.microsoft.com/office/drawing/2014/main" id="{72CF1953-51EF-9340-BC36-A1CDED7B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14" y="5583044"/>
            <a:ext cx="2996966" cy="6531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altLang="en-US" sz="2000">
                <a:solidFill>
                  <a:srgbClr val="FFFFFF"/>
                </a:solidFill>
              </a:rPr>
              <a:t>Same patient but 76 years old.  Feeling dizzy.</a:t>
            </a:r>
          </a:p>
        </p:txBody>
      </p:sp>
      <p:sp>
        <p:nvSpPr>
          <p:cNvPr id="165891" name="Slide Number Placeholder 3">
            <a:extLst>
              <a:ext uri="{FF2B5EF4-FFF2-40B4-BE49-F238E27FC236}">
                <a16:creationId xmlns:a16="http://schemas.microsoft.com/office/drawing/2014/main" id="{5A9C266A-96D7-E743-966F-27704923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9465FA8C-992F-B446-A93D-CF2DD3B3644F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163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F737DE08-62EF-49E7-89A7-1C477076D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638BE08-08FB-4D80-BBD6-2D23CF506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13" name="Title 3">
            <a:extLst>
              <a:ext uri="{FF2B5EF4-FFF2-40B4-BE49-F238E27FC236}">
                <a16:creationId xmlns:a16="http://schemas.microsoft.com/office/drawing/2014/main" id="{866B3390-0FDD-BB4D-BB8E-792A11CDEB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altLang="en-US" sz="5200">
                <a:solidFill>
                  <a:srgbClr val="FFFFFF"/>
                </a:solidFill>
              </a:rPr>
              <a:t>REMEMBER THE ILLICIT USE OF DRUGS ARE BAD FOR YOUR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3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08BAF3-E5E9-4D9A-9CA6-CBD0A6447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8BE1630-2DA4-4597-927C-4EAAFEE0D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34903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1D4A801-B08B-4DED-B983-8DC144138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324" y="0"/>
            <a:ext cx="45746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37" name="Content Placeholder 2">
            <a:extLst>
              <a:ext uri="{FF2B5EF4-FFF2-40B4-BE49-F238E27FC236}">
                <a16:creationId xmlns:a16="http://schemas.microsoft.com/office/drawing/2014/main" id="{6C1BEA82-0610-B540-BB16-C72797BE9A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0942" y="652347"/>
            <a:ext cx="2776282" cy="5553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AND IF YOU DO USE ILLEGAL DRUGS YOU MAY LOOK LIKE THIS SOME DAY……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AEDF2-1974-1848-8B56-008F90D7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019300"/>
            <a:ext cx="2819400" cy="2819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Photo on 2-23-16 at 12.34 PM.jpg">
            <a:extLst>
              <a:ext uri="{FF2B5EF4-FFF2-40B4-BE49-F238E27FC236}">
                <a16:creationId xmlns:a16="http://schemas.microsoft.com/office/drawing/2014/main" id="{8BF1DA93-10C7-A24D-9EE4-9BA9B4C2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r="1483" b="3333"/>
          <a:stretch/>
        </p:blipFill>
        <p:spPr bwMode="auto">
          <a:xfrm>
            <a:off x="0" y="0"/>
            <a:ext cx="8991580" cy="6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64FDE9-C449-D844-B769-F9C6F340D1E0}"/>
              </a:ext>
            </a:extLst>
          </p:cNvPr>
          <p:cNvSpPr txBox="1"/>
          <p:nvPr/>
        </p:nvSpPr>
        <p:spPr>
          <a:xfrm>
            <a:off x="838200" y="5943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SEE YOU NEXT TIME!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33AF4453-9C4C-484F-A29F-AE82CA275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840" y="964692"/>
            <a:ext cx="3357604" cy="1188720"/>
          </a:xfrm>
        </p:spPr>
        <p:txBody>
          <a:bodyPr rIns="13208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BETA ADRENERGIC RECEPTORS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802F820-7889-4EA4-B45A-A7B9B601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70" y="964692"/>
            <a:ext cx="408051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97A9C51-7F1D-427B-B327-B1C86027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90" y="1128683"/>
            <a:ext cx="382987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B7ECB13-549A-4442-AA37-A8D74571C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8" t="10552" b="24079"/>
          <a:stretch/>
        </p:blipFill>
        <p:spPr>
          <a:xfrm>
            <a:off x="873633" y="2638044"/>
            <a:ext cx="3570384" cy="2286000"/>
          </a:xfrm>
          <a:prstGeom prst="rect">
            <a:avLst/>
          </a:prstGeom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124E9DD5-3422-FF42-B4A3-8282EB0DE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8769" y="2638044"/>
            <a:ext cx="3369699" cy="3263206"/>
          </a:xfrm>
        </p:spPr>
        <p:txBody>
          <a:bodyPr rIns="132080">
            <a:normAutofit lnSpcReduction="10000"/>
          </a:bodyPr>
          <a:lstStyle/>
          <a:p>
            <a:pPr marL="0" indent="0" eaLnBrk="1" hangingPunct="1">
              <a:buClr>
                <a:srgbClr val="000000"/>
              </a:buClr>
              <a:buNone/>
            </a:pPr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Beta-1found primarily in heart muscle.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Activation results 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Increases heart rate.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Increases contractility.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Increases atrioventricular (AV) conduction. 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Decreases AV node refractoriness.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27D397E-99B0-7B4C-B9BA-F2507906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F9430B7-1B43-6645-B7E5-695A2EBD1DC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48B7B4FE-B7B3-5844-95A4-00971BB3E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4507" y="964692"/>
            <a:ext cx="2300203" cy="1188720"/>
          </a:xfrm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>
                <a:ea typeface="+mj-ea"/>
                <a:cs typeface="+mj-cs"/>
              </a:rPr>
              <a:t>ADRENERGIC RECEPTORS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358FD32-AA91-47A4-9758-8C172B306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96" y="964692"/>
            <a:ext cx="516407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B5B18B-0170-4F1B-BF40-89BD5772C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811" y="1128683"/>
            <a:ext cx="4918644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072D56C7-B790-C34A-BCD5-1DCB3DD99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8" t="10552" b="24079"/>
          <a:stretch/>
        </p:blipFill>
        <p:spPr>
          <a:xfrm>
            <a:off x="857984" y="1937851"/>
            <a:ext cx="4670298" cy="2990240"/>
          </a:xfrm>
          <a:prstGeom prst="rect">
            <a:avLst/>
          </a:prstGeom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6469ED4E-A4EC-3947-91B1-BF7C25E66B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3436" y="2638044"/>
            <a:ext cx="2297824" cy="3263206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Verdana" panose="020B0604030504040204" pitchFamily="34" charset="0"/>
              <a:buChar char="•"/>
            </a:pPr>
            <a:r>
              <a:rPr lang="en-US" altLang="en-US" sz="150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Beta-2: also present in heart muscle but are more prominent in bronchial and peripheral vascular smooth muscle. Activation of these receptors result in vasodilatation and bronchodilatation.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Verdana" panose="020B0604030504040204" pitchFamily="34" charset="0"/>
              <a:buChar char="•"/>
            </a:pPr>
            <a:r>
              <a:rPr lang="en-US" altLang="en-US" sz="1500">
                <a:latin typeface="Verdana" panose="020B0604030504040204" pitchFamily="34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Beta-3: exist but no significant role in cardiac function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4976D5B3-19B3-8247-9044-B74E305B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E999728-8E60-1242-A998-4E11667DA2D6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>
            <a:extLst>
              <a:ext uri="{FF2B5EF4-FFF2-40B4-BE49-F238E27FC236}">
                <a16:creationId xmlns:a16="http://schemas.microsoft.com/office/drawing/2014/main" id="{11F3DF22-2B41-6748-8713-841BC35A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640079"/>
            <a:ext cx="2551898" cy="52722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MI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3A8D8A23-B0D0-5B4A-B345-CCD758B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077" y="640079"/>
            <a:ext cx="5162304" cy="2834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ASPIRIN: Helps to prevent further clotting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NITROGYLCERIN: Can dilate vessels including cardiac.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ANALGESICS: Reduce oxygen consumption and demand on the heart.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ANTIARRHYTHMIC: Allows for optimal filling and contraction of the heart.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ALPHA ADRENERGICS: Treat hypotension</a:t>
            </a:r>
          </a:p>
        </p:txBody>
      </p:sp>
      <p:pic>
        <p:nvPicPr>
          <p:cNvPr id="49153" name="Picture 4" descr="images-1.jpeg">
            <a:extLst>
              <a:ext uri="{FF2B5EF4-FFF2-40B4-BE49-F238E27FC236}">
                <a16:creationId xmlns:a16="http://schemas.microsoft.com/office/drawing/2014/main" id="{D6888EE4-CA14-B24C-9FE9-01F353F6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4077" y="3686783"/>
            <a:ext cx="4799234" cy="220387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EFCD21C7-2864-8644-B6C7-6ABD98AE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64692"/>
            <a:ext cx="2300202" cy="1188720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CARDIAC DRUGS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0B838B0E-A9D0-4A4D-B027-6FBFA886A3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433" y="2638044"/>
            <a:ext cx="2297823" cy="3263206"/>
          </a:xfrm>
        </p:spPr>
        <p:txBody>
          <a:bodyPr rIns="132080"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IF THE HEART WERE AN ANIMAL, IT WOULD BE A MULE;  DUMB, DURABLE AND DEPENDABLE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BEBD03-E4CE-4B72-8DF2-6E737BDD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0636" y="964692"/>
            <a:ext cx="516407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221359-7E5B-428B-8817-A7C51042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3351" y="1128683"/>
            <a:ext cx="4918644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3" name="Picture 1" descr="2013-09-25-pack-mule.jpg">
            <a:extLst>
              <a:ext uri="{FF2B5EF4-FFF2-40B4-BE49-F238E27FC236}">
                <a16:creationId xmlns:a16="http://schemas.microsoft.com/office/drawing/2014/main" id="{270CA941-FF0F-3844-B2E4-A53064A03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524" y="1877771"/>
            <a:ext cx="4670298" cy="31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213F7D96-29E5-E44B-BBD7-1D739CB6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AC2528C3-6F37-B94C-B2B1-CC4C721EA3D1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8">
            <a:extLst>
              <a:ext uri="{FF2B5EF4-FFF2-40B4-BE49-F238E27FC236}">
                <a16:creationId xmlns:a16="http://schemas.microsoft.com/office/drawing/2014/main" id="{9F199EFB-6424-6248-8592-EC1881130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r="25572" b="2"/>
          <a:stretch/>
        </p:blipFill>
        <p:spPr bwMode="auto">
          <a:xfrm>
            <a:off x="20" y="4571997"/>
            <a:ext cx="3986275" cy="2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2BC4338A-B505-4F56-A233-2A7A820B0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1" name="Title 2">
            <a:extLst>
              <a:ext uri="{FF2B5EF4-FFF2-40B4-BE49-F238E27FC236}">
                <a16:creationId xmlns:a16="http://schemas.microsoft.com/office/drawing/2014/main" id="{3CCE588D-2300-6D4D-9B2B-EE00EF72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799" y="129002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2300">
                <a:solidFill>
                  <a:srgbClr val="262626"/>
                </a:solidFill>
                <a:ea typeface="ＭＳ Ｐゴシック" panose="020B0600070205080204" pitchFamily="34" charset="-128"/>
              </a:rPr>
              <a:t>ARRHYTHMIA</a:t>
            </a:r>
          </a:p>
        </p:txBody>
      </p:sp>
      <p:pic>
        <p:nvPicPr>
          <p:cNvPr id="50178" name="Picture 1">
            <a:extLst>
              <a:ext uri="{FF2B5EF4-FFF2-40B4-BE49-F238E27FC236}">
                <a16:creationId xmlns:a16="http://schemas.microsoft.com/office/drawing/2014/main" id="{F2A7E7DA-2B08-2844-8637-2084EEB3C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r="25505"/>
          <a:stretch/>
        </p:blipFill>
        <p:spPr bwMode="auto">
          <a:xfrm>
            <a:off x="20" y="-2"/>
            <a:ext cx="39862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7" name="Picture 7">
            <a:extLst>
              <a:ext uri="{FF2B5EF4-FFF2-40B4-BE49-F238E27FC236}">
                <a16:creationId xmlns:a16="http://schemas.microsoft.com/office/drawing/2014/main" id="{966002EF-5E36-354F-80E7-19D669148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0354"/>
          <a:stretch/>
        </p:blipFill>
        <p:spPr bwMode="auto">
          <a:xfrm>
            <a:off x="20" y="2285998"/>
            <a:ext cx="3986275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7F218-B4C9-A949-8582-09F3A5EA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799" y="2858703"/>
            <a:ext cx="3964343" cy="3042547"/>
          </a:xfrm>
        </p:spPr>
        <p:txBody>
          <a:bodyPr>
            <a:normAutofit/>
          </a:bodyPr>
          <a:lstStyle/>
          <a:p>
            <a:pPr eaLnBrk="1" hangingPunct="1"/>
            <a:endParaRPr lang="en-US" altLang="en-US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ANTIARRHYTHMICS: </a:t>
            </a:r>
          </a:p>
          <a:p>
            <a:pPr lvl="1" eaLnBrk="1" hangingPunct="1"/>
            <a:r>
              <a:rPr lang="en-US" altLang="en-US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Slows or speeds up the rate so that the heart can efficiently fill and contract a maximum volume of blood</a:t>
            </a:r>
          </a:p>
          <a:p>
            <a:pPr lvl="1" eaLnBrk="1" hangingPunct="1"/>
            <a:r>
              <a:rPr lang="en-US" altLang="en-US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Recalibrates the rhythm so that the heart can resume pumping at its maximum capacity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278C26-5ACC-417E-AC0F-BFDE3B87F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9144000" cy="194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E08D57-5F26-4CC6-B0F4-1A617784B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id="{712B6528-6657-484C-9DCE-6331B2790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325791"/>
            <a:ext cx="5797296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262626"/>
                </a:solidFill>
                <a:ea typeface="ＭＳ Ｐゴシック" panose="020B0600070205080204" pitchFamily="34" charset="-128"/>
              </a:rPr>
              <a:t>PHARMACOKINETICS</a:t>
            </a:r>
          </a:p>
        </p:txBody>
      </p:sp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679D02EC-1FD0-624A-9C1F-6C65C8B6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B0380C0-D9B2-054B-A728-04BB51F67A07}" type="slidenum">
              <a:rPr lang="en-US" altLang="en-US" sz="2000" smtClean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altLang="en-US" sz="2000"/>
          </a:p>
        </p:txBody>
      </p:sp>
      <p:graphicFrame>
        <p:nvGraphicFramePr>
          <p:cNvPr id="52228" name="Content Placeholder 1">
            <a:extLst>
              <a:ext uri="{FF2B5EF4-FFF2-40B4-BE49-F238E27FC236}">
                <a16:creationId xmlns:a16="http://schemas.microsoft.com/office/drawing/2014/main" id="{1B8EFFAC-1F09-4CA3-B090-6417CA162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14051"/>
              </p:ext>
            </p:extLst>
          </p:nvPr>
        </p:nvGraphicFramePr>
        <p:xfrm>
          <a:off x="704119" y="941466"/>
          <a:ext cx="7729643" cy="278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DF309EF9-C6EF-0943-9F98-1FFE2FA7E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ASPIRIN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8BE3E74D-C030-F545-8161-8D76332B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7E7FEDD2-7F42-4449-954B-04E9F9BF511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altLang="en-US" sz="2000"/>
          </a:p>
        </p:txBody>
      </p:sp>
      <p:graphicFrame>
        <p:nvGraphicFramePr>
          <p:cNvPr id="53253" name="Rectangle 2">
            <a:extLst>
              <a:ext uri="{FF2B5EF4-FFF2-40B4-BE49-F238E27FC236}">
                <a16:creationId xmlns:a16="http://schemas.microsoft.com/office/drawing/2014/main" id="{0E4CF32F-7E50-44AC-9CD0-F1A7C84C9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15642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F5757E5F-62D1-C84E-9BCB-5D445F958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chemeClr val="bg1"/>
                </a:solidFill>
                <a:ea typeface="ＭＳ Ｐゴシック" panose="020B0600070205080204" pitchFamily="34" charset="-128"/>
              </a:rPr>
              <a:t>ADENOSINE</a:t>
            </a:r>
            <a:br>
              <a:rPr lang="en-US" altLang="en-US" sz="200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chemeClr val="bg1"/>
                </a:solidFill>
                <a:ea typeface="ＭＳ Ｐゴシック" panose="020B0600070205080204" pitchFamily="34" charset="-128"/>
              </a:rPr>
              <a:t>(Adenocard)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3DEF3525-E252-0648-85AF-425005BC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049184A-ECAB-7F42-BE15-153A046DCA86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altLang="en-US" sz="2000"/>
          </a:p>
        </p:txBody>
      </p:sp>
      <p:graphicFrame>
        <p:nvGraphicFramePr>
          <p:cNvPr id="66565" name="Rectangle 2">
            <a:extLst>
              <a:ext uri="{FF2B5EF4-FFF2-40B4-BE49-F238E27FC236}">
                <a16:creationId xmlns:a16="http://schemas.microsoft.com/office/drawing/2014/main" id="{8B72B1EE-BA50-40E8-8310-5056C6D3B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54412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47122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F5757E5F-62D1-C84E-9BCB-5D445F958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ADENOSINE</a:t>
            </a:r>
            <a:b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pause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3DEF3525-E252-0648-85AF-425005BC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049184A-ECAB-7F42-BE15-153A046DCA86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altLang="en-US" sz="2000"/>
          </a:p>
        </p:txBody>
      </p:sp>
      <p:graphicFrame>
        <p:nvGraphicFramePr>
          <p:cNvPr id="66565" name="Rectangle 2">
            <a:extLst>
              <a:ext uri="{FF2B5EF4-FFF2-40B4-BE49-F238E27FC236}">
                <a16:creationId xmlns:a16="http://schemas.microsoft.com/office/drawing/2014/main" id="{8B72B1EE-BA50-40E8-8310-5056C6D3B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628345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A558F10-4DBF-254B-80D2-BACC6E8B8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264979"/>
            <a:ext cx="528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363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DBCD53B8-7483-ED40-B511-4347FBA90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ADENOSINE</a:t>
            </a: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DBF49A1E-3B50-1140-81DC-E8D0D4635E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 b="1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Adult:</a:t>
            </a:r>
            <a:r>
              <a:rPr lang="en-US" altLang="en-US" b="1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 </a:t>
            </a: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6 mg IV/IO rapid push over 1-3 seconds.  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If no response, administer 12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mg over 1-3 seconds.  May repeat 12 mg dose. 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b="1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Pediatric: </a:t>
            </a: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0.1 mg/kg rapid IVP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 If no effect, 0.2 mg/kg rapid IVP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First dose should not exceed 6 mg and second dose should not exceed 12 mg</a:t>
            </a:r>
          </a:p>
          <a:p>
            <a:pPr eaLnBrk="1" hangingPunct="1">
              <a:buClr>
                <a:srgbClr val="000000"/>
              </a:buClr>
            </a:pP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65D11722-43AE-A943-AE81-9154E395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0FEF657-6767-4541-B219-133112DB438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43679737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85BEC9EF-0A1C-B64A-BF9F-CA5F97B17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>
                <a:solidFill>
                  <a:schemeClr val="bg1"/>
                </a:solidFill>
                <a:ea typeface="+mj-ea"/>
                <a:cs typeface="+mj-cs"/>
              </a:rPr>
              <a:t>AMIODARONE</a:t>
            </a:r>
            <a:br>
              <a:rPr lang="en-US" sz="220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2200">
                <a:solidFill>
                  <a:schemeClr val="bg1"/>
                </a:solidFill>
                <a:ea typeface="+mj-ea"/>
                <a:cs typeface="+mj-cs"/>
              </a:rPr>
              <a:t>(Cordarone)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D4DD193F-C920-6A49-9D29-0628E9E3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2B91076-457E-674D-A465-0A2033EE0D3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altLang="en-US" sz="2000"/>
          </a:p>
        </p:txBody>
      </p:sp>
      <p:graphicFrame>
        <p:nvGraphicFramePr>
          <p:cNvPr id="60421" name="Rectangle 2">
            <a:extLst>
              <a:ext uri="{FF2B5EF4-FFF2-40B4-BE49-F238E27FC236}">
                <a16:creationId xmlns:a16="http://schemas.microsoft.com/office/drawing/2014/main" id="{89CBF302-2C61-4E83-B3E8-93182D63C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63419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14659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E19FC6A6-013E-674B-A7DD-CA89DB3CE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AMIODARONE</a:t>
            </a: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3E4329E-053E-E34A-A18B-ED55A1FA9B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marL="0" indent="0" eaLnBrk="1" hangingPunct="1">
              <a:buClr>
                <a:srgbClr val="000000"/>
              </a:buClr>
              <a:buNone/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Adult: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150 mg slow push for SVT and V-Tach with pulses.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300 mg IV Push. Repeat dose of 150 mg IV/IO for recurrent episodes for pulseless V-fib and V-Tach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 mg/min IV/IO drip</a:t>
            </a: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Pediatric: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5mg/kg IV/IO		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9B92EBC6-9A81-9745-B69F-808F2425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35AE98B-615A-2A4B-AC3B-1FC42F03C104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18573370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49" name="Rectangle 1">
            <a:extLst>
              <a:ext uri="{FF2B5EF4-FFF2-40B4-BE49-F238E27FC236}">
                <a16:creationId xmlns:a16="http://schemas.microsoft.com/office/drawing/2014/main" id="{A05C84FA-7FFB-3C41-8943-CCAFC2EB0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0D0D0D"/>
                </a:solidFill>
                <a:ea typeface="ＭＳ Ｐゴシック" panose="020B0600070205080204" pitchFamily="34" charset="-128"/>
              </a:rPr>
              <a:t>ATROPINE</a:t>
            </a:r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9F89F586-3578-E443-AC17-1399AB7A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05387AD6-3350-3C41-8AA5-5317FDF3EBF5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altLang="en-US" sz="2000"/>
          </a:p>
        </p:txBody>
      </p:sp>
      <p:graphicFrame>
        <p:nvGraphicFramePr>
          <p:cNvPr id="78853" name="Rectangle 2">
            <a:extLst>
              <a:ext uri="{FF2B5EF4-FFF2-40B4-BE49-F238E27FC236}">
                <a16:creationId xmlns:a16="http://schemas.microsoft.com/office/drawing/2014/main" id="{EB97D63B-BBA5-423A-9217-28269D638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54727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01395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B5DFB83C-2895-044F-8812-B82E0D136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  <a:ea typeface="ＭＳ Ｐゴシック" panose="020B0600070205080204" pitchFamily="34" charset="-128"/>
              </a:rPr>
              <a:t>ATROPINE</a:t>
            </a: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7CE58F1-572A-344C-80ED-F182687DD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Administration:</a:t>
            </a:r>
            <a:b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</a:b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Adult: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Bradycardia</a:t>
            </a:r>
            <a:r>
              <a:rPr lang="en-US" altLang="en-US" dirty="0">
                <a:ea typeface="ＭＳ Ｐゴシック" panose="020B0600070205080204" pitchFamily="34" charset="-128"/>
              </a:rPr>
              <a:t>:  </a:t>
            </a: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0.5 mg IV/IO every 3-5 minutes as needed to maximum total dose of 3 mg.  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May be given Endotracheally if IV not established: 2.0 mg followed by 2.0 ml of Normal Saline Solution. 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AAAEBF10-6B25-0C42-8CB8-AE3D4B76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AD7E4CBE-B05B-294D-8B93-42B89C7651B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042400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037AFFDC-79F4-4949-B5B1-4215377D8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D32478EA-329A-A143-915A-AC575D2B5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9799" y="129002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262626"/>
                </a:solidFill>
                <a:ea typeface="ＭＳ Ｐゴシック" panose="020B0600070205080204" pitchFamily="34" charset="-128"/>
              </a:rPr>
              <a:t>CARDIAC DRUGS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47B26FC-8073-4800-BD38-AD4918983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748" y="640080"/>
            <a:ext cx="301294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C90533C-48B1-4E68-BE96-6BF4596C2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35" y="806357"/>
            <a:ext cx="2763774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7549AE9A-C203-074C-846F-7709F27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082CEC5-F7FB-DE46-AC63-076AD066DE1B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altLang="en-US" sz="2000"/>
          </a:p>
        </p:txBody>
      </p:sp>
      <p:graphicFrame>
        <p:nvGraphicFramePr>
          <p:cNvPr id="31749" name="Rectangle 2">
            <a:extLst>
              <a:ext uri="{FF2B5EF4-FFF2-40B4-BE49-F238E27FC236}">
                <a16:creationId xmlns:a16="http://schemas.microsoft.com/office/drawing/2014/main" id="{19E807AA-84F7-4A1A-B2AD-BB57E543B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612324"/>
              </p:ext>
            </p:extLst>
          </p:nvPr>
        </p:nvGraphicFramePr>
        <p:xfrm>
          <a:off x="4589799" y="2858703"/>
          <a:ext cx="3964343" cy="30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887843E-B9D7-694B-9494-9D693A7A1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10" y="2549024"/>
            <a:ext cx="2706624" cy="183095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id="{DF3086E2-133C-3441-B901-5DABB0004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  <a:ea typeface="ＭＳ Ｐゴシック" panose="020B0600070205080204" pitchFamily="34" charset="-128"/>
              </a:rPr>
              <a:t>ATROPINE</a:t>
            </a: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1403516-3CB8-9A41-B22C-79603B027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Administration:</a:t>
            </a:r>
            <a:b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</a:b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Adult: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Organophosphate Poisoning and Nerve Agent:</a:t>
            </a: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  2 mg IM/IV/IO every 5 minutes until secretions clear.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Pralidoxime: 1-2 grams IV/IO over 30-60 minutes.</a:t>
            </a:r>
            <a:endParaRPr lang="en-US" altLang="en-US" dirty="0">
              <a:latin typeface="Arial Bold" pitchFamily="1" charset="0"/>
              <a:ea typeface="ＭＳ Ｐゴシック" panose="020B0600070205080204" pitchFamily="34" charset="-128"/>
              <a:sym typeface="Arial Bold" pitchFamily="1" charset="0"/>
            </a:endParaRP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A0DF03CC-BCBE-8447-935B-D57FACC7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3223407-A74B-8748-8130-5F2B9F18C39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38733870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1" name="Rectangle 1">
            <a:extLst>
              <a:ext uri="{FF2B5EF4-FFF2-40B4-BE49-F238E27FC236}">
                <a16:creationId xmlns:a16="http://schemas.microsoft.com/office/drawing/2014/main" id="{9F934B45-D51B-A34E-8325-623A2EDDF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  <a:ea typeface="ＭＳ Ｐゴシック" panose="020B0600070205080204" pitchFamily="34" charset="-128"/>
              </a:rPr>
              <a:t>ATROPINE</a:t>
            </a: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94F6AEA-2F85-B94A-AE56-5412BEC2EC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Pediatric: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Bradycardia:  0.02 mg / kg IV/IO (maximum single dose 0.5 mg). 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73E45A16-6F2E-DF43-BE5E-D29D0B19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FC71EE3-7F8B-7C4F-ABD3-B582594D4F3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86473384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BB6FAA98-C2CE-AE4C-83B7-66EB4DB1E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DILTIAZEM</a:t>
            </a:r>
            <a:b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(Cardizem)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AEA58A80-C306-F041-9617-3CFBDE32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A30B7F2-0776-FC43-912D-64E0D05D456C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altLang="en-US" sz="2000"/>
          </a:p>
        </p:txBody>
      </p:sp>
      <p:graphicFrame>
        <p:nvGraphicFramePr>
          <p:cNvPr id="58373" name="Rectangle 2">
            <a:extLst>
              <a:ext uri="{FF2B5EF4-FFF2-40B4-BE49-F238E27FC236}">
                <a16:creationId xmlns:a16="http://schemas.microsoft.com/office/drawing/2014/main" id="{9A3453DD-5D14-472E-92BE-F7B9D7CE9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689719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92789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65857D9B-CE63-CF48-8548-28AB69801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>
                <a:solidFill>
                  <a:srgbClr val="FFFFFF"/>
                </a:solidFill>
                <a:ea typeface="+mj-ea"/>
                <a:cs typeface="+mj-cs"/>
              </a:rPr>
              <a:t>DILTIAZEM</a:t>
            </a:r>
            <a:br>
              <a:rPr lang="en-US" sz="2200">
                <a:solidFill>
                  <a:srgbClr val="FFFFFF"/>
                </a:solidFill>
                <a:ea typeface="+mj-ea"/>
                <a:cs typeface="+mj-cs"/>
              </a:rPr>
            </a:br>
            <a:endParaRPr lang="en-US" sz="220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002E2852-0E53-A049-B00D-CB2168079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Administration:</a:t>
            </a: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</a:rPr>
              <a:t>Adult: Initial bolus:  0.25 mg/ kg (average dose 20 mg) IV/IO over two (2) minutes.  If inadequate response, may re-bolus in 15 minutes: 0.35 mg / kg IV over two (2) minutes. 	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Pediatric: not recommended.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b="1" i="1" dirty="0">
                <a:ea typeface="ＭＳ Ｐゴシック" panose="020B0600070205080204" pitchFamily="34" charset="-128"/>
              </a:rPr>
              <a:t>Contraindicated in patients with 2</a:t>
            </a:r>
            <a:r>
              <a:rPr lang="en-US" altLang="en-US" b="1" i="1" baseline="30000" dirty="0">
                <a:ea typeface="ＭＳ Ｐゴシック" panose="020B0600070205080204" pitchFamily="34" charset="-128"/>
              </a:rPr>
              <a:t>nd</a:t>
            </a:r>
            <a:r>
              <a:rPr lang="en-US" altLang="en-US" b="1" i="1" dirty="0">
                <a:ea typeface="ＭＳ Ｐゴシック" panose="020B0600070205080204" pitchFamily="34" charset="-128"/>
              </a:rPr>
              <a:t> &amp; 3</a:t>
            </a:r>
            <a:r>
              <a:rPr lang="en-US" altLang="en-US" b="1" i="1" baseline="30000" dirty="0">
                <a:ea typeface="ＭＳ Ｐゴシック" panose="020B0600070205080204" pitchFamily="34" charset="-128"/>
              </a:rPr>
              <a:t>rd</a:t>
            </a:r>
            <a:r>
              <a:rPr lang="en-US" altLang="en-US" b="1" i="1" dirty="0">
                <a:ea typeface="ＭＳ Ｐゴシック" panose="020B0600070205080204" pitchFamily="34" charset="-128"/>
              </a:rPr>
              <a:t> degree heart block, ventricular tachycardia, WPW.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03EB9DDF-6AC4-FE47-B805-B407769F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98F9848-02E1-9E45-B886-95BF2D0B71F4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37549024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5" name="Rectangle 1">
            <a:extLst>
              <a:ext uri="{FF2B5EF4-FFF2-40B4-BE49-F238E27FC236}">
                <a16:creationId xmlns:a16="http://schemas.microsoft.com/office/drawing/2014/main" id="{792EC526-BFC2-F846-BED3-E8A0A2720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LIDOCAINE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118B61C5-E990-4F45-8913-0D3FF324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0CBF6BC-9003-DC42-9FB3-A49F60B5FF2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altLang="en-US" sz="2000"/>
          </a:p>
        </p:txBody>
      </p:sp>
      <p:graphicFrame>
        <p:nvGraphicFramePr>
          <p:cNvPr id="62469" name="Rectangle 2">
            <a:extLst>
              <a:ext uri="{FF2B5EF4-FFF2-40B4-BE49-F238E27FC236}">
                <a16:creationId xmlns:a16="http://schemas.microsoft.com/office/drawing/2014/main" id="{A87CAB8A-76CF-4F13-B267-8D434C800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282510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52070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id="{61EFE8E2-985B-2945-96DC-6F773A837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LIDOCAINE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E0E6AB2-2BFD-E14F-9C9D-3383F5D6BF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rtlCol="0" anchor="ctr">
            <a:normAutofit fontScale="92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Dosage and Administration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Cardiac arrest:  </a:t>
            </a:r>
            <a:endParaRPr lang="en-US" dirty="0">
              <a:latin typeface="Arial Bold" charset="0"/>
              <a:cs typeface="Arial Bold" charset="0"/>
              <a:sym typeface="Arial Bold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VT/ VF: 1.5 mg / kg IV/IO push.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Repeat dose 0.75 mg/kg up to a maximum dose of 3 mg/kg, followed by 2-4 mg/min maintenance infusion.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VT with pulse:  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1-1.5 mg / kg IV/IO Push; 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then 0.50 - 0.75 mg / kg every 3-5 minutes to maximum. of 3 mg/kg.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Start drip at 2-4 mg/min. 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Post Resuscitation: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1-1.5 mg/kg IV/IO Push followed by 2-4 mg/min maintenance infusion.</a:t>
            </a:r>
            <a:r>
              <a:rPr lang="en-US" dirty="0">
                <a:ea typeface="+mn-ea"/>
                <a:cs typeface="+mn-cs"/>
              </a:rPr>
              <a:t>	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59B07B84-09EF-A340-887E-7A544C39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5D0FE6A-5067-8740-90F0-4011A307B912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70961268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4B2AC494-5895-494D-B772-75A13678F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LIDOCAINE</a:t>
            </a: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6494D861-6B74-BC42-A50D-5A8CC17A77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Pediatric Dosage: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/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VF or Pulseless V-tach:  1 mg/kg IV / IO per dose.  Infusion: 20-50 mcg/kg/min.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PVCs with pulse:  1 mg/kg IV / IO per dose.  Infusion:  20-50 mcg/kg/min.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A0E36C6B-7A9A-3D4B-9576-2BE0D136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2871D11-8D3B-254E-91F2-6B4E2E843B9C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53274861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7" name="Rectangle 1">
            <a:extLst>
              <a:ext uri="{FF2B5EF4-FFF2-40B4-BE49-F238E27FC236}">
                <a16:creationId xmlns:a16="http://schemas.microsoft.com/office/drawing/2014/main" id="{14555421-15B7-494F-B88A-0DD902D23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LIDOCAINE</a:t>
            </a:r>
            <a:b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NON APPROVED USE</a:t>
            </a: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F15B025-CCFE-9349-B58C-FF1B02724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EFFECTIVE AGAINST SEIZURES.</a:t>
            </a:r>
          </a:p>
          <a:p>
            <a:pPr eaLnBrk="1" hangingPunct="1"/>
            <a:r>
              <a:rPr lang="ja-JP" altLang="en-US">
                <a:latin typeface="Arial" panose="020B0604020202020204" pitchFamily="34" charset="0"/>
                <a:ea typeface="ヒラギノ明朝 Pro W3" panose="02020300000000000000" pitchFamily="18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LAST DITCH</a:t>
            </a:r>
            <a:r>
              <a:rPr lang="ja-JP" altLang="en-US">
                <a:latin typeface="Arial" panose="020B0604020202020204" pitchFamily="34" charset="0"/>
                <a:ea typeface="ヒラギノ明朝 Pro W3" panose="02020300000000000000" pitchFamily="18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TREATMENT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DOSAGE: 1MG/KG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hlinkClick r:id="rId2"/>
              </a:rPr>
              <a:t>Intravenous Lidocaine in the Treatment of Convulsions - JAMA ...https://jamanetwork.com › journals › jama › fullarticle</a:t>
            </a:r>
          </a:p>
          <a:p>
            <a:r>
              <a:rPr lang="en-US" dirty="0"/>
              <a:t>by LJ </a:t>
            </a:r>
            <a:r>
              <a:rPr lang="en-US" dirty="0" err="1"/>
              <a:t>Lemmen</a:t>
            </a:r>
            <a:r>
              <a:rPr lang="en-US" dirty="0"/>
              <a:t> · 1978 · Cited by 37 — LIDOCAINE, combined with other anticonvulsant </a:t>
            </a:r>
            <a:r>
              <a:rPr lang="en-US" b="1" dirty="0"/>
              <a:t>medications</a:t>
            </a:r>
            <a:r>
              <a:rPr lang="en-US" dirty="0"/>
              <a:t>, often dramatically halts repetitive convulsions. 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F8FE44BF-B3B0-A145-BAE6-9B13B6DC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A77F71C-D14D-A843-BF64-B533307EE249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46934365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04322AB5-2351-5A46-84C7-0EEFE7187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prstGeom prst="ellipse">
            <a:avLst/>
          </a:prstGeom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MAGNESIUM SULFATE</a:t>
            </a: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89854BB-C68D-F34E-BA5D-EE1C3BF89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 rIns="132080">
            <a:normAutofit/>
          </a:bodyPr>
          <a:lstStyle/>
          <a:p>
            <a:pPr marL="0" indent="0" eaLnBrk="1" hangingPunct="1">
              <a:buClr>
                <a:srgbClr val="000000"/>
              </a:buClr>
              <a:buNone/>
            </a:pPr>
            <a:r>
              <a:rPr lang="en-US" altLang="en-US" sz="2800" dirty="0">
                <a:solidFill>
                  <a:srgbClr val="40404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INDICATIONS: 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altLang="en-US" sz="2400" dirty="0">
                <a:solidFill>
                  <a:srgbClr val="40404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Third trimester seizures due to eclampsia.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altLang="en-US" sz="2400" dirty="0">
                <a:solidFill>
                  <a:srgbClr val="40404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Smooth muscle relaxer used in refractory asthma when beta agonists don</a:t>
            </a:r>
            <a:r>
              <a:rPr lang="uk-UA" altLang="en-US" sz="2400" dirty="0">
                <a:solidFill>
                  <a:srgbClr val="40404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’</a:t>
            </a:r>
            <a:r>
              <a:rPr lang="en-US" altLang="ja-JP" sz="2400" dirty="0">
                <a:solidFill>
                  <a:srgbClr val="40404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t work.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altLang="en-US" sz="2400" dirty="0" err="1">
                <a:solidFill>
                  <a:srgbClr val="40404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Torsades</a:t>
            </a:r>
            <a:r>
              <a:rPr lang="en-US" altLang="en-US" sz="2400" dirty="0">
                <a:solidFill>
                  <a:srgbClr val="40404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 de Pointes</a:t>
            </a:r>
            <a:endParaRPr lang="en-US" altLang="en-US" sz="24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AB5BFB92-CF40-0D4A-9B58-3D40CACA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132EA8D-BABD-7444-95C5-455220EEB96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alt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309EB-58DE-A242-B9CD-564E5425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710" y="4268818"/>
            <a:ext cx="2235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00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790EC27A-DEEC-684E-B05C-0360E4B2F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ea typeface="+mj-ea"/>
                <a:cs typeface="+mj-cs"/>
              </a:rPr>
              <a:t>MAGNESIUM SULFATE</a:t>
            </a:r>
          </a:p>
        </p:txBody>
      </p:sp>
      <p:sp>
        <p:nvSpPr>
          <p:cNvPr id="87047" name="Rectangle 2">
            <a:extLst>
              <a:ext uri="{FF2B5EF4-FFF2-40B4-BE49-F238E27FC236}">
                <a16:creationId xmlns:a16="http://schemas.microsoft.com/office/drawing/2014/main" id="{04BE6F5A-B74A-E545-B3E2-D3F19A513B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Dosage and Administration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Seizure activity associated with pregnancy:  2-4 grams IV/IO over 5 minutes. </a:t>
            </a:r>
            <a:r>
              <a:rPr lang="en-US" dirty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Arial Bold" charset="0"/>
                <a:ea typeface="+mn-ea"/>
                <a:cs typeface="Arial Bold" charset="0"/>
                <a:sym typeface="Arial Bold" charset="0"/>
              </a:rPr>
              <a:t>Torsades</a:t>
            </a: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 de Pointes or Refractory VF/VT:  2-4 grams IV/</a:t>
            </a:r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IO</a:t>
            </a: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 over 5 minutes.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Bold" charset="0"/>
                <a:ea typeface="+mn-ea"/>
                <a:cs typeface="Arial Bold" charset="0"/>
                <a:sym typeface="Arial Bold" charset="0"/>
              </a:rPr>
              <a:t>Asthma/bronchospasm, severe:  2-4 grams in 100 ml normal saline over 20 minutes IV.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12155135-A46F-0A49-8C45-5BDFE0A0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225ED54-F765-EF4B-B39B-7D9558F5394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24826425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70975F70-13D6-FB47-B2C6-8AA0012F8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CARDIAC DRUGS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8DA34B3-6B8C-224A-8B25-C7A048A9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GOAL OF CARDIAC DRUGS IS TO RESTORE THE BLOOD PRESSURE AND PULSE (</a:t>
            </a:r>
            <a:r>
              <a:rPr lang="en-US" altLang="en-US" b="1" i="1" dirty="0">
                <a:ea typeface="ＭＳ Ｐゴシック" panose="020B0600070205080204" pitchFamily="34" charset="-128"/>
              </a:rPr>
              <a:t>A Functioning Pump</a:t>
            </a:r>
            <a:r>
              <a:rPr lang="en-US" altLang="en-US" dirty="0">
                <a:ea typeface="ＭＳ Ｐゴシック" panose="020B0600070205080204" pitchFamily="34" charset="-128"/>
              </a:rPr>
              <a:t>) SO THAT </a:t>
            </a: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THE BODIES ORGANS, ESPECIALLY THE BRAIN, ARE PERFUSED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EA2CCD9-D200-BD46-B625-B46718B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BF30046-0B75-0144-BE3E-D3BF1D864EF5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318D1EEA-B7F9-7741-8553-6B8A5543B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  <a:ea typeface="+mj-ea"/>
                <a:cs typeface="+mj-cs"/>
              </a:rPr>
              <a:t>METOPROLOL</a:t>
            </a:r>
            <a:br>
              <a:rPr lang="en-US" sz="240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2400">
                <a:solidFill>
                  <a:schemeClr val="bg1"/>
                </a:solidFill>
                <a:ea typeface="+mj-ea"/>
                <a:cs typeface="+mj-cs"/>
              </a:rPr>
              <a:t>(Lopressor)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E5AE8FD-E4AF-C34F-8F02-F7ECA269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97F484D-D0D5-BA4C-8134-37055AC7F801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altLang="en-US" sz="2000"/>
          </a:p>
        </p:txBody>
      </p:sp>
      <p:graphicFrame>
        <p:nvGraphicFramePr>
          <p:cNvPr id="55301" name="Rectangle 2">
            <a:extLst>
              <a:ext uri="{FF2B5EF4-FFF2-40B4-BE49-F238E27FC236}">
                <a16:creationId xmlns:a16="http://schemas.microsoft.com/office/drawing/2014/main" id="{E3A57FD4-904B-4901-8A07-96F2D71C3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598971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669A5BFF-FBD7-EC49-8F51-F3480A662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METOPROLOL</a:t>
            </a:r>
            <a:b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beta blocker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FD68892-E269-DE48-ABC7-52CD3970D8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ea typeface="ＭＳ Ｐゴシック" panose="020B0600070205080204" pitchFamily="34" charset="-128"/>
                <a:sym typeface="Arial Bold" pitchFamily="1" charset="0"/>
              </a:rPr>
              <a:t>MECHANISM OF ACTION</a:t>
            </a:r>
            <a:r>
              <a:rPr lang="en-US" altLang="en-US" dirty="0">
                <a:ea typeface="ＭＳ Ｐゴシック" panose="020B0600070205080204" pitchFamily="34" charset="-128"/>
              </a:rPr>
              <a:t> — Selective </a:t>
            </a:r>
            <a:r>
              <a:rPr lang="en-US" altLang="en-US" dirty="0">
                <a:ea typeface="ＭＳ Ｐゴシック" panose="020B0600070205080204" pitchFamily="34" charset="-128"/>
                <a:sym typeface="Arial Bold" pitchFamily="1" charset="0"/>
              </a:rPr>
              <a:t>inhibitor</a:t>
            </a:r>
            <a:r>
              <a:rPr lang="en-US" altLang="en-US" dirty="0">
                <a:ea typeface="ＭＳ Ｐゴシック" panose="020B0600070205080204" pitchFamily="34" charset="-128"/>
              </a:rPr>
              <a:t> of beta1-adrenergic receptors.</a:t>
            </a:r>
          </a:p>
          <a:p>
            <a:pPr eaLnBrk="1" hangingPunct="1">
              <a:buClr>
                <a:srgbClr val="000000"/>
              </a:buClr>
              <a:buFont typeface="Verdana" panose="020B060403050404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sym typeface="Verdana" panose="020B0604030504040204" pitchFamily="34" charset="0"/>
              </a:rPr>
              <a:t>Beta-1: Found primarily in heart muscle.  Activation results in increases in heart rate, contractility, and atrioventricular (AV) conduction, and a decrease in AV node refractoriness.</a:t>
            </a:r>
          </a:p>
          <a:p>
            <a:pPr eaLnBrk="1" hangingPunct="1"/>
            <a:r>
              <a:rPr lang="en-US" altLang="en-US" i="1" u="sng" dirty="0">
                <a:ea typeface="ＭＳ Ｐゴシック" panose="020B0600070205080204" pitchFamily="34" charset="-128"/>
              </a:rPr>
              <a:t>Antagonizes the above effects.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EB2C42BB-AF99-5240-81C8-308F59FC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939605C-E846-6747-800B-F62C11C2798F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09794920-4AB1-E545-B337-257201719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b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METOPROLOL</a:t>
            </a:r>
            <a:b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beta blocker</a:t>
            </a:r>
            <a:b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endParaRPr lang="en-US" altLang="en-US" sz="16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2F70FF90-D280-7543-B62E-08C8723FB7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u="sng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:</a:t>
            </a:r>
            <a:r>
              <a:rPr lang="en-US" altLang="en-US" dirty="0">
                <a:ea typeface="ＭＳ Ｐゴシック" panose="020B0600070205080204" pitchFamily="34" charset="-128"/>
              </a:rPr>
              <a:t> 2.5 mg to 5 mg slow IV/IO over 2-5 minutes.  May repeat every 5 minutes to a total of 15 mg</a:t>
            </a:r>
          </a:p>
          <a:p>
            <a:pPr eaLnBrk="1" hangingPunct="1">
              <a:buClr>
                <a:srgbClr val="000000"/>
              </a:buClr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 i="1" u="sng" dirty="0">
                <a:ea typeface="ＭＳ Ｐゴシック" panose="020B0600070205080204" pitchFamily="34" charset="-128"/>
              </a:rPr>
              <a:t>IV beta blockers are not to be used with IV calcium channel blockers.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FD8F2C58-B585-7B47-A5B4-8F4E9390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01C29D79-2686-894F-B1E6-758C7AC4A9A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E43C612A-2E81-5345-9138-280B26450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262626"/>
                </a:solidFill>
                <a:ea typeface="ＭＳ Ｐゴシック" panose="020B0600070205080204" pitchFamily="34" charset="-128"/>
              </a:rPr>
              <a:t>DOPAMINE</a:t>
            </a: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A5A0D4C4-69F6-684F-A6D1-28BC53CE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BC458BE-1568-6248-811F-1C18520ADA9C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en-US" altLang="en-US" sz="2000"/>
          </a:p>
        </p:txBody>
      </p:sp>
      <p:graphicFrame>
        <p:nvGraphicFramePr>
          <p:cNvPr id="73733" name="Rectangle 2">
            <a:extLst>
              <a:ext uri="{FF2B5EF4-FFF2-40B4-BE49-F238E27FC236}">
                <a16:creationId xmlns:a16="http://schemas.microsoft.com/office/drawing/2014/main" id="{DB404703-E87D-48B3-83E3-E8389E6DC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747345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77353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9073B93C-89B7-4445-8BFA-E076D9B7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  <a:ea typeface="ＭＳ Ｐゴシック" panose="020B0600070205080204" pitchFamily="34" charset="-128"/>
              </a:rPr>
              <a:t>DOPAMINE</a:t>
            </a: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E18561A1-BA49-4644-9C84-A75CA21F7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BRADYCARDIA, POST-RESUSCITATION AND SHOCK: infusion 2-20 mcg/kg/min IV/IO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USED WHEN INFUSION PUMP/NOREPINEPHRINE IS NOT AVAILABLE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228AFACF-0FB9-9B45-8D9E-30043214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DE60B1F-71CA-1148-AC22-DEA579F8ED61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917991639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2B46D140-5D24-DF47-A66A-96B01C27D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EPINEPHRINE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88DF31A-6BAA-5747-9AE6-D54FCF79B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 rIns="132080">
            <a:normAutofit fontScale="85000" lnSpcReduction="10000"/>
          </a:bodyPr>
          <a:lstStyle/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CATEGORY: Alpha/Beta agonist. 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At low doses dilates  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Higher doses constricts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INDICATION: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Cardiac: Asystole VT/VF, Bradycardia.  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Respiratory: Bronchodilator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SIDE EFFECTS:  Angina, cardiac arrhythmia 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INTERACTIONS:  Increased toxicity: Increased cardiac irritability if administered concurrently with beta-blocking agents, alpha-blocking agents</a:t>
            </a: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6E7AA8DA-A12E-B344-8934-FCC365F2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5044F6B-C00B-0943-9566-66890B4C2D5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FFE25138-C374-624C-AA07-CA362F77A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ea typeface="+mj-ea"/>
                <a:cs typeface="+mj-cs"/>
              </a:rPr>
              <a:t>EPINEPHRINE</a:t>
            </a:r>
            <a:br>
              <a:rPr lang="en-US" sz="180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>
                <a:solidFill>
                  <a:srgbClr val="FFFFFF"/>
                </a:solidFill>
                <a:ea typeface="+mj-ea"/>
                <a:cs typeface="+mj-cs"/>
              </a:rPr>
              <a:t>(1:1000)</a:t>
            </a: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6531DE27-6636-DE4E-9004-01E8C126A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INDICATION: Bronchodilation in Asthma and COPD exacerbation.  Primary treatment in </a:t>
            </a:r>
            <a:r>
              <a:rPr lang="en-US" altLang="en-US" dirty="0" err="1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anadphylaxis</a:t>
            </a:r>
            <a:endParaRPr lang="en-US" altLang="en-US" dirty="0">
              <a:latin typeface="Arial Bold" pitchFamily="1" charset="0"/>
              <a:ea typeface="ＭＳ Ｐゴシック" panose="020B0600070205080204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Allergic Reaction: 0.3 mg IM.  0.15 mg IM if over 6 months and under 25Kg May repeat in five minutes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REMEMBER: Abdominal pain can be a sign of severe allergic reaction/anaphylaxis.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i="1" u="sng" dirty="0">
                <a:solidFill>
                  <a:srgbClr val="FF000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1:1000 equals 1 mg in one ml</a:t>
            </a:r>
            <a:endParaRPr lang="en-US" altLang="en-US" i="1" u="sng" dirty="0">
              <a:solidFill>
                <a:srgbClr val="FF0000"/>
              </a:solidFill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FB822077-65F3-0346-9567-C5ED280C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9C9A75C-EA24-0445-A30D-278C1D5058D3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1E7C-D599-A148-A502-92A1B506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AND INJECT</a:t>
            </a:r>
            <a:br>
              <a:rPr lang="en-US" dirty="0"/>
            </a:br>
            <a:r>
              <a:rPr lang="en-US" dirty="0"/>
              <a:t>PROTOCOL 6.6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43AAE-CDD9-FD46-B9D2-E9BD6073F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Epinephrine </a:t>
            </a:r>
            <a:r>
              <a:rPr lang="en-US" dirty="0"/>
              <a:t>1:1,000 1mg/1mL concentration must be in a glass vial AND kept separate from all other medications; </a:t>
            </a:r>
          </a:p>
          <a:p>
            <a:r>
              <a:rPr lang="en-US" dirty="0"/>
              <a:t>Kit case and medication vial must both be labeled with “NOT FOR IV USE”; </a:t>
            </a:r>
          </a:p>
          <a:p>
            <a:r>
              <a:rPr lang="en-US" dirty="0"/>
              <a:t> Kit contains 2 sterile 1cc graduated syringes and 21- to 25-gauge needles (3/8-1 inch long) that are permanently attached (i.e. needle cannot be removed from syringe). Needle must be “safety” engineered, easily sheathed or protected following use, and </a:t>
            </a:r>
          </a:p>
          <a:p>
            <a:r>
              <a:rPr lang="en-US" dirty="0"/>
              <a:t>Documentation and direction card must be included in kit, noting the </a:t>
            </a:r>
            <a:r>
              <a:rPr lang="en-US" b="1" dirty="0"/>
              <a:t>epinephrine </a:t>
            </a:r>
            <a:r>
              <a:rPr lang="en-US" dirty="0"/>
              <a:t>is NOT for IV use, and noting dosing for adult/pediatric patients.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2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1E7C-D599-A148-A502-92A1B506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AND INJECT</a:t>
            </a:r>
            <a:br>
              <a:rPr lang="en-US" dirty="0"/>
            </a:br>
            <a:r>
              <a:rPr lang="en-US" dirty="0"/>
              <a:t>PROTOCOL 6.6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2562F4-9A72-1B47-B866-2132C536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EMT STANDING ORDERS</a:t>
            </a:r>
          </a:p>
          <a:p>
            <a:pPr lvl="0"/>
            <a:r>
              <a:rPr lang="en-US" u="sng" dirty="0"/>
              <a:t>1.0 Routine Patient Care</a:t>
            </a:r>
            <a:endParaRPr lang="en-US" dirty="0"/>
          </a:p>
          <a:p>
            <a:pPr lvl="0"/>
            <a:r>
              <a:rPr lang="en-US" b="1" u="sng" dirty="0"/>
              <a:t>ADULT</a:t>
            </a:r>
            <a:r>
              <a:rPr lang="en-US" dirty="0"/>
              <a:t> dose </a:t>
            </a:r>
            <a:r>
              <a:rPr lang="en-US" b="1" dirty="0"/>
              <a:t>epinephrine </a:t>
            </a:r>
            <a:r>
              <a:rPr lang="en-US" dirty="0"/>
              <a:t>1:1,000 0.3mg IM-ONLY</a:t>
            </a:r>
          </a:p>
          <a:p>
            <a:pPr lvl="0"/>
            <a:r>
              <a:rPr lang="en-US" b="1" u="sng" dirty="0"/>
              <a:t>PEDIATRIC</a:t>
            </a:r>
            <a:r>
              <a:rPr lang="en-US" dirty="0"/>
              <a:t> dose  </a:t>
            </a:r>
            <a:r>
              <a:rPr lang="en-US" b="1" dirty="0"/>
              <a:t>epinephrine </a:t>
            </a:r>
            <a:r>
              <a:rPr lang="en-US" dirty="0"/>
              <a:t>1:1,000 0.15mg IM </a:t>
            </a:r>
            <a:r>
              <a:rPr lang="en-US" b="1" dirty="0"/>
              <a:t>(for pediatric patient with a body weight less </a:t>
            </a:r>
            <a:r>
              <a:rPr lang="en-US" dirty="0"/>
              <a:t> </a:t>
            </a:r>
            <a:r>
              <a:rPr lang="en-US" b="1" dirty="0"/>
              <a:t>than  25 kg).</a:t>
            </a:r>
            <a:r>
              <a:rPr lang="en-US" dirty="0"/>
              <a:t>  </a:t>
            </a:r>
          </a:p>
          <a:p>
            <a:r>
              <a:rPr lang="en-US" dirty="0"/>
              <a:t>If body weight is over 25 kg. use  </a:t>
            </a:r>
            <a:r>
              <a:rPr lang="en-US" b="1" dirty="0"/>
              <a:t>epinephrine </a:t>
            </a:r>
            <a:r>
              <a:rPr lang="en-US" dirty="0"/>
              <a:t>1:1,000 0.3mg IM.  </a:t>
            </a:r>
          </a:p>
          <a:p>
            <a:pPr lvl="0"/>
            <a:r>
              <a:rPr lang="en-US" dirty="0"/>
              <a:t>A second injection in 5 minutes may be necessary.</a:t>
            </a:r>
          </a:p>
          <a:p>
            <a:pPr lvl="0"/>
            <a:r>
              <a:rPr lang="en-US" dirty="0"/>
              <a:t>Contact Medical Control if the patient is &lt; 6 months or &gt; than 65 years of 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4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CD4E38E2-5739-984E-83BA-7B0301D9C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ea typeface="+mj-ea"/>
                <a:cs typeface="+mj-cs"/>
              </a:rPr>
              <a:t>EPINEPHRINE</a:t>
            </a:r>
            <a:br>
              <a:rPr lang="en-US" sz="18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 dirty="0">
                <a:solidFill>
                  <a:srgbClr val="FFFFFF"/>
                </a:solidFill>
                <a:ea typeface="+mj-ea"/>
                <a:cs typeface="+mj-cs"/>
              </a:rPr>
              <a:t>1:1000 INFUSION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9F50326-005C-D347-BA58-A99A52C71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INDICATION: Vasopressor Post-Resuscitation, Bradycardia, Allergic Reaction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Post Resuscitation: 2-10 mcg/min IV/IO infusion.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Bradycardia: 2-10 mcg/min IV/IO infusion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Allergic reactions: </a:t>
            </a: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2-10 mcg/min IV/IO infusion. Maintenance</a:t>
            </a: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Shock-Adult: 2-10 mcg/min IV/IO infusion by pump	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BAAD4298-911E-9749-A740-2EE7AC02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797E44E-7395-D54F-8418-97692A2BBA7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49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889106D9-AC96-F04D-9229-135289697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BLOOD PRESSURE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D43CE7A-0CAD-924B-A6D5-1A91833E90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The pressure exerted by the blood against the walls of the arteries.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It varies with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strength of contraction (</a:t>
            </a:r>
            <a:r>
              <a:rPr lang="en-US" altLang="en-US" sz="2400" dirty="0">
                <a:solidFill>
                  <a:srgbClr val="FF000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force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elasticity of the arterial walls (</a:t>
            </a:r>
            <a:r>
              <a:rPr lang="en-US" altLang="en-US" sz="2400" dirty="0">
                <a:solidFill>
                  <a:srgbClr val="FF000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resistance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And the volume (</a:t>
            </a:r>
            <a:r>
              <a:rPr lang="en-US" altLang="en-US" sz="2400" dirty="0">
                <a:solidFill>
                  <a:srgbClr val="FF0000"/>
                </a:solidFill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flow</a:t>
            </a:r>
            <a:r>
              <a:rPr lang="en-US" altLang="en-US" sz="2400" dirty="0">
                <a:ea typeface="ＭＳ Ｐゴシック" panose="020B0600070205080204" pitchFamily="34" charset="-128"/>
              </a:rPr>
              <a:t>).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194D603-9E61-5643-9F4F-05D025D8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AAEAA699-A05B-9D4F-9161-DD95E8FF875B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F50DA542-2956-F643-8A45-A24CB77A5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EPINEPHRINE</a:t>
            </a:r>
            <a:b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1:10,000 INFUSION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2709F448-C1DB-E149-BFAB-6C686547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EE762CE-A646-6E43-A34A-463554C6D5CB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50</a:t>
            </a:fld>
            <a:endParaRPr lang="en-US" altLang="en-US" sz="2000"/>
          </a:p>
        </p:txBody>
      </p:sp>
      <p:graphicFrame>
        <p:nvGraphicFramePr>
          <p:cNvPr id="71685" name="Rectangle 2">
            <a:extLst>
              <a:ext uri="{FF2B5EF4-FFF2-40B4-BE49-F238E27FC236}">
                <a16:creationId xmlns:a16="http://schemas.microsoft.com/office/drawing/2014/main" id="{F701B108-ADAC-4EAD-881C-FACA1D23A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920163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AA0FDF0E-3E82-5F4B-AA5B-6AFA19E33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ea typeface="+mj-ea"/>
                <a:cs typeface="+mj-cs"/>
              </a:rPr>
              <a:t>EPINEPHRINE</a:t>
            </a:r>
            <a:br>
              <a:rPr lang="en-US" sz="180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>
                <a:solidFill>
                  <a:srgbClr val="FFFFFF"/>
                </a:solidFill>
                <a:ea typeface="+mj-ea"/>
                <a:cs typeface="+mj-cs"/>
              </a:rPr>
              <a:t>RACEMIC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178EF4F-94A2-7B42-B7F8-CEB589635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>
                <a:latin typeface="Arial Bold" charset="0"/>
                <a:ea typeface="+mn-ea"/>
                <a:cs typeface="Arial Bold" charset="0"/>
                <a:sym typeface="Arial Bold" charset="0"/>
              </a:rPr>
              <a:t>INDICATION: </a:t>
            </a:r>
            <a:r>
              <a:rPr lang="en-US" err="1">
                <a:latin typeface="Arial Bold" charset="0"/>
                <a:ea typeface="+mn-ea"/>
                <a:cs typeface="Arial Bold" charset="0"/>
                <a:sym typeface="Arial Bold" charset="0"/>
              </a:rPr>
              <a:t>Bronchodilation</a:t>
            </a:r>
            <a:endParaRPr lang="en-US">
              <a:latin typeface="Arial Bold" charset="0"/>
              <a:ea typeface="+mn-ea"/>
              <a:cs typeface="Arial Bold" charset="0"/>
              <a:sym typeface="Arial Bold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>
                <a:latin typeface="Arial Bold" charset="0"/>
                <a:ea typeface="+mn-ea"/>
                <a:cs typeface="Arial Bold" charset="0"/>
                <a:sym typeface="Arial Bold" charset="0"/>
              </a:rPr>
              <a:t>CROUP: 11.25 mg in 2.5 ml solution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684EDFF4-589D-594C-A82F-9D8020EA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F398DB6-5901-EC43-BCEB-D6B82D54094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51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B14ABF6A-AD46-1A4D-B65D-EFF854882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>
                <a:solidFill>
                  <a:schemeClr val="bg1"/>
                </a:solidFill>
                <a:ea typeface="+mj-ea"/>
                <a:cs typeface="+mj-cs"/>
              </a:rPr>
              <a:t>NOREPINEPHRINE</a:t>
            </a:r>
            <a:br>
              <a:rPr lang="en-US" sz="160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1600">
                <a:solidFill>
                  <a:schemeClr val="bg1"/>
                </a:solidFill>
                <a:ea typeface="+mj-ea"/>
                <a:cs typeface="+mj-cs"/>
              </a:rPr>
              <a:t>(LEVOPHED)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238E6BEA-6601-E247-9D23-9911F8DB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6E2C56A-46CE-F74E-9ACF-BC66F5165AD5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52</a:t>
            </a:fld>
            <a:endParaRPr lang="en-US" altLang="en-US" sz="2000"/>
          </a:p>
        </p:txBody>
      </p:sp>
      <p:graphicFrame>
        <p:nvGraphicFramePr>
          <p:cNvPr id="75781" name="Rectangle 2">
            <a:extLst>
              <a:ext uri="{FF2B5EF4-FFF2-40B4-BE49-F238E27FC236}">
                <a16:creationId xmlns:a16="http://schemas.microsoft.com/office/drawing/2014/main" id="{0CBDA915-7111-4F66-8B59-10F772145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09907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1" name="Rectangle 1">
            <a:extLst>
              <a:ext uri="{FF2B5EF4-FFF2-40B4-BE49-F238E27FC236}">
                <a16:creationId xmlns:a16="http://schemas.microsoft.com/office/drawing/2014/main" id="{5BFFB21E-5876-DA4E-940E-201C51612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chemeClr val="bg1"/>
                </a:solidFill>
                <a:ea typeface="ＭＳ Ｐゴシック" panose="020B0600070205080204" pitchFamily="34" charset="-128"/>
              </a:rPr>
              <a:t>NOREPINEPHRINE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03F3363C-0A81-5C44-A587-1C114EDA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420C91A-065C-3E49-BA44-6C9CB00FC59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53</a:t>
            </a:fld>
            <a:endParaRPr lang="en-US" altLang="en-US" sz="2000"/>
          </a:p>
        </p:txBody>
      </p:sp>
      <p:graphicFrame>
        <p:nvGraphicFramePr>
          <p:cNvPr id="76805" name="Rectangle 2">
            <a:extLst>
              <a:ext uri="{FF2B5EF4-FFF2-40B4-BE49-F238E27FC236}">
                <a16:creationId xmlns:a16="http://schemas.microsoft.com/office/drawing/2014/main" id="{66F64B1B-D7A7-4D8B-A74B-FD428ADF8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198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25" name="Title 1">
            <a:extLst>
              <a:ext uri="{FF2B5EF4-FFF2-40B4-BE49-F238E27FC236}">
                <a16:creationId xmlns:a16="http://schemas.microsoft.com/office/drawing/2014/main" id="{BB295008-CFB9-8C40-A1A0-F0E07947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VASOPRESSIN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7F0413EE-E00E-0542-B330-181F1B36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INDICATION: Cardiac Arrest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CARDIAC ARREST/ASYSTOLE/VF/VT WITHOUT PULSES/PEA</a:t>
            </a:r>
            <a:r>
              <a:rPr lang="is-IS" altLang="en-US">
                <a:ea typeface="ＭＳ Ｐゴシック" panose="020B0600070205080204" pitchFamily="34" charset="-128"/>
              </a:rPr>
              <a:t>….</a:t>
            </a:r>
            <a:r>
              <a:rPr lang="is-IS" altLang="en-US" i="1">
                <a:ea typeface="ＭＳ Ｐゴシック" panose="020B0600070205080204" pitchFamily="34" charset="-128"/>
              </a:rPr>
              <a:t>You know dead!!!!!!: </a:t>
            </a:r>
            <a:r>
              <a:rPr lang="is-IS" altLang="en-US">
                <a:ea typeface="ＭＳ Ｐゴシック" panose="020B0600070205080204" pitchFamily="34" charset="-128"/>
              </a:rPr>
              <a:t>40 units IV/IO in place of first or second dose of Epinephrine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45" name="Rectangle 1">
            <a:extLst>
              <a:ext uri="{FF2B5EF4-FFF2-40B4-BE49-F238E27FC236}">
                <a16:creationId xmlns:a16="http://schemas.microsoft.com/office/drawing/2014/main" id="{18E0DDD8-3051-0C46-B807-878BFA821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467418"/>
            <a:ext cx="5797296" cy="1188720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NITROGLYCERIN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82FFF9D-9A61-6848-8409-17B668230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CATEGORY: Vasodilator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INDICATION: Angina, hypertension, pulmonary edema, hypertensive emergencies.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SIDE EFFECTS: Hypotension, headaches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INTERACTIONS: Potentate other antihypertensive medications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CONTRAINDICATIONS: Hypotension and recent use of the “Pfizer Riser” and like drugs.  Right-sided MI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004803CE-8C29-9F47-9977-E3624E21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61153E5-C8EB-FF40-8D42-95A1B18C23A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55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69" name="Rectangle 1">
            <a:extLst>
              <a:ext uri="{FF2B5EF4-FFF2-40B4-BE49-F238E27FC236}">
                <a16:creationId xmlns:a16="http://schemas.microsoft.com/office/drawing/2014/main" id="{E426D195-2627-F946-B4EF-122F12ED8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200">
                <a:solidFill>
                  <a:srgbClr val="FFFFFF"/>
                </a:solidFill>
                <a:ea typeface="ＭＳ Ｐゴシック" panose="020B0600070205080204" pitchFamily="34" charset="-128"/>
              </a:rPr>
              <a:t>NITROGLYCERIN</a:t>
            </a: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F8B2DF71-D273-2F4E-8BCD-F6D225940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/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Adult: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/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Tablets:  0.4 mg SL or 1 spray every 3-5 minutes while symptoms persist, and systolic BP remains greater than 120.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BC7B16BB-F257-D74E-8EAC-F33105C4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356689EF-442E-6246-BAAA-B557C01B964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3" name="Rectangle 1">
            <a:extLst>
              <a:ext uri="{FF2B5EF4-FFF2-40B4-BE49-F238E27FC236}">
                <a16:creationId xmlns:a16="http://schemas.microsoft.com/office/drawing/2014/main" id="{B4096B44-9A86-E441-96CC-7B832327F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NITROPASTE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D469C5B-90A9-5E4A-BFD0-30B6A5FC9B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/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Adult:  For CHF/PE; HTN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/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Paste:  </a:t>
            </a:r>
            <a:r>
              <a:rPr lang="en-US" altLang="en-US" u="sng">
                <a:ea typeface="ＭＳ Ｐゴシック" panose="020B0600070205080204" pitchFamily="34" charset="-128"/>
              </a:rPr>
              <a:t>Apply 1 inch, cover with plastic wrap and secure with tape.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4D46C2BF-979E-1B4B-9B70-DD18D574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7D01FE10-CA71-8840-9A4A-85E55EA2CDE4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57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34A195A5-02D2-B749-8B36-364FBF2A6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3942" y="988741"/>
            <a:ext cx="4416566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altLang="en-US" sz="4200">
                <a:solidFill>
                  <a:schemeClr val="tx1"/>
                </a:solidFill>
              </a:rPr>
              <a:t>RESPIRATORY DRUGS</a:t>
            </a:r>
          </a:p>
        </p:txBody>
      </p:sp>
      <p:sp>
        <p:nvSpPr>
          <p:cNvPr id="88068" name="Rectangle 70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8069" name="Rectangle 72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6" name="Slide Number Placeholder 3">
            <a:extLst>
              <a:ext uri="{FF2B5EF4-FFF2-40B4-BE49-F238E27FC236}">
                <a16:creationId xmlns:a16="http://schemas.microsoft.com/office/drawing/2014/main" id="{9D3D37B1-C23A-2B4B-AEC5-3E3F287C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30B74102-9446-AE41-92DF-B78B135E2490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58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89" name="Title 1">
            <a:extLst>
              <a:ext uri="{FF2B5EF4-FFF2-40B4-BE49-F238E27FC236}">
                <a16:creationId xmlns:a16="http://schemas.microsoft.com/office/drawing/2014/main" id="{769EB61B-81F1-B643-BD65-D7466003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DYSPNEA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99B05260-EE5E-1A47-8B14-D3CEA147A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DYSPNEA OR SHORTNESS OF BREATH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Lack of oxygen reaching the lungs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Inability to circulate the oxygenated blood in the body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E99CA9E-E89F-4609-BDAA-A16CCA5D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F8F0B88D-C5D8-474C-B15D-9C850564F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262626"/>
                </a:solidFill>
              </a:rPr>
              <a:t>BLOOD PRESSURE </a:t>
            </a:r>
            <a:br>
              <a:rPr lang="en-US" sz="2800" dirty="0">
                <a:solidFill>
                  <a:srgbClr val="262626"/>
                </a:solidFill>
              </a:rPr>
            </a:br>
            <a:r>
              <a:rPr lang="en-US" sz="2800" dirty="0">
                <a:solidFill>
                  <a:srgbClr val="262626"/>
                </a:solidFill>
              </a:rPr>
              <a:t>Force X Resistance X Flow</a:t>
            </a:r>
          </a:p>
        </p:txBody>
      </p:sp>
      <p:pic>
        <p:nvPicPr>
          <p:cNvPr id="34820" name="Content Placeholder 7" descr="ukcuk604217000_heart_4chambers_4.jpg">
            <a:extLst>
              <a:ext uri="{FF2B5EF4-FFF2-40B4-BE49-F238E27FC236}">
                <a16:creationId xmlns:a16="http://schemas.microsoft.com/office/drawing/2014/main" id="{C1044DB7-BDB2-0B4D-BF83-16BCABD48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69" y="587858"/>
            <a:ext cx="2564493" cy="3301307"/>
          </a:xfrm>
          <a:prstGeom prst="rect">
            <a:avLst/>
          </a:prstGeom>
        </p:spPr>
      </p:pic>
      <p:pic>
        <p:nvPicPr>
          <p:cNvPr id="34818" name="Content Placeholder 4" descr="Unknown-1.jpeg">
            <a:extLst>
              <a:ext uri="{FF2B5EF4-FFF2-40B4-BE49-F238E27FC236}">
                <a16:creationId xmlns:a16="http://schemas.microsoft.com/office/drawing/2014/main" id="{A5D8A88F-2B23-7241-8EC8-DA4ECB3B2C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7" y="1128277"/>
            <a:ext cx="3223260" cy="2220468"/>
          </a:xfrm>
          <a:prstGeom prst="rect">
            <a:avLst/>
          </a:prstGeom>
        </p:spPr>
      </p:pic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B065C7E-BF22-A045-BC0D-6CDA3821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BB810C1D-6921-6D49-9908-1836D79E49A2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6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EEE3D71E-791D-AD4D-9A25-56AF4A87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4872"/>
            <a:ext cx="3124200" cy="1627792"/>
          </a:xfrm>
          <a:prstGeom prst="ellipse">
            <a:avLst/>
          </a:prstGeom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l"/>
            <a:r>
              <a:rPr lang="en-US" altLang="en-US" sz="1600" dirty="0">
                <a:solidFill>
                  <a:srgbClr val="262626"/>
                </a:solidFill>
              </a:rPr>
              <a:t>VENTILATION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121C964D-194D-E245-BFF4-98AD943D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352544"/>
            <a:ext cx="2895600" cy="12398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ability to exchange oxygen for carbon dioxide</a:t>
            </a:r>
          </a:p>
        </p:txBody>
      </p:sp>
      <p:sp>
        <p:nvSpPr>
          <p:cNvPr id="90118" name="Rectangle 72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97B9B8A-8465-2747-9856-C30A5C8C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46"/>
          <a:stretch/>
        </p:blipFill>
        <p:spPr>
          <a:xfrm>
            <a:off x="3999057" y="640080"/>
            <a:ext cx="4636608" cy="526313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FF2F4FEE-CE68-9B42-AFBC-A61294BF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04872"/>
            <a:ext cx="228371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000">
                <a:solidFill>
                  <a:srgbClr val="262626"/>
                </a:solidFill>
              </a:rPr>
              <a:t>COPD</a:t>
            </a:r>
            <a:br>
              <a:rPr lang="en-US" altLang="en-US" sz="2000">
                <a:solidFill>
                  <a:srgbClr val="262626"/>
                </a:solidFill>
              </a:rPr>
            </a:br>
            <a:r>
              <a:rPr lang="en-US" altLang="en-US" sz="2000">
                <a:solidFill>
                  <a:srgbClr val="262626"/>
                </a:solidFill>
              </a:rPr>
              <a:t>CHRONIC BRONCHITIS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8" name="Content Placeholder 3" descr="copd_image.jpg">
            <a:extLst>
              <a:ext uri="{FF2B5EF4-FFF2-40B4-BE49-F238E27FC236}">
                <a16:creationId xmlns:a16="http://schemas.microsoft.com/office/drawing/2014/main" id="{69167607-F6FB-FF47-8BDD-874D1A62C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2" y="1071729"/>
            <a:ext cx="4693158" cy="439983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9E079676-5026-BA4A-9576-4E2FE643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04872"/>
            <a:ext cx="228371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000">
                <a:solidFill>
                  <a:srgbClr val="262626"/>
                </a:solidFill>
              </a:rPr>
              <a:t>COPD</a:t>
            </a:r>
            <a:br>
              <a:rPr lang="en-US" altLang="en-US" sz="2000">
                <a:solidFill>
                  <a:srgbClr val="262626"/>
                </a:solidFill>
              </a:rPr>
            </a:br>
            <a:r>
              <a:rPr lang="en-US" altLang="en-US" sz="2000">
                <a:solidFill>
                  <a:srgbClr val="262626"/>
                </a:solidFill>
              </a:rPr>
              <a:t>EMPHYSEMA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62" name="Content Placeholder 3" descr="copd-info.jpg">
            <a:extLst>
              <a:ext uri="{FF2B5EF4-FFF2-40B4-BE49-F238E27FC236}">
                <a16:creationId xmlns:a16="http://schemas.microsoft.com/office/drawing/2014/main" id="{46FFB127-E4E6-704D-8DEB-919E0D866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61" y="640080"/>
            <a:ext cx="3831400" cy="526313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2415B4B4-04FA-274F-AEEB-4509A77D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04872"/>
            <a:ext cx="2283714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2400">
                <a:solidFill>
                  <a:srgbClr val="262626"/>
                </a:solidFill>
              </a:rPr>
              <a:t>CHF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237431-C20D-4825-9D88-A4252312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640080"/>
            <a:ext cx="5173218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9CF673-DCD2-4E2E-B542-558305A8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5309" y="802767"/>
            <a:ext cx="49240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6" name="Content Placeholder 3" descr="Unknown-1.jpeg">
            <a:extLst>
              <a:ext uri="{FF2B5EF4-FFF2-40B4-BE49-F238E27FC236}">
                <a16:creationId xmlns:a16="http://schemas.microsoft.com/office/drawing/2014/main" id="{78128D81-67FE-004E-9DE2-A8DDDD7E0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91" y="1122807"/>
            <a:ext cx="429768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09" name="Title 1">
            <a:extLst>
              <a:ext uri="{FF2B5EF4-FFF2-40B4-BE49-F238E27FC236}">
                <a16:creationId xmlns:a16="http://schemas.microsoft.com/office/drawing/2014/main" id="{FB22F24B-77DD-3E4E-9AAF-11766483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COPD</a:t>
            </a:r>
          </a:p>
        </p:txBody>
      </p:sp>
      <p:sp>
        <p:nvSpPr>
          <p:cNvPr id="94210" name="Content Placeholder 2">
            <a:extLst>
              <a:ext uri="{FF2B5EF4-FFF2-40B4-BE49-F238E27FC236}">
                <a16:creationId xmlns:a16="http://schemas.microsoft.com/office/drawing/2014/main" id="{5D308B03-9127-AE4E-A06D-81B0FBD5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GOALS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Dilate the airways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Reduce the inflammation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IMPROVE OXYGENATION AND VENTILATION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3" name="Title 1">
            <a:extLst>
              <a:ext uri="{FF2B5EF4-FFF2-40B4-BE49-F238E27FC236}">
                <a16:creationId xmlns:a16="http://schemas.microsoft.com/office/drawing/2014/main" id="{76F6EE35-4F2F-3942-8743-745B1F5A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CHF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29539D04-391F-3048-81EF-AF440A7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GOALS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Improve the hearts' ability to contract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Remove the excessive fluid in the lungs.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29" name="Title 3">
            <a:extLst>
              <a:ext uri="{FF2B5EF4-FFF2-40B4-BE49-F238E27FC236}">
                <a16:creationId xmlns:a16="http://schemas.microsoft.com/office/drawing/2014/main" id="{0E733E39-891D-9C49-8A01-B4AB8042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respiratory</a:t>
            </a:r>
            <a:br>
              <a:rPr lang="en-U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DRUG EFFECTS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F49765-78BE-0141-AAF7-44059716F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39841"/>
              </p:ext>
            </p:extLst>
          </p:nvPr>
        </p:nvGraphicFramePr>
        <p:xfrm>
          <a:off x="3973322" y="3015370"/>
          <a:ext cx="4637278" cy="285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295">
                  <a:extLst>
                    <a:ext uri="{9D8B030D-6E8A-4147-A177-3AD203B41FA5}">
                      <a16:colId xmlns:a16="http://schemas.microsoft.com/office/drawing/2014/main" val="3785454699"/>
                    </a:ext>
                  </a:extLst>
                </a:gridCol>
                <a:gridCol w="1242855">
                  <a:extLst>
                    <a:ext uri="{9D8B030D-6E8A-4147-A177-3AD203B41FA5}">
                      <a16:colId xmlns:a16="http://schemas.microsoft.com/office/drawing/2014/main" val="1002157296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3353114033"/>
                    </a:ext>
                  </a:extLst>
                </a:gridCol>
                <a:gridCol w="1160051">
                  <a:extLst>
                    <a:ext uri="{9D8B030D-6E8A-4147-A177-3AD203B41FA5}">
                      <a16:colId xmlns:a16="http://schemas.microsoft.com/office/drawing/2014/main" val="4252862542"/>
                    </a:ext>
                  </a:extLst>
                </a:gridCol>
              </a:tblGrid>
              <a:tr h="188667">
                <a:tc>
                  <a:txBody>
                    <a:bodyPr/>
                    <a:lstStyle/>
                    <a:p>
                      <a:r>
                        <a:rPr lang="en-US" sz="900"/>
                        <a:t>DRUG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CLASS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EFFECT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INDICATION</a:t>
                      </a:r>
                    </a:p>
                  </a:txBody>
                  <a:tcPr marL="40924" marR="40924" marT="20462" marB="20462"/>
                </a:tc>
                <a:extLst>
                  <a:ext uri="{0D108BD9-81ED-4DB2-BD59-A6C34878D82A}">
                    <a16:rowId xmlns:a16="http://schemas.microsoft.com/office/drawing/2014/main" val="3609894872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70C0"/>
                          </a:solidFill>
                        </a:rPr>
                        <a:t>ALBUTEROL;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BETA 2 AGONIST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DILATES SMOOTH MUSCLE (BRONCHOLES)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BRONCHOSPASM</a:t>
                      </a:r>
                    </a:p>
                  </a:txBody>
                  <a:tcPr marL="40924" marR="40924" marT="20462" marB="20462"/>
                </a:tc>
                <a:extLst>
                  <a:ext uri="{0D108BD9-81ED-4DB2-BD59-A6C34878D82A}">
                    <a16:rowId xmlns:a16="http://schemas.microsoft.com/office/drawing/2014/main" val="1861427668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IPATROPIUM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ANTICHOLENERGIC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DILATES SMOOTH MUSCLE (BRONCHOLES)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BRONCHOSPASM</a:t>
                      </a:r>
                    </a:p>
                  </a:txBody>
                  <a:tcPr marL="40924" marR="40924" marT="20462" marB="20462"/>
                </a:tc>
                <a:extLst>
                  <a:ext uri="{0D108BD9-81ED-4DB2-BD59-A6C34878D82A}">
                    <a16:rowId xmlns:a16="http://schemas.microsoft.com/office/drawing/2014/main" val="2176169896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r>
                        <a:rPr lang="en-US" sz="900" dirty="0"/>
                        <a:t>FUROSEMIDE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DIURETIC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FLUID REDUCTION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CHF</a:t>
                      </a:r>
                    </a:p>
                    <a:p>
                      <a:r>
                        <a:rPr lang="en-US" sz="900" dirty="0"/>
                        <a:t>PULMONARY EDEMA</a:t>
                      </a:r>
                    </a:p>
                  </a:txBody>
                  <a:tcPr marL="40924" marR="40924" marT="20462" marB="20462"/>
                </a:tc>
                <a:extLst>
                  <a:ext uri="{0D108BD9-81ED-4DB2-BD59-A6C34878D82A}">
                    <a16:rowId xmlns:a16="http://schemas.microsoft.com/office/drawing/2014/main" val="2224069728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SOLUMEDROL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ANTI-INFLAMATORY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REDUCES INFLAMATION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BRONCHOSPASM</a:t>
                      </a:r>
                    </a:p>
                  </a:txBody>
                  <a:tcPr marL="40924" marR="40924" marT="20462" marB="20462"/>
                </a:tc>
                <a:extLst>
                  <a:ext uri="{0D108BD9-81ED-4DB2-BD59-A6C34878D82A}">
                    <a16:rowId xmlns:a16="http://schemas.microsoft.com/office/drawing/2014/main" val="670091288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EPINEPHRINE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BETA 2 AGONIST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DILATES SMOOTH MUSCLE (BRONCHOLES)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70C0"/>
                          </a:solidFill>
                        </a:rPr>
                        <a:t>BRONCHOSPASM</a:t>
                      </a:r>
                    </a:p>
                  </a:txBody>
                  <a:tcPr marL="40924" marR="40924" marT="20462" marB="20462"/>
                </a:tc>
                <a:extLst>
                  <a:ext uri="{0D108BD9-81ED-4DB2-BD59-A6C34878D82A}">
                    <a16:rowId xmlns:a16="http://schemas.microsoft.com/office/drawing/2014/main" val="7044839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NITROPASTE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VASODILATOR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DILATES SMOOTH MUSCLE</a:t>
                      </a:r>
                    </a:p>
                  </a:txBody>
                  <a:tcPr marL="40924" marR="40924" marT="20462" marB="20462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CHF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PULMONARY EDEMA</a:t>
                      </a:r>
                    </a:p>
                  </a:txBody>
                  <a:tcPr marL="40924" marR="40924" marT="20462" marB="20462"/>
                </a:tc>
                <a:extLst>
                  <a:ext uri="{0D108BD9-81ED-4DB2-BD59-A6C34878D82A}">
                    <a16:rowId xmlns:a16="http://schemas.microsoft.com/office/drawing/2014/main" val="232867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5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7" name="Rectangle 1">
            <a:extLst>
              <a:ext uri="{FF2B5EF4-FFF2-40B4-BE49-F238E27FC236}">
                <a16:creationId xmlns:a16="http://schemas.microsoft.com/office/drawing/2014/main" id="{E9C035ED-819D-AE4C-A7F3-859354BC7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chemeClr val="bg1"/>
                </a:solidFill>
                <a:ea typeface="ＭＳ Ｐゴシック" panose="020B0600070205080204" pitchFamily="34" charset="-128"/>
              </a:rPr>
              <a:t>ALBUTEROL</a:t>
            </a:r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F2A74385-2C5B-AA4D-84B4-5812A3F1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77F40260-B816-3A40-9323-3EDBE276879C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67</a:t>
            </a:fld>
            <a:endParaRPr lang="en-US" altLang="en-US" sz="2000"/>
          </a:p>
        </p:txBody>
      </p:sp>
      <p:graphicFrame>
        <p:nvGraphicFramePr>
          <p:cNvPr id="96261" name="Rectangle 2">
            <a:extLst>
              <a:ext uri="{FF2B5EF4-FFF2-40B4-BE49-F238E27FC236}">
                <a16:creationId xmlns:a16="http://schemas.microsoft.com/office/drawing/2014/main" id="{1E47A420-50A5-45B1-AFC7-CDF0820F7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988250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1" name="Rectangle 1">
            <a:extLst>
              <a:ext uri="{FF2B5EF4-FFF2-40B4-BE49-F238E27FC236}">
                <a16:creationId xmlns:a16="http://schemas.microsoft.com/office/drawing/2014/main" id="{49039C93-597A-014A-A31E-BB0B4B39A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ALBUTEROL</a:t>
            </a: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D53709C-AB3C-BE4E-87C7-549379D2E1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Asthma/COPD/RAD: Administer 2.5 mg via nebulizer.  Repeat every 5 minutes. OR 2 puffs with MDI every 5 minutes. 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b="1" i="1" u="sng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DUONEBS ARE FIRST LINE	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Pediatric:  Administer solution of 0.01 - 0.03 ml (0.05 - 0.15 mg/kg/ dose diluted in 2 ml of 0.9% Normal Saline.  May repeat every 20 minutes three times.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5391185-9B7B-8040-92F6-91D16CD7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713A3898-4296-6248-ADA1-D5A1FF87B4A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68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5" name="Rectangle 1">
            <a:extLst>
              <a:ext uri="{FF2B5EF4-FFF2-40B4-BE49-F238E27FC236}">
                <a16:creationId xmlns:a16="http://schemas.microsoft.com/office/drawing/2014/main" id="{8BE2105B-EBE1-7243-87B2-302B1E410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ALBUTEROL</a:t>
            </a: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7822922-D81A-D345-9EBC-A6FEC2CBE6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marL="0" indent="0" eaLnBrk="1" hangingPunct="1">
              <a:buClr>
                <a:srgbClr val="000000"/>
              </a:buClr>
              <a:buNone/>
            </a:pPr>
            <a:r>
              <a:rPr lang="en-US" altLang="en-US" sz="2400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Allergic Reaction/Anaphylaxis</a:t>
            </a:r>
            <a:r>
              <a:rPr lang="en-US" altLang="en-US" sz="2400" dirty="0">
                <a:ea typeface="ＭＳ Ｐゴシック" panose="020B0600070205080204" pitchFamily="34" charset="-128"/>
                <a:sym typeface="Arial Bold" pitchFamily="1" charset="0"/>
              </a:rPr>
              <a:t>: </a:t>
            </a:r>
          </a:p>
          <a:p>
            <a:pPr>
              <a:buClr>
                <a:srgbClr val="000000"/>
              </a:buClr>
            </a:pPr>
            <a:r>
              <a:rPr lang="en-US" altLang="en-US" sz="2400" dirty="0">
                <a:ea typeface="ＭＳ Ｐゴシック" panose="020B0600070205080204" pitchFamily="34" charset="-128"/>
                <a:sym typeface="Arial Bold" pitchFamily="1" charset="0"/>
              </a:rPr>
              <a:t>2.5 mg via nebulizer.  </a:t>
            </a:r>
            <a:endParaRPr lang="en-US" altLang="en-US" sz="2400" dirty="0">
              <a:latin typeface="Arial Bold" pitchFamily="1" charset="0"/>
              <a:ea typeface="ＭＳ Ｐゴシック" panose="020B0600070205080204" pitchFamily="34" charset="-128"/>
              <a:sym typeface="Arial Bold" pitchFamily="1" charset="0"/>
            </a:endParaRPr>
          </a:p>
        </p:txBody>
      </p:sp>
      <p:sp>
        <p:nvSpPr>
          <p:cNvPr id="98307" name="Slide Number Placeholder 3">
            <a:extLst>
              <a:ext uri="{FF2B5EF4-FFF2-40B4-BE49-F238E27FC236}">
                <a16:creationId xmlns:a16="http://schemas.microsoft.com/office/drawing/2014/main" id="{F767D24F-BE2A-1142-B44D-DD4FF575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1503C69-53EB-5346-9F88-9A7E217D2065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69</a:t>
            </a:fld>
            <a:endParaRPr lang="en-US" altLang="en-US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120C2C80-B4EA-484C-B683-2C33DA1E4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a typeface="+mj-ea"/>
                <a:cs typeface="+mj-cs"/>
              </a:rPr>
              <a:t>BLOOD PRESSURE = </a:t>
            </a:r>
            <a:br>
              <a:rPr lang="en-US" sz="20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2000" dirty="0">
                <a:solidFill>
                  <a:srgbClr val="FFFFFF"/>
                </a:solidFill>
                <a:ea typeface="+mj-ea"/>
                <a:cs typeface="+mj-cs"/>
              </a:rPr>
              <a:t>Force X Resistance X Flow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C8000D9-0CC9-F243-A606-7BC01783B7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219200"/>
            <a:ext cx="3990522" cy="4236720"/>
          </a:xfrm>
        </p:spPr>
        <p:txBody>
          <a:bodyPr rIns="132080" rtlCol="0" anchor="ctr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solidFill>
                  <a:srgbClr val="FF0000"/>
                </a:solidFill>
                <a:ea typeface="+mn-ea"/>
                <a:cs typeface="+mn-cs"/>
              </a:rPr>
              <a:t>FORCE: </a:t>
            </a:r>
            <a:r>
              <a:rPr lang="en-US" sz="2200" b="1" u="sng" dirty="0">
                <a:ea typeface="+mn-ea"/>
                <a:cs typeface="+mn-cs"/>
              </a:rPr>
              <a:t>Contraction of the heart </a:t>
            </a:r>
            <a:r>
              <a:rPr lang="en-US" sz="2200" dirty="0">
                <a:ea typeface="+mn-ea"/>
                <a:cs typeface="+mn-cs"/>
              </a:rPr>
              <a:t>changes with arrhythmias, loss of heart muscle or loss of muscle fiber strength.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u="sng" dirty="0">
                <a:ea typeface="+mn-ea"/>
                <a:cs typeface="+mn-cs"/>
              </a:rPr>
              <a:t>Arrhythmias</a:t>
            </a:r>
            <a:r>
              <a:rPr lang="en-US" sz="2200" dirty="0">
                <a:ea typeface="+mn-ea"/>
                <a:cs typeface="+mn-cs"/>
              </a:rPr>
              <a:t> cause change in flow by preventing the chambers from contracting efficiently….SVT’s, V-Tach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u="sng" dirty="0">
                <a:ea typeface="+mn-ea"/>
                <a:cs typeface="+mn-cs"/>
              </a:rPr>
              <a:t>Heart attacks </a:t>
            </a:r>
            <a:r>
              <a:rPr lang="en-US" sz="2200" dirty="0">
                <a:ea typeface="+mn-ea"/>
                <a:cs typeface="+mn-cs"/>
              </a:rPr>
              <a:t>reduce the strength of contraction by destroying heart muscle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u="sng" dirty="0">
                <a:ea typeface="+mn-ea"/>
                <a:cs typeface="+mn-cs"/>
              </a:rPr>
              <a:t>Myopathy </a:t>
            </a:r>
            <a:r>
              <a:rPr lang="en-US" sz="2200" dirty="0">
                <a:ea typeface="+mn-ea"/>
                <a:cs typeface="+mn-cs"/>
              </a:rPr>
              <a:t>cause the heart muscle to stretch and lose the contractility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3A18876-023C-4F41-B6CA-88520BF7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167DD42-F7B3-F643-915F-9B22B8C8B7C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29" name="Rectangle 1">
            <a:extLst>
              <a:ext uri="{FF2B5EF4-FFF2-40B4-BE49-F238E27FC236}">
                <a16:creationId xmlns:a16="http://schemas.microsoft.com/office/drawing/2014/main" id="{FAE7E693-1305-4D48-AA70-FA966EDBE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ALBUTEROL</a:t>
            </a: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35EC6F58-08B9-6849-B5FA-619F11CD7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HYPERKALEMIA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High dose nebulized treatment, up to 20 mgs for hyperkalemia</a:t>
            </a: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E04D4044-6282-4843-9EC7-4C060FA2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D0A8F702-CDFF-A942-9E00-828394E5CCD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70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7" name="Rectangle 1">
            <a:extLst>
              <a:ext uri="{FF2B5EF4-FFF2-40B4-BE49-F238E27FC236}">
                <a16:creationId xmlns:a16="http://schemas.microsoft.com/office/drawing/2014/main" id="{50A3F7F5-3D6D-2245-B634-28B45BA0C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>
                <a:solidFill>
                  <a:srgbClr val="FFFFFF"/>
                </a:solidFill>
                <a:ea typeface="+mj-ea"/>
                <a:cs typeface="+mj-cs"/>
              </a:rPr>
              <a:t>IPRATROPIUM</a:t>
            </a:r>
            <a:br>
              <a:rPr lang="en-US" sz="160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600">
                <a:solidFill>
                  <a:srgbClr val="FFFFFF"/>
                </a:solidFill>
                <a:ea typeface="+mj-ea"/>
                <a:cs typeface="+mj-cs"/>
              </a:rPr>
              <a:t>(ATROVENT) </a:t>
            </a: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6D4952AB-826C-B04B-9EBC-6D5353527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CATEGORY: Anticholinergic Agent (antagonist)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Is an anticholinergic bronchodilator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INDICATION: Bronchospasm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SIDE EFFECTS: Palpitations, nausea, dry mouth 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FB07CFF8-21A1-B049-B2A7-0B5EF7EF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47D341C1-FF9C-2F42-9416-886DD2AA5311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71</a:t>
            </a:fld>
            <a:endParaRPr lang="en-US" alt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DF2A6-492A-494D-8229-202F19F9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266026"/>
            <a:ext cx="1981200" cy="101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77" name="Rectangle 1">
            <a:extLst>
              <a:ext uri="{FF2B5EF4-FFF2-40B4-BE49-F238E27FC236}">
                <a16:creationId xmlns:a16="http://schemas.microsoft.com/office/drawing/2014/main" id="{5A1FF31E-E220-D648-951C-CE9135D9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IPRATROPIUM</a:t>
            </a: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7091489-6AF6-A34E-9661-5860A19DC9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MECHANISM OF ACTION</a:t>
            </a:r>
            <a:r>
              <a:rPr lang="en-US" altLang="en-US" dirty="0">
                <a:ea typeface="ＭＳ Ｐゴシック" panose="020B0600070205080204" pitchFamily="34" charset="-128"/>
              </a:rPr>
              <a:t> — Blocks the action of acetylcholine at parasympathetic sites in bronchial smooth muscle causing bronchodilation </a:t>
            </a: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48842571-072F-E146-8BAE-D04DCCE8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0A493A2-F64F-7B48-BD6D-1B8349FC1509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72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01" name="Rectangle 1">
            <a:extLst>
              <a:ext uri="{FF2B5EF4-FFF2-40B4-BE49-F238E27FC236}">
                <a16:creationId xmlns:a16="http://schemas.microsoft.com/office/drawing/2014/main" id="{99E4FA5C-C326-B740-B20E-6068D7021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IPRATROPIUM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EBA194D6-C0C5-6849-B933-E4666EA620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Autofit/>
          </a:bodyPr>
          <a:lstStyle/>
          <a:p>
            <a:pPr marL="0" indent="0" eaLnBrk="1" hangingPunct="1">
              <a:buClr>
                <a:srgbClr val="000000"/>
              </a:buClr>
              <a:buNone/>
            </a:pPr>
            <a:r>
              <a:rPr lang="en-US" altLang="en-US" sz="2000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Administration: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sz="2000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Asthma/COPD/RAD: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altLang="en-US" sz="2000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2-3 puffs via MDI in combination with albuterol.  Repeat every 5 minutes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altLang="en-US" sz="2000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0.5 mg ipratropium with or  without 2.5 mg albuterol every 5 minutes.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9867DFEB-A362-0A4F-99E9-9F2B8E12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02670C58-5DF4-9A40-A2EE-738E3A87101E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73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25" name="Rectangle 1">
            <a:extLst>
              <a:ext uri="{FF2B5EF4-FFF2-40B4-BE49-F238E27FC236}">
                <a16:creationId xmlns:a16="http://schemas.microsoft.com/office/drawing/2014/main" id="{316E919E-BC76-2047-B209-E9EAEDC6B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chemeClr val="bg1"/>
                </a:solidFill>
                <a:ea typeface="ＭＳ Ｐゴシック" panose="020B0600070205080204" pitchFamily="34" charset="-128"/>
              </a:rPr>
              <a:t>FUROSEMIDE</a:t>
            </a: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39125778-40E9-5146-82EE-DA4B5685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75591ADE-A917-544C-B06A-825253A4DB5A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74</a:t>
            </a:fld>
            <a:endParaRPr lang="en-US" altLang="en-US" sz="2000"/>
          </a:p>
        </p:txBody>
      </p:sp>
      <p:graphicFrame>
        <p:nvGraphicFramePr>
          <p:cNvPr id="103429" name="Rectangle 2">
            <a:extLst>
              <a:ext uri="{FF2B5EF4-FFF2-40B4-BE49-F238E27FC236}">
                <a16:creationId xmlns:a16="http://schemas.microsoft.com/office/drawing/2014/main" id="{499FB1EE-577C-495F-AAE8-F43C83F46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45145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49" name="Rectangle 1">
            <a:extLst>
              <a:ext uri="{FF2B5EF4-FFF2-40B4-BE49-F238E27FC236}">
                <a16:creationId xmlns:a16="http://schemas.microsoft.com/office/drawing/2014/main" id="{59C61269-A048-6C4A-B2A9-6903DC0CF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FUROSEMIDE</a:t>
            </a: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5161D7A-703D-5249-8C15-85DBF2B50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marL="0" indent="0" eaLnBrk="1" hangingPunct="1">
              <a:buClr>
                <a:srgbClr val="000000"/>
              </a:buClr>
              <a:buNone/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Dosage and Administration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CHF/Pulmonary Edema: Adult:</a:t>
            </a:r>
            <a:endParaRPr lang="en-US" altLang="en-US" dirty="0">
              <a:latin typeface="Arial Bold" pitchFamily="1" charset="0"/>
              <a:ea typeface="ヒラギノ角ゴ ProN W6" panose="020B0300000000000000" pitchFamily="34" charset="-128"/>
              <a:sym typeface="Arial Bold" pitchFamily="1" charset="0"/>
            </a:endParaRPr>
          </a:p>
          <a:p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20-40 mg IV/IO.</a:t>
            </a:r>
          </a:p>
          <a:p>
            <a:pPr marL="0" indent="0">
              <a:buNone/>
            </a:pP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Hypertensive Emergency:</a:t>
            </a:r>
          </a:p>
          <a:p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0.5-1 Mg/Kg IV/IO</a:t>
            </a:r>
          </a:p>
          <a:p>
            <a:pPr marL="0" indent="0">
              <a:buNone/>
            </a:pPr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Toxicology</a:t>
            </a:r>
          </a:p>
          <a:p>
            <a:r>
              <a:rPr lang="en-US" altLang="en-US" dirty="0">
                <a:latin typeface="Arial Bold" pitchFamily="1" charset="0"/>
                <a:ea typeface="ヒラギノ角ゴ ProN W6" panose="020B0300000000000000" pitchFamily="34" charset="-128"/>
                <a:sym typeface="Arial Bold" pitchFamily="1" charset="0"/>
              </a:rPr>
              <a:t>40mg IV/IO</a:t>
            </a:r>
            <a:endParaRPr lang="en-US" altLang="en-US" dirty="0">
              <a:latin typeface="Arial Bold" pitchFamily="1" charset="0"/>
              <a:ea typeface="ＭＳ Ｐゴシック" panose="020B0600070205080204" pitchFamily="34" charset="-128"/>
              <a:sym typeface="Arial Bold" pitchFamily="1" charset="0"/>
            </a:endParaRPr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005E01DF-443E-7140-BB60-E36ECA1F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ABC0820-3694-8D4D-9643-9B40D7ED1B6E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75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8FFD1-A498-CA4B-AF4A-689F655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200">
                <a:solidFill>
                  <a:srgbClr val="0D0D0D"/>
                </a:solidFill>
              </a:rPr>
              <a:t>SOLUMEDROL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2B461A-7232-4CE4-B438-3F2F55FD9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40220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4564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200">
                <a:solidFill>
                  <a:srgbClr val="0D0D0D"/>
                </a:solidFill>
              </a:rPr>
              <a:t>solumedrol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311F8A-6889-43B1-A0B5-DCD9D7681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289719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6854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26228233-0F9C-A141-A9FD-A9B8A804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40" y="964692"/>
            <a:ext cx="3357604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ANALGESIA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802F820-7889-4EA4-B45A-A7B9B601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70" y="964692"/>
            <a:ext cx="408051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7A9C51-7F1D-427B-B327-B1C86027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90" y="1128683"/>
            <a:ext cx="382987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473" name="Picture 3">
            <a:extLst>
              <a:ext uri="{FF2B5EF4-FFF2-40B4-BE49-F238E27FC236}">
                <a16:creationId xmlns:a16="http://schemas.microsoft.com/office/drawing/2014/main" id="{8570A63D-D1F3-5F4D-8055-3689AB63E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458" y="2027932"/>
            <a:ext cx="3586734" cy="28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ACC32-FFA4-1F42-9125-1361F99E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769" y="2638044"/>
            <a:ext cx="3369699" cy="326320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700" b="1">
                <a:ea typeface="ＭＳ Ｐゴシック" panose="020B0600070205080204" pitchFamily="34" charset="-128"/>
              </a:rPr>
              <a:t>THE GREATEST GENERATION</a:t>
            </a:r>
          </a:p>
          <a:p>
            <a:pPr marL="0" indent="0" eaLnBrk="1" hangingPunct="1"/>
            <a:r>
              <a:rPr lang="en-US" altLang="en-US" sz="1700" b="1">
                <a:ea typeface="ＭＳ Ｐゴシック" panose="020B0600070205080204" pitchFamily="34" charset="-128"/>
              </a:rPr>
              <a:t>They lived through the “Great Depression”</a:t>
            </a:r>
          </a:p>
          <a:p>
            <a:pPr marL="0" indent="0" eaLnBrk="1" hangingPunct="1"/>
            <a:r>
              <a:rPr lang="en-US" altLang="en-US" sz="1700" b="1">
                <a:ea typeface="ＭＳ Ｐゴシック" panose="020B0600070205080204" pitchFamily="34" charset="-128"/>
              </a:rPr>
              <a:t>They lived when antibiotics did not exist</a:t>
            </a:r>
          </a:p>
          <a:p>
            <a:pPr marL="0" indent="0" eaLnBrk="1" hangingPunct="1"/>
            <a:r>
              <a:rPr lang="en-US" altLang="en-US" sz="1700" b="1">
                <a:ea typeface="ＭＳ Ｐゴシック" panose="020B0600070205080204" pitchFamily="34" charset="-128"/>
              </a:rPr>
              <a:t>The saved the world from tyranny</a:t>
            </a:r>
          </a:p>
          <a:p>
            <a:pPr marL="0" indent="0" eaLnBrk="1" hangingPunct="1"/>
            <a:r>
              <a:rPr lang="en-US" altLang="en-US" sz="1700" b="1">
                <a:ea typeface="ＭＳ Ｐゴシック" panose="020B0600070205080204" pitchFamily="34" charset="-128"/>
              </a:rPr>
              <a:t>And they set into motion a prosperity that has resulted in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D36C3A71-5BAF-6446-9832-F8CEDBBD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3200"/>
            <a:ext cx="2895600" cy="1371601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altLang="en-US" sz="2800" dirty="0"/>
              <a:t>THE WHINY GENERATION</a:t>
            </a:r>
          </a:p>
        </p:txBody>
      </p:sp>
      <p:pic>
        <p:nvPicPr>
          <p:cNvPr id="106498" name="Content Placeholder 3" descr="54680306.jpg">
            <a:extLst>
              <a:ext uri="{FF2B5EF4-FFF2-40B4-BE49-F238E27FC236}">
                <a16:creationId xmlns:a16="http://schemas.microsoft.com/office/drawing/2014/main" id="{0AEC3EC9-14CE-3840-A560-F3A61E195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4890"/>
          <a:stretch/>
        </p:blipFill>
        <p:spPr>
          <a:xfrm>
            <a:off x="3042432" y="10"/>
            <a:ext cx="6101568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96D121ED-17DF-104B-ACED-3B31B5C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2386744"/>
            <a:ext cx="3364992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solidFill>
                  <a:srgbClr val="262626"/>
                </a:solidFill>
              </a:rPr>
              <a:t>BLOOD PRESSURE = </a:t>
            </a:r>
            <a:br>
              <a:rPr lang="en-US" sz="2200" dirty="0">
                <a:solidFill>
                  <a:srgbClr val="262626"/>
                </a:solidFill>
              </a:rPr>
            </a:br>
            <a:r>
              <a:rPr lang="en-US" sz="2200" dirty="0">
                <a:solidFill>
                  <a:srgbClr val="262626"/>
                </a:solidFill>
              </a:rPr>
              <a:t>Force X Resistance X Flow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F34789A-AD42-F54F-8122-231B268FE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461" y="4352544"/>
            <a:ext cx="2849077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Resistance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changed by constricting or dilating the vessels.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79FB9E8-24BD-4435-88BA-64B681D92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Unknown-1.png">
            <a:extLst>
              <a:ext uri="{FF2B5EF4-FFF2-40B4-BE49-F238E27FC236}">
                <a16:creationId xmlns:a16="http://schemas.microsoft.com/office/drawing/2014/main" id="{604C49C1-3565-A249-91FE-C2EA120E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65" y="640080"/>
            <a:ext cx="2555581" cy="2544223"/>
          </a:xfrm>
          <a:prstGeom prst="rect">
            <a:avLst/>
          </a:prstGeom>
        </p:spPr>
      </p:pic>
      <p:pic>
        <p:nvPicPr>
          <p:cNvPr id="7" name="Content Placeholder 5" descr="f-d-478c5896fac0402c3637818f988fb598981bff19eecf215ec99f89cd+IMAGE+IMAGE.1.png">
            <a:extLst>
              <a:ext uri="{FF2B5EF4-FFF2-40B4-BE49-F238E27FC236}">
                <a16:creationId xmlns:a16="http://schemas.microsoft.com/office/drawing/2014/main" id="{49ADAE51-BBBE-DA42-8F2A-E48AF35A6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72" y="3671316"/>
            <a:ext cx="3614168" cy="1770942"/>
          </a:xfrm>
          <a:prstGeom prst="rect">
            <a:avLst/>
          </a:prstGeom>
        </p:spPr>
      </p:pic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DBEB89E-0923-B048-A0B9-443FA862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7E4AE6AA-9636-1544-A894-9E32FD3AE328}" type="slidenum">
              <a:rPr lang="en-US" altLang="en-US" sz="1100" smtClean="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8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160E-1EE5-B443-851A-B189748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and nausea 2.13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8F9C8-D165-9C43-8540-B581C118D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13069"/>
            <a:ext cx="3581400" cy="4634754"/>
          </a:xfrm>
        </p:spPr>
      </p:pic>
    </p:spTree>
    <p:extLst>
      <p:ext uri="{BB962C8B-B14F-4D97-AF65-F5344CB8AC3E}">
        <p14:creationId xmlns:p14="http://schemas.microsoft.com/office/powerpoint/2010/main" val="1629419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21" name="Title 1">
            <a:extLst>
              <a:ext uri="{FF2B5EF4-FFF2-40B4-BE49-F238E27FC236}">
                <a16:creationId xmlns:a16="http://schemas.microsoft.com/office/drawing/2014/main" id="{448B5E07-3388-D240-927F-F4C13BDC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ANALGESIA</a:t>
            </a:r>
          </a:p>
        </p:txBody>
      </p:sp>
      <p:sp>
        <p:nvSpPr>
          <p:cNvPr id="107522" name="Content Placeholder 2">
            <a:extLst>
              <a:ext uri="{FF2B5EF4-FFF2-40B4-BE49-F238E27FC236}">
                <a16:creationId xmlns:a16="http://schemas.microsoft.com/office/drawing/2014/main" id="{42D06F61-8BB3-3043-9AA3-DF8E8301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Not all pain is at least a “12 out of 10”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AND NOT ALL PAIN NEEDS NARCOTICS!</a:t>
            </a:r>
          </a:p>
        </p:txBody>
      </p:sp>
      <p:pic>
        <p:nvPicPr>
          <p:cNvPr id="7" name="Content Placeholder 5" descr="nursing-funny-quote.jpg">
            <a:extLst>
              <a:ext uri="{FF2B5EF4-FFF2-40B4-BE49-F238E27FC236}">
                <a16:creationId xmlns:a16="http://schemas.microsoft.com/office/drawing/2014/main" id="{4A5E0C1A-1786-614E-AB11-3EF19BD2C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96" y="838200"/>
            <a:ext cx="1498600" cy="2222500"/>
          </a:xfrm>
          <a:prstGeom prst="rect">
            <a:avLst/>
          </a:prstGeom>
        </p:spPr>
      </p:pic>
      <p:pic>
        <p:nvPicPr>
          <p:cNvPr id="8" name="Content Placeholder 6" descr="Unknown-3.jpeg">
            <a:extLst>
              <a:ext uri="{FF2B5EF4-FFF2-40B4-BE49-F238E27FC236}">
                <a16:creationId xmlns:a16="http://schemas.microsoft.com/office/drawing/2014/main" id="{09A595C2-0A8D-4640-B854-744664CD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66313"/>
            <a:ext cx="2725768" cy="1912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69AC5-A4E0-394F-A429-C4FF1A6A9A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80" t="67778" r="19477" b="23332"/>
          <a:stretch/>
        </p:blipFill>
        <p:spPr>
          <a:xfrm>
            <a:off x="4165896" y="244366"/>
            <a:ext cx="3505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DF5D03-FBD0-9345-869B-0455EBDB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=eakyDiXX6Uc</a:t>
            </a:r>
          </a:p>
        </p:txBody>
      </p:sp>
      <p:pic>
        <p:nvPicPr>
          <p:cNvPr id="5" name="Online Media 4" descr="The mysterious science of pain - Joshua W. Pate">
            <a:hlinkClick r:id="" action="ppaction://media"/>
            <a:extLst>
              <a:ext uri="{FF2B5EF4-FFF2-40B4-BE49-F238E27FC236}">
                <a16:creationId xmlns:a16="http://schemas.microsoft.com/office/drawing/2014/main" id="{7C62BBAA-2521-8E4F-B48A-92575F759B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7212" y="2804471"/>
            <a:ext cx="548957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C7C3-0729-B84A-84D8-639FE60D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=FJeuK1Pl2bQ</a:t>
            </a:r>
          </a:p>
        </p:txBody>
      </p:sp>
      <p:pic>
        <p:nvPicPr>
          <p:cNvPr id="4" name="Online Media 3" descr="Childbirth vs Getting Kicked in the Balls">
            <a:hlinkClick r:id="" action="ppaction://media"/>
            <a:extLst>
              <a:ext uri="{FF2B5EF4-FFF2-40B4-BE49-F238E27FC236}">
                <a16:creationId xmlns:a16="http://schemas.microsoft.com/office/drawing/2014/main" id="{88D38DC4-9E51-2047-94C0-4148006C755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0388" y="2638425"/>
            <a:ext cx="548957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3B871190-526C-2A48-A666-312F508A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262626"/>
                </a:solidFill>
                <a:ea typeface="ＭＳ Ｐゴシック" panose="020B0600070205080204" pitchFamily="34" charset="-128"/>
              </a:rPr>
              <a:t>ANALGESIA</a:t>
            </a:r>
          </a:p>
        </p:txBody>
      </p:sp>
      <p:graphicFrame>
        <p:nvGraphicFramePr>
          <p:cNvPr id="109572" name="Content Placeholder 2">
            <a:extLst>
              <a:ext uri="{FF2B5EF4-FFF2-40B4-BE49-F238E27FC236}">
                <a16:creationId xmlns:a16="http://schemas.microsoft.com/office/drawing/2014/main" id="{948E891C-7987-4576-87A8-420CC5034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736622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C9DE-656F-CB4E-927D-83CDC578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ANALGESIA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7D2DD6-8E10-714D-8F6B-220C11976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41" t="19959" r="8805" b="37666"/>
          <a:stretch/>
        </p:blipFill>
        <p:spPr>
          <a:xfrm>
            <a:off x="1606045" y="2283285"/>
            <a:ext cx="5861555" cy="3888916"/>
          </a:xfrm>
        </p:spPr>
      </p:pic>
    </p:spTree>
    <p:extLst>
      <p:ext uri="{BB962C8B-B14F-4D97-AF65-F5344CB8AC3E}">
        <p14:creationId xmlns:p14="http://schemas.microsoft.com/office/powerpoint/2010/main" val="39888813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93" name="Rectangle 1">
            <a:extLst>
              <a:ext uri="{FF2B5EF4-FFF2-40B4-BE49-F238E27FC236}">
                <a16:creationId xmlns:a16="http://schemas.microsoft.com/office/drawing/2014/main" id="{BFBF4EBB-BF69-5545-835A-EA3C565E8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NARCOTICS</a:t>
            </a: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A090376-B0D0-0041-BDBB-90E600E19D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CATEGORY: Analgesic/Opioid; morphine, fentanyl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INDICATION: Analgesia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SIDE EFFECTS: Hypotension, somnolence, apnea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INTERACTIONS: Potentiates other sedatives.</a:t>
            </a:r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BFFE9BBE-1C83-8745-8B74-207F3167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0CAA634-C7B5-0F4E-9AA2-7A47F77F02DE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86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7" name="Rectangle 1">
            <a:extLst>
              <a:ext uri="{FF2B5EF4-FFF2-40B4-BE49-F238E27FC236}">
                <a16:creationId xmlns:a16="http://schemas.microsoft.com/office/drawing/2014/main" id="{55708E0E-3EE4-4848-B724-37A9FBA54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200">
                <a:solidFill>
                  <a:srgbClr val="FFFFFF"/>
                </a:solidFill>
                <a:ea typeface="ＭＳ Ｐゴシック" panose="020B0600070205080204" pitchFamily="34" charset="-128"/>
              </a:rPr>
              <a:t>NARCOTIC</a:t>
            </a: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8E817119-4B87-3B43-B00B-788A98CBF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dirty="0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MECHANISM OF ACTION</a:t>
            </a:r>
            <a:r>
              <a:rPr lang="en-US" altLang="en-US" dirty="0">
                <a:ea typeface="ＭＳ Ｐゴシック" panose="020B0600070205080204" pitchFamily="34" charset="-128"/>
              </a:rPr>
              <a:t> 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Binds to opiate receptors in the CNS, causing inhibition of ascending pain pathways, altering the perception of and response to pain; produces generalized CNS depression </a:t>
            </a: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4EAD0510-FDFB-F642-8B97-F6CCADD3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5FDE7AC-52E8-A84A-971E-DA542EC3809D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87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3" name="Rectangle 1">
            <a:extLst>
              <a:ext uri="{FF2B5EF4-FFF2-40B4-BE49-F238E27FC236}">
                <a16:creationId xmlns:a16="http://schemas.microsoft.com/office/drawing/2014/main" id="{B74770F9-C0A9-C64D-A03D-FC3C7FF27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>
                <a:solidFill>
                  <a:schemeClr val="bg1"/>
                </a:solidFill>
                <a:ea typeface="+mj-ea"/>
                <a:cs typeface="+mj-cs"/>
              </a:rPr>
              <a:t>Fentanyl Citrate </a:t>
            </a:r>
            <a:br>
              <a:rPr lang="en-US" sz="160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1600">
                <a:solidFill>
                  <a:schemeClr val="bg1"/>
                </a:solidFill>
                <a:ea typeface="+mj-ea"/>
                <a:cs typeface="+mj-cs"/>
              </a:rPr>
              <a:t>DURGESIC</a:t>
            </a: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98936CEE-10D0-444A-8035-343198BF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AE1079D-7561-934E-AC8B-BF99D5C0DD47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88</a:t>
            </a:fld>
            <a:endParaRPr lang="en-US" altLang="en-US" sz="2000"/>
          </a:p>
        </p:txBody>
      </p:sp>
      <p:graphicFrame>
        <p:nvGraphicFramePr>
          <p:cNvPr id="112645" name="Rectangle 2">
            <a:extLst>
              <a:ext uri="{FF2B5EF4-FFF2-40B4-BE49-F238E27FC236}">
                <a16:creationId xmlns:a16="http://schemas.microsoft.com/office/drawing/2014/main" id="{9333D48A-73AB-474E-A57F-D13EDB5DE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04696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5" name="Rectangle 1">
            <a:extLst>
              <a:ext uri="{FF2B5EF4-FFF2-40B4-BE49-F238E27FC236}">
                <a16:creationId xmlns:a16="http://schemas.microsoft.com/office/drawing/2014/main" id="{7E85527C-D5A2-6140-8ACB-6A13E9E5C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MORPHINE</a:t>
            </a:r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155A54A6-44D5-6D40-B2FD-B1E3E053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53AE85D-6604-0A41-9600-E432D61521B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89</a:t>
            </a:fld>
            <a:endParaRPr lang="en-US" altLang="en-US" sz="2000"/>
          </a:p>
        </p:txBody>
      </p:sp>
      <p:graphicFrame>
        <p:nvGraphicFramePr>
          <p:cNvPr id="113669" name="Rectangle 2">
            <a:extLst>
              <a:ext uri="{FF2B5EF4-FFF2-40B4-BE49-F238E27FC236}">
                <a16:creationId xmlns:a16="http://schemas.microsoft.com/office/drawing/2014/main" id="{7C9DA1CB-74D3-4BAE-A640-96D039637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44300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CK7.jpg">
            <a:extLst>
              <a:ext uri="{FF2B5EF4-FFF2-40B4-BE49-F238E27FC236}">
                <a16:creationId xmlns:a16="http://schemas.microsoft.com/office/drawing/2014/main" id="{20288B23-A514-EB4E-865B-AC5AEDDCA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5936" r="8699"/>
          <a:stretch/>
        </p:blipFill>
        <p:spPr>
          <a:xfrm>
            <a:off x="241299" y="3377509"/>
            <a:ext cx="3503697" cy="231244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42A9B402-66F6-477C-803C-FC8508A97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7BE1E91D-6D2C-7243-B87F-73F7739D3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9799" y="129002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262626"/>
                </a:solidFill>
                <a:ea typeface="+mj-ea"/>
                <a:cs typeface="+mj-cs"/>
              </a:rPr>
              <a:t>BLOOD PRESSURE = </a:t>
            </a:r>
            <a:br>
              <a:rPr lang="en-US" sz="2000" dirty="0">
                <a:solidFill>
                  <a:srgbClr val="262626"/>
                </a:solidFill>
                <a:ea typeface="+mj-ea"/>
                <a:cs typeface="+mj-cs"/>
              </a:rPr>
            </a:br>
            <a:r>
              <a:rPr lang="en-US" sz="2000" dirty="0">
                <a:solidFill>
                  <a:srgbClr val="262626"/>
                </a:solidFill>
                <a:ea typeface="+mj-ea"/>
                <a:cs typeface="+mj-cs"/>
              </a:rPr>
              <a:t>Force X Resistance X Flow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BB152-C84F-9549-B886-644B15AB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1093705"/>
            <a:ext cx="3503697" cy="1962070"/>
          </a:xfrm>
          <a:prstGeom prst="rect">
            <a:avLst/>
          </a:prstGeom>
        </p:spPr>
      </p:pic>
      <p:sp>
        <p:nvSpPr>
          <p:cNvPr id="38914" name="Rectangle 2">
            <a:extLst>
              <a:ext uri="{FF2B5EF4-FFF2-40B4-BE49-F238E27FC236}">
                <a16:creationId xmlns:a16="http://schemas.microsoft.com/office/drawing/2014/main" id="{7F3ABAEA-D812-F14A-8273-809875C10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9799" y="2858703"/>
            <a:ext cx="3964343" cy="3042547"/>
          </a:xfrm>
        </p:spPr>
        <p:txBody>
          <a:bodyPr rIns="132080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FLOW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Blood and fluid volume </a:t>
            </a:r>
            <a:r>
              <a:rPr lang="en-US" altLang="en-US" sz="2400" dirty="0">
                <a:ea typeface="ＭＳ Ｐゴシック" panose="020B0600070205080204" pitchFamily="34" charset="-128"/>
              </a:rPr>
              <a:t>changes reduces or increases flow and in turn the blood pressure.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CD50F9FC-6869-E242-9E31-24C2ECFF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370B7B68-5527-E547-9FA2-A0C9E0D5C07F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89" name="Rectangle 1">
            <a:extLst>
              <a:ext uri="{FF2B5EF4-FFF2-40B4-BE49-F238E27FC236}">
                <a16:creationId xmlns:a16="http://schemas.microsoft.com/office/drawing/2014/main" id="{761F5906-E9E7-EB49-B3A3-C0189C148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 fontScale="90000"/>
          </a:bodyPr>
          <a:lstStyle/>
          <a:p>
            <a:pPr eaLnBrk="1" hangingPunct="1"/>
            <a:b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FENTANYL </a:t>
            </a:r>
            <a:b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vs </a:t>
            </a:r>
            <a:b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MORPHINE</a:t>
            </a: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0F152397-1CB9-C74B-80E8-5E282B68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968C51C-CE9B-3147-9D6D-5C3DCCC8C862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90</a:t>
            </a:fld>
            <a:endParaRPr lang="en-US" altLang="en-US" sz="2000"/>
          </a:p>
        </p:txBody>
      </p:sp>
      <p:graphicFrame>
        <p:nvGraphicFramePr>
          <p:cNvPr id="114693" name="Rectangle 2">
            <a:extLst>
              <a:ext uri="{FF2B5EF4-FFF2-40B4-BE49-F238E27FC236}">
                <a16:creationId xmlns:a16="http://schemas.microsoft.com/office/drawing/2014/main" id="{5BF4120D-EACC-4F1A-B9C4-2304DC0EC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361992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1322-25AA-D84C-985C-6EFFE4C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KETOROLAC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14B6-7CE1-384A-9C23-5F9924FE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INDICATIONS: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Pain relief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CONTRAINDICATIONS: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head injury, chest pain, abdominal pain, or in any patient with potential for bleeding, ulcer, or renal injury; or likely need for surgery.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DOSAGE:</a:t>
            </a:r>
          </a:p>
          <a:p>
            <a:r>
              <a:rPr lang="en-US" dirty="0">
                <a:solidFill>
                  <a:schemeClr val="bg1"/>
                </a:solidFill>
              </a:rPr>
              <a:t>15 mg IV &amp; 30 mg IM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8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054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13" name="Rectangle 1">
            <a:extLst>
              <a:ext uri="{FF2B5EF4-FFF2-40B4-BE49-F238E27FC236}">
                <a16:creationId xmlns:a16="http://schemas.microsoft.com/office/drawing/2014/main" id="{70B03D79-81B7-AE42-A783-641C051E3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2567226"/>
            <a:ext cx="6743700" cy="172354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3500">
                <a:solidFill>
                  <a:srgbClr val="262626"/>
                </a:solidFill>
              </a:rPr>
              <a:t>ANXIOLYTICS</a:t>
            </a:r>
          </a:p>
        </p:txBody>
      </p:sp>
      <p:sp>
        <p:nvSpPr>
          <p:cNvPr id="115714" name="Slide Number Placeholder 3">
            <a:extLst>
              <a:ext uri="{FF2B5EF4-FFF2-40B4-BE49-F238E27FC236}">
                <a16:creationId xmlns:a16="http://schemas.microsoft.com/office/drawing/2014/main" id="{430919BA-5AAD-134D-A5EC-4AA5EE63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1DA7FC9A-8AF3-E047-866F-417035907298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92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2">
            <a:extLst>
              <a:ext uri="{FF2B5EF4-FFF2-40B4-BE49-F238E27FC236}">
                <a16:creationId xmlns:a16="http://schemas.microsoft.com/office/drawing/2014/main" id="{D7607B2D-3128-5444-BCE0-3595EA2DD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40350" b="1"/>
          <a:stretch/>
        </p:blipFill>
        <p:spPr bwMode="auto">
          <a:xfrm>
            <a:off x="1" y="-1"/>
            <a:ext cx="3047695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3" descr="A police officer talking to 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00749672-E9CC-C442-BF48-9FE653DD2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410" b="1"/>
          <a:stretch/>
        </p:blipFill>
        <p:spPr bwMode="auto">
          <a:xfrm>
            <a:off x="3048153" y="-1"/>
            <a:ext cx="3047694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1">
            <a:extLst>
              <a:ext uri="{FF2B5EF4-FFF2-40B4-BE49-F238E27FC236}">
                <a16:creationId xmlns:a16="http://schemas.microsoft.com/office/drawing/2014/main" id="{BAF41CE6-5651-4D40-999E-3D5CA6846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2" r="28438" b="1"/>
          <a:stretch/>
        </p:blipFill>
        <p:spPr bwMode="auto">
          <a:xfrm>
            <a:off x="6096305" y="-1"/>
            <a:ext cx="3047695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7" name="Rectangle 1">
            <a:extLst>
              <a:ext uri="{FF2B5EF4-FFF2-40B4-BE49-F238E27FC236}">
                <a16:creationId xmlns:a16="http://schemas.microsoft.com/office/drawing/2014/main" id="{1891F1E1-A3AE-0C47-9EAE-20F8ECF40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3753529"/>
            <a:ext cx="67437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en-US" sz="3800">
                <a:solidFill>
                  <a:srgbClr val="262626"/>
                </a:solidFill>
              </a:rPr>
              <a:t>BENZODIAZEPINES</a:t>
            </a:r>
          </a:p>
        </p:txBody>
      </p:sp>
      <p:sp>
        <p:nvSpPr>
          <p:cNvPr id="116742" name="Rectangle 2">
            <a:extLst>
              <a:ext uri="{FF2B5EF4-FFF2-40B4-BE49-F238E27FC236}">
                <a16:creationId xmlns:a16="http://schemas.microsoft.com/office/drawing/2014/main" id="{32F434B7-0D0E-AB43-A26E-F05FD913BC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0150" y="5704731"/>
            <a:ext cx="6743699" cy="51318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Versatile drugs that have many pre-hospital functions</a:t>
            </a:r>
          </a:p>
        </p:txBody>
      </p:sp>
      <p:sp>
        <p:nvSpPr>
          <p:cNvPr id="116738" name="Slide Number Placeholder 3">
            <a:extLst>
              <a:ext uri="{FF2B5EF4-FFF2-40B4-BE49-F238E27FC236}">
                <a16:creationId xmlns:a16="http://schemas.microsoft.com/office/drawing/2014/main" id="{10F73BC7-B60C-1646-8EF6-D1C587B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D78CA70C-72B3-D040-8BF3-775ABBE5028C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93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61" name="Rectangle 1">
            <a:extLst>
              <a:ext uri="{FF2B5EF4-FFF2-40B4-BE49-F238E27FC236}">
                <a16:creationId xmlns:a16="http://schemas.microsoft.com/office/drawing/2014/main" id="{9D7C9597-E02F-7942-8412-FB1D9BF34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>
            <a:normAutofit/>
          </a:bodyPr>
          <a:lstStyle/>
          <a:p>
            <a:pPr eaLnBrk="1" hangingPunct="1"/>
            <a:r>
              <a:rPr lang="en-US" altLang="en-US" sz="1600">
                <a:solidFill>
                  <a:schemeClr val="bg1"/>
                </a:solidFill>
                <a:ea typeface="ＭＳ Ｐゴシック" panose="020B0600070205080204" pitchFamily="34" charset="-128"/>
              </a:rPr>
              <a:t>BENZODIAZEPINES</a:t>
            </a: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596583D9-E5F0-4645-827F-97BACA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53312A0-44AF-0D4A-9FFA-E9C071CADE49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94</a:t>
            </a:fld>
            <a:endParaRPr lang="en-US" altLang="en-US" sz="2000"/>
          </a:p>
        </p:txBody>
      </p:sp>
      <p:graphicFrame>
        <p:nvGraphicFramePr>
          <p:cNvPr id="117765" name="Rectangle 2">
            <a:extLst>
              <a:ext uri="{FF2B5EF4-FFF2-40B4-BE49-F238E27FC236}">
                <a16:creationId xmlns:a16="http://schemas.microsoft.com/office/drawing/2014/main" id="{9AE69A0B-1278-4B17-BDEB-0B19B1445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4800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3" name="Rectangle 1">
            <a:extLst>
              <a:ext uri="{FF2B5EF4-FFF2-40B4-BE49-F238E27FC236}">
                <a16:creationId xmlns:a16="http://schemas.microsoft.com/office/drawing/2014/main" id="{861242DB-CC45-2E41-8DD2-CDE405DE3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ea typeface="+mj-ea"/>
                <a:cs typeface="+mj-cs"/>
              </a:rPr>
              <a:t>LORAZEPAM </a:t>
            </a:r>
            <a:br>
              <a:rPr lang="en-US" sz="180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>
                <a:solidFill>
                  <a:srgbClr val="FFFFFF"/>
                </a:solidFill>
                <a:ea typeface="+mj-ea"/>
                <a:cs typeface="+mj-cs"/>
              </a:rPr>
              <a:t>ATIVAN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8A3B186-6576-394B-B3FC-6404EA297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>
                <a:latin typeface="Arial Bold" charset="0"/>
                <a:ea typeface="+mn-ea"/>
                <a:cs typeface="Arial Bold" charset="0"/>
                <a:sym typeface="Arial Bold" charset="0"/>
              </a:rPr>
              <a:t>Dosage and Administration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  <a:cs typeface="+mn-cs"/>
              </a:rPr>
              <a:t> BEHAVIORAL: 2-4 mg IV/IO/IM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  <a:cs typeface="+mn-cs"/>
              </a:rPr>
              <a:t> NERVE AGENT/SEIZURE: 2-4 mg </a:t>
            </a:r>
            <a:r>
              <a:rPr lang="en-US" b="1">
                <a:ea typeface="+mn-ea"/>
                <a:cs typeface="+mn-cs"/>
              </a:rPr>
              <a:t>SLOW</a:t>
            </a:r>
            <a:r>
              <a:rPr lang="en-US">
                <a:ea typeface="+mn-ea"/>
                <a:cs typeface="+mn-cs"/>
              </a:rPr>
              <a:t> IV/IO/IM		</a:t>
            </a:r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21C670D0-DDCE-DD48-8AAA-AA94E003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7C56A153-71CA-EF42-A5A1-FBAB662A4DD0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95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09" name="Rectangle 1">
            <a:extLst>
              <a:ext uri="{FF2B5EF4-FFF2-40B4-BE49-F238E27FC236}">
                <a16:creationId xmlns:a16="http://schemas.microsoft.com/office/drawing/2014/main" id="{A75E9F5B-B143-2942-A5ED-872922EA1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681103"/>
            <a:ext cx="2551176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rgbClr val="0D0D0D"/>
                </a:solidFill>
                <a:ea typeface="ＭＳ Ｐゴシック" panose="020B0600070205080204" pitchFamily="34" charset="-128"/>
              </a:rPr>
              <a:t>MIDAZOLAM</a:t>
            </a:r>
            <a:br>
              <a:rPr lang="en-US" altLang="en-US">
                <a:solidFill>
                  <a:srgbClr val="0D0D0D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0D0D0D"/>
                </a:solidFill>
                <a:ea typeface="ＭＳ Ｐゴシック" panose="020B0600070205080204" pitchFamily="34" charset="-128"/>
              </a:rPr>
              <a:t>(VERSED) </a:t>
            </a:r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AC257069-FE7D-9D4B-8038-2EABF36A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B3AB217-0964-DF44-BB7E-4C2A817226D8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96</a:t>
            </a:fld>
            <a:endParaRPr lang="en-US" altLang="en-US" sz="2000"/>
          </a:p>
        </p:txBody>
      </p:sp>
      <p:graphicFrame>
        <p:nvGraphicFramePr>
          <p:cNvPr id="119813" name="Rectangle 2">
            <a:extLst>
              <a:ext uri="{FF2B5EF4-FFF2-40B4-BE49-F238E27FC236}">
                <a16:creationId xmlns:a16="http://schemas.microsoft.com/office/drawing/2014/main" id="{AE6A5898-414D-4E34-8EE5-D07D28895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105831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1" name="Rectangle 1">
            <a:extLst>
              <a:ext uri="{FF2B5EF4-FFF2-40B4-BE49-F238E27FC236}">
                <a16:creationId xmlns:a16="http://schemas.microsoft.com/office/drawing/2014/main" id="{2F4AAEE4-8AD9-7E4C-AEBA-C3C508427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 rIns="13208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ea typeface="+mj-ea"/>
                <a:cs typeface="+mj-cs"/>
              </a:rPr>
              <a:t>DIAZEPAM </a:t>
            </a:r>
            <a:br>
              <a:rPr lang="en-US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>
                <a:solidFill>
                  <a:schemeClr val="bg1"/>
                </a:solidFill>
                <a:ea typeface="+mj-ea"/>
                <a:cs typeface="+mj-cs"/>
              </a:rPr>
              <a:t>(VALIUM)</a:t>
            </a:r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8772FE7B-B36F-7646-99E3-E8884C0E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67311C4-4D89-664C-95DA-9AEA5249A1BE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97</a:t>
            </a:fld>
            <a:endParaRPr lang="en-US" altLang="en-US" sz="2000"/>
          </a:p>
        </p:txBody>
      </p:sp>
      <p:graphicFrame>
        <p:nvGraphicFramePr>
          <p:cNvPr id="120837" name="Rectangle 2">
            <a:extLst>
              <a:ext uri="{FF2B5EF4-FFF2-40B4-BE49-F238E27FC236}">
                <a16:creationId xmlns:a16="http://schemas.microsoft.com/office/drawing/2014/main" id="{2EE0FCB6-C156-4646-BDE0-919EF115D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93869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23ECA13-0683-4504-832C-16B913962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9472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7" name="Rectangle 1">
            <a:extLst>
              <a:ext uri="{FF2B5EF4-FFF2-40B4-BE49-F238E27FC236}">
                <a16:creationId xmlns:a16="http://schemas.microsoft.com/office/drawing/2014/main" id="{7B004A00-C025-0A43-A699-E5F7E1617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893470"/>
            <a:ext cx="2895600" cy="107106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100" dirty="0"/>
              <a:t>MISCELLANEOUS DRUGS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5FD4C0-669C-4A18-B817-741931AA0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389" y="640080"/>
            <a:ext cx="5135551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0DFD65-2024-431D-B707-1F4B55972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0006" y="806357"/>
            <a:ext cx="488163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EC554-CC22-2A4B-AF74-B51F20D04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604" y="1545417"/>
            <a:ext cx="4606591" cy="3450496"/>
          </a:xfrm>
          <a:prstGeom prst="rect">
            <a:avLst/>
          </a:prstGeom>
        </p:spPr>
      </p:pic>
      <p:sp>
        <p:nvSpPr>
          <p:cNvPr id="121858" name="Slide Number Placeholder 3">
            <a:extLst>
              <a:ext uri="{FF2B5EF4-FFF2-40B4-BE49-F238E27FC236}">
                <a16:creationId xmlns:a16="http://schemas.microsoft.com/office/drawing/2014/main" id="{339C25D6-093A-4147-9F9B-9889CA53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8623F369-32C1-204B-906B-F6F2D4F277B2}" type="slidenum">
              <a:rPr lang="en-US" altLang="en-US" sz="1100">
                <a:solidFill>
                  <a:srgbClr val="FFFFFF"/>
                </a:solidFill>
                <a:latin typeface="+mn-lt"/>
                <a:ea typeface="+mn-ea"/>
              </a:rPr>
              <a:pPr defTabSz="457200" eaLnBrk="1" hangingPunct="1">
                <a:spcAft>
                  <a:spcPts val="600"/>
                </a:spcAft>
              </a:pPr>
              <a:t>98</a:t>
            </a:fld>
            <a:endParaRPr lang="en-US" altLang="en-US" sz="11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81" name="Rectangle 1">
            <a:extLst>
              <a:ext uri="{FF2B5EF4-FFF2-40B4-BE49-F238E27FC236}">
                <a16:creationId xmlns:a16="http://schemas.microsoft.com/office/drawing/2014/main" id="{C42BF162-B89D-4547-8FC6-18CBCCD4F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ONDANSETRON</a:t>
            </a:r>
            <a:b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(ZOFRAN) </a:t>
            </a: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2C33E203-5B5B-9D44-B0F8-63A383B3C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rIns="132080" anchor="ctr"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Class:  </a:t>
            </a:r>
            <a:r>
              <a:rPr lang="en-US" altLang="en-US" u="sng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Antiemetic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Indications: </a:t>
            </a:r>
            <a:r>
              <a:rPr lang="en-US" altLang="en-US">
                <a:ea typeface="ＭＳ Ｐゴシック" panose="020B0600070205080204" pitchFamily="34" charset="-128"/>
              </a:rPr>
              <a:t>Treatment and prevention of nausea and vomiting </a:t>
            </a:r>
          </a:p>
          <a:p>
            <a:pPr eaLnBrk="1" hangingPunct="1">
              <a:buClr>
                <a:srgbClr val="000000"/>
              </a:buClr>
            </a:pPr>
            <a:r>
              <a:rPr lang="en-US" altLang="en-US">
                <a:latin typeface="Arial Bold" pitchFamily="1" charset="0"/>
                <a:ea typeface="ＭＳ Ｐゴシック" panose="020B0600070205080204" pitchFamily="34" charset="-128"/>
                <a:sym typeface="Arial Bold" pitchFamily="1" charset="0"/>
              </a:rPr>
              <a:t>Mechanism of Action: </a:t>
            </a:r>
            <a:r>
              <a:rPr lang="en-US" altLang="en-US">
                <a:ea typeface="ＭＳ Ｐゴシック" panose="020B0600070205080204" pitchFamily="34" charset="-128"/>
              </a:rPr>
              <a:t>Selective 5-HT receptor antagonist, blocking serotonin, both peripherally on vagal nerve terminals and centrally in the CNS chemoreceptor trigger zone </a:t>
            </a:r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EB1A8785-0442-9E4A-AC3D-FE12D901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69191" y="6217920"/>
            <a:ext cx="274320" cy="365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BAB93EA-4D9F-AD46-839E-0B81A3B1FD46}" type="slidenum">
              <a:rPr lang="en-US" altLang="en-US" sz="20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99</a:t>
            </a:fld>
            <a:endParaRPr lang="en-US" altLang="en-US" sz="200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9810</TotalTime>
  <Pages>0</Pages>
  <Words>5407</Words>
  <Characters>0</Characters>
  <Application>Microsoft Macintosh PowerPoint</Application>
  <PresentationFormat>On-screen Show (4:3)</PresentationFormat>
  <Lines>0</Lines>
  <Paragraphs>841</Paragraphs>
  <Slides>166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72" baseType="lpstr">
      <vt:lpstr>Arial</vt:lpstr>
      <vt:lpstr>Arial Bold</vt:lpstr>
      <vt:lpstr>Gill Sans MT</vt:lpstr>
      <vt:lpstr>Verdana</vt:lpstr>
      <vt:lpstr>Wingdings</vt:lpstr>
      <vt:lpstr>Parcel</vt:lpstr>
      <vt:lpstr>EMS DRUG REVIEW</vt:lpstr>
      <vt:lpstr>CARDIAC DRUGS</vt:lpstr>
      <vt:lpstr>CARDIAC DRUGS</vt:lpstr>
      <vt:lpstr>CARDIAC DRUGS</vt:lpstr>
      <vt:lpstr>BLOOD PRESSURE</vt:lpstr>
      <vt:lpstr>BLOOD PRESSURE  Force X Resistance X Flow</vt:lpstr>
      <vt:lpstr>BLOOD PRESSURE =  Force X Resistance X Flow</vt:lpstr>
      <vt:lpstr>BLOOD PRESSURE =  Force X Resistance X Flow</vt:lpstr>
      <vt:lpstr>BLOOD PRESSURE =  Force X Resistance X Flow</vt:lpstr>
      <vt:lpstr>BLOOD PRESSURE = Force X Resistance X Flow</vt:lpstr>
      <vt:lpstr>BLOOD PRESSURE</vt:lpstr>
      <vt:lpstr>CARDIAC DRUGs  &amp; EFFECTS</vt:lpstr>
      <vt:lpstr>HYPOTENSION   systolic blood  pressure less then 90   mean arterial pressure (map) less than 65</vt:lpstr>
      <vt:lpstr>ADRENERGIC RECEPTORS</vt:lpstr>
      <vt:lpstr>ADRENERGIC RECEPTORS</vt:lpstr>
      <vt:lpstr>ALPHA ADRENERGIC RECEPTORS</vt:lpstr>
      <vt:lpstr>BETA ADRENERGIC RECEPTORS</vt:lpstr>
      <vt:lpstr>ADRENERGIC RECEPTORS</vt:lpstr>
      <vt:lpstr>MI</vt:lpstr>
      <vt:lpstr>ARRHYTHMIA</vt:lpstr>
      <vt:lpstr>PHARMACOKINETICS</vt:lpstr>
      <vt:lpstr>ASPIRIN</vt:lpstr>
      <vt:lpstr>ADENOSINE (Adenocard)</vt:lpstr>
      <vt:lpstr>ADENOSINE pause</vt:lpstr>
      <vt:lpstr>ADENOSINE</vt:lpstr>
      <vt:lpstr>AMIODARONE (Cordarone)</vt:lpstr>
      <vt:lpstr>AMIODARONE</vt:lpstr>
      <vt:lpstr>ATROPINE</vt:lpstr>
      <vt:lpstr>ATROPINE</vt:lpstr>
      <vt:lpstr>ATROPINE</vt:lpstr>
      <vt:lpstr>ATROPINE</vt:lpstr>
      <vt:lpstr>DILTIAZEM (Cardizem)</vt:lpstr>
      <vt:lpstr>DILTIAZEM </vt:lpstr>
      <vt:lpstr>LIDOCAINE</vt:lpstr>
      <vt:lpstr>LIDOCAINE</vt:lpstr>
      <vt:lpstr>LIDOCAINE</vt:lpstr>
      <vt:lpstr>LIDOCAINE NON APPROVED USE</vt:lpstr>
      <vt:lpstr>MAGNESIUM SULFATE</vt:lpstr>
      <vt:lpstr>MAGNESIUM SULFATE</vt:lpstr>
      <vt:lpstr>METOPROLOL (Lopressor)</vt:lpstr>
      <vt:lpstr>METOPROLOL beta blocker</vt:lpstr>
      <vt:lpstr> METOPROLOL beta blocker </vt:lpstr>
      <vt:lpstr>DOPAMINE</vt:lpstr>
      <vt:lpstr>DOPAMINE</vt:lpstr>
      <vt:lpstr>EPINEPHRINE</vt:lpstr>
      <vt:lpstr>EPINEPHRINE (1:1000)</vt:lpstr>
      <vt:lpstr>CHECK AND INJECT PROTOCOL 6.6</vt:lpstr>
      <vt:lpstr>CHECK AND INJECT PROTOCOL 6.6</vt:lpstr>
      <vt:lpstr>EPINEPHRINE 1:1000 INFUSION</vt:lpstr>
      <vt:lpstr>EPINEPHRINE 1:10,000 INFUSION</vt:lpstr>
      <vt:lpstr>EPINEPHRINE RACEMIC</vt:lpstr>
      <vt:lpstr>NOREPINEPHRINE (LEVOPHED)</vt:lpstr>
      <vt:lpstr>NOREPINEPHRINE</vt:lpstr>
      <vt:lpstr>VASOPRESSIN</vt:lpstr>
      <vt:lpstr>NITROGLYCERIN</vt:lpstr>
      <vt:lpstr>NITROGLYCERIN</vt:lpstr>
      <vt:lpstr>NITROPASTE</vt:lpstr>
      <vt:lpstr>RESPIRATORY DRUGS</vt:lpstr>
      <vt:lpstr>DYSPNEA</vt:lpstr>
      <vt:lpstr>VENTILATION</vt:lpstr>
      <vt:lpstr>COPD CHRONIC BRONCHITIS</vt:lpstr>
      <vt:lpstr>COPD EMPHYSEMA</vt:lpstr>
      <vt:lpstr>CHF</vt:lpstr>
      <vt:lpstr>COPD</vt:lpstr>
      <vt:lpstr>CHF</vt:lpstr>
      <vt:lpstr>respiratory DRUG EFFECTS</vt:lpstr>
      <vt:lpstr>ALBUTEROL</vt:lpstr>
      <vt:lpstr>ALBUTEROL</vt:lpstr>
      <vt:lpstr>ALBUTEROL</vt:lpstr>
      <vt:lpstr>ALBUTEROL</vt:lpstr>
      <vt:lpstr>IPRATROPIUM (ATROVENT) </vt:lpstr>
      <vt:lpstr>IPRATROPIUM</vt:lpstr>
      <vt:lpstr>IPRATROPIUM</vt:lpstr>
      <vt:lpstr>FUROSEMIDE</vt:lpstr>
      <vt:lpstr>FUROSEMIDE</vt:lpstr>
      <vt:lpstr>SOLUMEDROL</vt:lpstr>
      <vt:lpstr>solumedrol</vt:lpstr>
      <vt:lpstr>ANALGESIA</vt:lpstr>
      <vt:lpstr>THE WHINY GENERATION</vt:lpstr>
      <vt:lpstr>Pain and nausea 2.13</vt:lpstr>
      <vt:lpstr>ANALGESIA</vt:lpstr>
      <vt:lpstr>https://www.youtube.com/watch?v=eakyDiXX6Uc</vt:lpstr>
      <vt:lpstr>https://www.youtube.com/watch?v=FJeuK1Pl2bQ</vt:lpstr>
      <vt:lpstr>ANALGESIA</vt:lpstr>
      <vt:lpstr>ANALGESIA</vt:lpstr>
      <vt:lpstr>NARCOTICS</vt:lpstr>
      <vt:lpstr>NARCOTIC</vt:lpstr>
      <vt:lpstr>Fentanyl Citrate  DURGESIC</vt:lpstr>
      <vt:lpstr>MORPHINE</vt:lpstr>
      <vt:lpstr> FENTANYL  vs  MORPHINE</vt:lpstr>
      <vt:lpstr>KETOROLAC</vt:lpstr>
      <vt:lpstr>ANXIOLYTICS</vt:lpstr>
      <vt:lpstr>BENZODIAZEPINES</vt:lpstr>
      <vt:lpstr>BENZODIAZEPINES</vt:lpstr>
      <vt:lpstr>LORAZEPAM  ATIVAN</vt:lpstr>
      <vt:lpstr>MIDAZOLAM (VERSED) </vt:lpstr>
      <vt:lpstr>DIAZEPAM  (VALIUM)</vt:lpstr>
      <vt:lpstr>MISCELLANEOUS DRUGS</vt:lpstr>
      <vt:lpstr>ONDANSETRON (ZOFRAN) </vt:lpstr>
      <vt:lpstr>ONDANSETRON ZOFRAN</vt:lpstr>
      <vt:lpstr>ONDANSETRON</vt:lpstr>
      <vt:lpstr>SODIUM BICARBONATE</vt:lpstr>
      <vt:lpstr>SODIUM BICARBONATE</vt:lpstr>
      <vt:lpstr>haldol</vt:lpstr>
      <vt:lpstr>haldol</vt:lpstr>
      <vt:lpstr>haldol</vt:lpstr>
      <vt:lpstr>https://www.youtube.com/watch?v=IoBcDgrgVkw</vt:lpstr>
      <vt:lpstr>ketamine</vt:lpstr>
      <vt:lpstr>https://www.youtube.com/watch?v=kRtNsaMildw</vt:lpstr>
      <vt:lpstr>ketamine</vt:lpstr>
      <vt:lpstr>KETAMINE</vt:lpstr>
      <vt:lpstr>In rare move, two paramedics criminally charged in Elijah McClain's death </vt:lpstr>
      <vt:lpstr> Two years after man’s death, lawsuit filed against Charleston County over ketamine usage </vt:lpstr>
      <vt:lpstr> Out-of-Hospital Ketamine: Indications for Use, Patient Outcomes, and Associated Mortality </vt:lpstr>
      <vt:lpstr>https://www.youtube.com/watch?v=n0u88_B21zY</vt:lpstr>
      <vt:lpstr>txa</vt:lpstr>
      <vt:lpstr>txa</vt:lpstr>
      <vt:lpstr>ANTIDOTES</vt:lpstr>
      <vt:lpstr>DIPHENHYDRAMINE</vt:lpstr>
      <vt:lpstr>DIPHENHYDRAMINE</vt:lpstr>
      <vt:lpstr>DIPHENHYDRAMINE (BENADRYL)</vt:lpstr>
      <vt:lpstr>GLUCAGON</vt:lpstr>
      <vt:lpstr>GLUCAGON</vt:lpstr>
      <vt:lpstr>NALOXONE</vt:lpstr>
      <vt:lpstr>NALOXONE</vt:lpstr>
      <vt:lpstr>NALOXONE NARCAN</vt:lpstr>
      <vt:lpstr>NARCAN</vt:lpstr>
      <vt:lpstr>Fewer cases in er’S</vt:lpstr>
      <vt:lpstr>State has sent mixed messages</vt:lpstr>
      <vt:lpstr>State has sent mixed messages</vt:lpstr>
      <vt:lpstr> MGL: Section 9A: Incapacitated persons placed into protective custody without consent for transport to appropriate emergency medical treatment </vt:lpstr>
      <vt:lpstr>OPIOID OVERDOSES</vt:lpstr>
      <vt:lpstr>8 mg naloxone</vt:lpstr>
      <vt:lpstr>Fentanyl, the new heroin</vt:lpstr>
      <vt:lpstr>OPIOID overdoses</vt:lpstr>
      <vt:lpstr>CALCIUM CHLORIDE</vt:lpstr>
      <vt:lpstr>CALCIUM CHLORIDE</vt:lpstr>
      <vt:lpstr>SIMULATION #1</vt:lpstr>
      <vt:lpstr>SIMULATION #1</vt:lpstr>
      <vt:lpstr>SIMULATION #1</vt:lpstr>
      <vt:lpstr>SIMULATION #1</vt:lpstr>
      <vt:lpstr>SIMULATION # 2</vt:lpstr>
      <vt:lpstr>SIMULATION # 2</vt:lpstr>
      <vt:lpstr>SIMULATION # 2</vt:lpstr>
      <vt:lpstr>SIMULATION #3</vt:lpstr>
      <vt:lpstr>SIMULATION #3</vt:lpstr>
      <vt:lpstr>SIMULATION #3</vt:lpstr>
      <vt:lpstr>SIMULATION #3</vt:lpstr>
      <vt:lpstr>SIMULATION #3</vt:lpstr>
      <vt:lpstr>SIMULATION #4</vt:lpstr>
      <vt:lpstr>SIMULATION #4</vt:lpstr>
      <vt:lpstr>SIMULATION #4</vt:lpstr>
      <vt:lpstr> HYPERKALEMIA</vt:lpstr>
      <vt:lpstr> HYPERKALEMIA</vt:lpstr>
      <vt:lpstr>SIMULATION #5</vt:lpstr>
      <vt:lpstr>SIMUALTION #5</vt:lpstr>
      <vt:lpstr>SIMULATION #6</vt:lpstr>
      <vt:lpstr>SIMULATION #6</vt:lpstr>
      <vt:lpstr>SIMULATION #7</vt:lpstr>
      <vt:lpstr>SIMULATION #7</vt:lpstr>
      <vt:lpstr>SIMULATION #8</vt:lpstr>
      <vt:lpstr>SIMULATION #8</vt:lpstr>
      <vt:lpstr>SIMULATION #8</vt:lpstr>
      <vt:lpstr>REMEMBER THE ILLICIT USE OF DRUGS ARE BAD FOR YOUR HEALTH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MD.MUSD</dc:creator>
  <cp:keywords/>
  <dc:description/>
  <cp:lastModifiedBy>Daniel Muse</cp:lastModifiedBy>
  <cp:revision>85</cp:revision>
  <dcterms:modified xsi:type="dcterms:W3CDTF">2022-02-17T22:31:41Z</dcterms:modified>
</cp:coreProperties>
</file>