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73"/>
  </p:notesMasterIdLst>
  <p:sldIdLst>
    <p:sldId id="257" r:id="rId2"/>
    <p:sldId id="258" r:id="rId3"/>
    <p:sldId id="357" r:id="rId4"/>
    <p:sldId id="259" r:id="rId5"/>
    <p:sldId id="260" r:id="rId6"/>
    <p:sldId id="360" r:id="rId7"/>
    <p:sldId id="361" r:id="rId8"/>
    <p:sldId id="261" r:id="rId9"/>
    <p:sldId id="359" r:id="rId10"/>
    <p:sldId id="358"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362" r:id="rId30"/>
    <p:sldId id="280" r:id="rId31"/>
    <p:sldId id="281" r:id="rId32"/>
    <p:sldId id="282" r:id="rId33"/>
    <p:sldId id="283" r:id="rId34"/>
    <p:sldId id="284" r:id="rId35"/>
    <p:sldId id="285" r:id="rId36"/>
    <p:sldId id="286" r:id="rId37"/>
    <p:sldId id="287" r:id="rId38"/>
    <p:sldId id="288" r:id="rId39"/>
    <p:sldId id="289" r:id="rId40"/>
    <p:sldId id="290" r:id="rId41"/>
    <p:sldId id="363" r:id="rId42"/>
    <p:sldId id="291" r:id="rId43"/>
    <p:sldId id="356"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64" r:id="rId65"/>
    <p:sldId id="365" r:id="rId66"/>
    <p:sldId id="366" r:id="rId67"/>
    <p:sldId id="368" r:id="rId68"/>
    <p:sldId id="367" r:id="rId69"/>
    <p:sldId id="313" r:id="rId70"/>
    <p:sldId id="314" r:id="rId71"/>
    <p:sldId id="316" r:id="rId7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4674"/>
  </p:normalViewPr>
  <p:slideViewPr>
    <p:cSldViewPr snapToGrid="0" snapToObjects="1">
      <p:cViewPr varScale="1">
        <p:scale>
          <a:sx n="56" d="100"/>
          <a:sy n="56" d="100"/>
        </p:scale>
        <p:origin x="-84" y="-45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8596C2-AF5D-485E-85D4-F1B2898C27F2}" type="datetimeFigureOut">
              <a:rPr lang="en-US"/>
              <a:pPr>
                <a:defRPr/>
              </a:pPr>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599D51-FD92-4C96-9F61-0E59D705A0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3E307126-84CB-4C88-8526-835ABD663984}" type="datetimeFigureOut">
              <a:rPr lang="en-US"/>
              <a:pPr>
                <a:defRPr/>
              </a:pPr>
              <a:t>3/26/2017</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8BB555B-C85E-4DBA-935E-4ED10CFFD2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Drag picture to placeholder or click icon to add</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Date Placeholder 3"/>
          <p:cNvSpPr>
            <a:spLocks noGrp="1"/>
          </p:cNvSpPr>
          <p:nvPr>
            <p:ph type="dt" sz="half" idx="15"/>
          </p:nvPr>
        </p:nvSpPr>
        <p:spPr/>
        <p:txBody>
          <a:bodyPr/>
          <a:lstStyle>
            <a:lvl1pPr>
              <a:defRPr/>
            </a:lvl1pPr>
          </a:lstStyle>
          <a:p>
            <a:pPr>
              <a:defRPr/>
            </a:pPr>
            <a:fld id="{91EE4C50-7E9E-4BE0-939C-3441C23FD4E9}" type="datetimeFigureOut">
              <a:rPr lang="en-US"/>
              <a:pPr>
                <a:defRPr/>
              </a:pPr>
              <a:t>3/26/2017</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381A4A8D-0849-4EBF-8BE3-FD74A769C7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ED552D-4A23-47EB-AAB6-2D44344BF3B3}" type="datetimeFigureOut">
              <a:rPr lang="en-US"/>
              <a:pPr>
                <a:defRPr/>
              </a:pPr>
              <a:t>3/26/2017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E22860-F3A0-4C23-B551-8EC83D36D0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5"/>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BDED0104-957D-4D9C-A752-2C8541D8B96A}" type="datetimeFigureOut">
              <a:rPr lang="en-US"/>
              <a:pPr>
                <a:defRPr/>
              </a:pPr>
              <a:t>3/26/2017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13B8EB82-1C38-46CE-B162-71F25ED5B37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61E46D-7A13-401F-BC72-F5921476F0E4}" type="datetimeFigureOut">
              <a:rPr lang="en-US"/>
              <a:pPr>
                <a:defRPr/>
              </a:pPr>
              <a:t>3/26/2017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7019A-932F-4A70-A5A5-F9E788E7242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p:nvPr/>
        </p:nvSpPr>
        <p:spPr>
          <a:xfrm>
            <a:off x="531813" y="812800"/>
            <a:ext cx="609600" cy="584200"/>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5"/>
          <p:cNvSpPr txBox="1"/>
          <p:nvPr/>
        </p:nvSpPr>
        <p:spPr>
          <a:xfrm>
            <a:off x="10285413" y="2768600"/>
            <a:ext cx="609600" cy="584200"/>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9926E476-FAAD-4702-B21C-34809E02EE25}" type="datetimeFigureOut">
              <a:rPr lang="en-US"/>
              <a:pPr>
                <a:defRPr/>
              </a:pPr>
              <a:t>3/26/2017</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2AFAA79C-6E83-4403-A563-01A666584AC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B1728356-E618-416D-8ABC-EB9E6F720503}" type="datetimeFigureOut">
              <a:rPr lang="en-US"/>
              <a:pPr>
                <a:defRPr/>
              </a:pPr>
              <a:t>3/26/2017</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65FF009-FC85-4A62-A5B1-0276A54BC13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43BEC4D-C4BF-46D8-AA14-36E84F5562B6}" type="datetimeFigureOut">
              <a:rPr lang="en-US"/>
              <a:pPr>
                <a:defRPr/>
              </a:pPr>
              <a:t>3/26/2017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23673-61BE-45BA-9360-EFDCDCBACAE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E1EF621-1186-46BE-AB2A-31750320EE5F}" type="datetimeFigureOut">
              <a:rPr lang="en-US"/>
              <a:pPr>
                <a:defRPr/>
              </a:pPr>
              <a:t>3/26/2017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A0DDE-B301-4DFE-8742-CBAA220968F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421B34-92A1-4FB2-80BE-44DB1364CB6C}" type="datetimeFigureOut">
              <a:rPr lang="en-US"/>
              <a:pPr>
                <a:defRPr/>
              </a:pPr>
              <a:t>3/26/2017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5111DD-2DDD-40C9-B0EB-72EC5FE94B3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0C03C4-F5F3-4917-91C2-CCD16C023D02}" type="datetimeFigureOut">
              <a:rPr lang="en-US"/>
              <a:pPr>
                <a:defRPr/>
              </a:pPr>
              <a:t>3/26/2017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E838B2-3763-4363-B4A7-2C5F7BDC70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3F5CAAE-6BFB-45EF-AAA8-558FE14FEBAC}" type="datetimeFigureOut">
              <a:rPr lang="en-US"/>
              <a:pPr>
                <a:defRPr/>
              </a:pPr>
              <a:t>3/26/2017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D1096-3835-4929-A67C-FAA2A46F953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2A9730-87DC-4DBA-B54A-DC3987544C87}" type="datetimeFigureOut">
              <a:rPr lang="en-US"/>
              <a:pPr>
                <a:defRPr/>
              </a:pPr>
              <a:t>3/26/2017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A19CD-116D-42CA-9A85-34EA3B161B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DE1296E-224F-4DC2-AC88-B1CD6A15B45D}" type="datetimeFigureOut">
              <a:rPr lang="en-US"/>
              <a:pPr>
                <a:defRPr/>
              </a:pPr>
              <a:t>3/26/2017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28469D-AA50-47B8-A5FA-494D753410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454A792-E439-439A-B6AA-64BED547077A}" type="datetimeFigureOut">
              <a:rPr lang="en-US"/>
              <a:pPr>
                <a:defRPr/>
              </a:pPr>
              <a:t>3/26/2017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9EB209-B58B-4DA8-9FFB-45C39C6507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EB54167-AD1B-4E87-8B79-91D9EAA6BDC7}" type="datetimeFigureOut">
              <a:rPr lang="en-US"/>
              <a:pPr>
                <a:defRPr/>
              </a:pPr>
              <a:t>3/26/2017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BDECD2-086E-4340-9A39-950A9CDCFF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351F07-A46B-4EE4-AA41-D08AC30A950D}" type="datetimeFigureOut">
              <a:rPr lang="en-US"/>
              <a:pPr>
                <a:defRPr/>
              </a:pPr>
              <a:t>3/26/2017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1F0A4C-0664-4A30-871E-586C4ADF65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F70116-2DA8-4B9F-8607-7BDDFB0CE003}" type="datetimeFigureOut">
              <a:rPr lang="en-US"/>
              <a:pPr>
                <a:defRPr/>
              </a:pPr>
              <a:t>3/26/2017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616958-1F4C-472E-A26B-23C1C549E4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49FFC6-09F4-4F97-A060-8DD86F422974}" type="datetimeFigureOut">
              <a:rPr lang="en-US"/>
              <a:pPr>
                <a:defRPr/>
              </a:pPr>
              <a:t>3/26/2017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4A5DEA-921E-4356-97F1-AA068C6DE7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684213" y="685800"/>
            <a:ext cx="85344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fontAlgn="auto">
              <a:spcBef>
                <a:spcPts val="0"/>
              </a:spcBef>
              <a:spcAft>
                <a:spcPts val="0"/>
              </a:spcAft>
              <a:defRPr sz="1000" b="0" i="0">
                <a:solidFill>
                  <a:schemeClr val="bg2">
                    <a:lumMod val="50000"/>
                  </a:schemeClr>
                </a:solidFill>
                <a:effectLst/>
                <a:latin typeface="+mn-lt"/>
                <a:cs typeface="+mn-cs"/>
              </a:defRPr>
            </a:lvl1pPr>
          </a:lstStyle>
          <a:p>
            <a:pPr>
              <a:defRPr/>
            </a:pPr>
            <a:fld id="{C35FBEE7-28C3-4159-A9DD-B7A531E6032B}" type="datetimeFigureOut">
              <a:rPr lang="en-US"/>
              <a:pPr>
                <a:defRPr/>
              </a:pPr>
              <a:t>3/26/2017</a:t>
            </a:fld>
            <a:endParaRPr lang="en-US"/>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fontAlgn="auto">
              <a:spcBef>
                <a:spcPts val="0"/>
              </a:spcBef>
              <a:spcAft>
                <a:spcPts val="0"/>
              </a:spcAft>
              <a:defRPr sz="1000" b="0" i="0">
                <a:solidFill>
                  <a:schemeClr val="bg2">
                    <a:lumMod val="50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lIns="91440" tIns="45720" rIns="91440" bIns="45720" rtlCol="0" anchor="b"/>
          <a:lstStyle>
            <a:lvl1pPr algn="r" fontAlgn="auto">
              <a:spcBef>
                <a:spcPts val="0"/>
              </a:spcBef>
              <a:spcAft>
                <a:spcPts val="0"/>
              </a:spcAft>
              <a:defRPr sz="3200" b="0" i="0">
                <a:solidFill>
                  <a:schemeClr val="bg2">
                    <a:lumMod val="50000"/>
                  </a:schemeClr>
                </a:solidFill>
                <a:effectLst/>
                <a:latin typeface="+mn-lt"/>
                <a:cs typeface="+mn-cs"/>
              </a:defRPr>
            </a:lvl1pPr>
          </a:lstStyle>
          <a:p>
            <a:pPr>
              <a:defRPr/>
            </a:pPr>
            <a:fld id="{329AD7D3-03A1-4978-A350-43A6651A0F3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91"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92" r:id="rId12"/>
    <p:sldLayoutId id="2147483785" r:id="rId13"/>
    <p:sldLayoutId id="2147483793" r:id="rId14"/>
    <p:sldLayoutId id="2147483786" r:id="rId15"/>
    <p:sldLayoutId id="2147483787" r:id="rId16"/>
    <p:sldLayoutId id="2147483788" r:id="rId17"/>
    <p:sldLayoutId id="2147483789" r:id="rId18"/>
    <p:sldLayoutId id="2147483790" r:id="rId19"/>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itchFamily="34" charset="0"/>
        </a:defRPr>
      </a:lvl2pPr>
      <a:lvl3pPr algn="l" defTabSz="457200" rtl="0" eaLnBrk="0" fontAlgn="base" hangingPunct="0">
        <a:spcBef>
          <a:spcPct val="0"/>
        </a:spcBef>
        <a:spcAft>
          <a:spcPct val="0"/>
        </a:spcAft>
        <a:defRPr sz="3600">
          <a:solidFill>
            <a:schemeClr val="tx1"/>
          </a:solidFill>
          <a:latin typeface="Century Gothic" pitchFamily="34" charset="0"/>
        </a:defRPr>
      </a:lvl3pPr>
      <a:lvl4pPr algn="l" defTabSz="457200" rtl="0" eaLnBrk="0" fontAlgn="base" hangingPunct="0">
        <a:spcBef>
          <a:spcPct val="0"/>
        </a:spcBef>
        <a:spcAft>
          <a:spcPct val="0"/>
        </a:spcAft>
        <a:defRPr sz="3600">
          <a:solidFill>
            <a:schemeClr val="tx1"/>
          </a:solidFill>
          <a:latin typeface="Century Gothic" pitchFamily="34" charset="0"/>
        </a:defRPr>
      </a:lvl4pPr>
      <a:lvl5pPr algn="l" defTabSz="457200" rtl="0" eaLnBrk="0" fontAlgn="base" hangingPunct="0">
        <a:spcBef>
          <a:spcPct val="0"/>
        </a:spcBef>
        <a:spcAft>
          <a:spcPct val="0"/>
        </a:spcAft>
        <a:defRPr sz="36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MD.MUSD\AppData\Local\Microsoft\Windows\Temporary%20Internet%20Files\Content.MSO\8398031F.mp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bp1.blogger.com/_oAQI4j4B9Zc/SCwEwikJoxI/AAAAAAAAAXc/8mVi5jo5GIc/s320/pneumothorax2.jpg"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imgres?imgurl=http://www.radswiki.net/main/images/3/3c/COPD.jpg&amp;imgrefurl=http://www.radswiki.net/main/index.php?title=Help:Images&amp;usg=__c7W0ejZaQtlAyXUidItRJeBXQcM=&amp;h=332&amp;w=300&amp;sz=19&amp;hl=en&amp;start=24&amp;tbnid=Spovjfw62C9AAM:&amp;tbnh=119&amp;tbnw=108&amp;prev=/images?q=copd&amp;start=20&amp;gbv=2&amp;ndsp=20&amp;hl=en&amp;sa=N" TargetMode="Externa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radiographics.rsnajnls.org/content/vol27/issue6/images/large/g07nv13g03a.jpeg"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4213" y="685800"/>
            <a:ext cx="8001000" cy="2971800"/>
          </a:xfrm>
        </p:spPr>
        <p:txBody>
          <a:bodyPr/>
          <a:lstStyle/>
          <a:p>
            <a:pPr eaLnBrk="1" fontAlgn="auto" hangingPunct="1">
              <a:spcAft>
                <a:spcPts val="0"/>
              </a:spcAft>
              <a:defRPr/>
            </a:pPr>
            <a:r>
              <a:rPr lang="en-US" altLang="x-none"/>
              <a:t>ADULT RESPIRATORY DISTRESS </a:t>
            </a:r>
          </a:p>
        </p:txBody>
      </p:sp>
      <p:sp>
        <p:nvSpPr>
          <p:cNvPr id="5123" name="Rectangle 3"/>
          <p:cNvSpPr>
            <a:spLocks noGrp="1" noChangeArrowheads="1"/>
          </p:cNvSpPr>
          <p:nvPr>
            <p:ph type="subTitle" idx="1"/>
          </p:nvPr>
        </p:nvSpPr>
        <p:spPr>
          <a:xfrm>
            <a:off x="684213" y="3843338"/>
            <a:ext cx="6400800" cy="1947862"/>
          </a:xfrm>
        </p:spPr>
        <p:txBody>
          <a:bodyPr/>
          <a:lstStyle/>
          <a:p>
            <a:pPr eaLnBrk="1" hangingPunct="1">
              <a:lnSpc>
                <a:spcPct val="90000"/>
              </a:lnSpc>
            </a:pPr>
            <a:r>
              <a:rPr lang="en-US" smtClean="0">
                <a:solidFill>
                  <a:srgbClr val="0F496F"/>
                </a:solidFill>
              </a:rPr>
              <a:t>DAN MUSE, MD</a:t>
            </a:r>
          </a:p>
          <a:p>
            <a:pPr eaLnBrk="1" hangingPunct="1">
              <a:lnSpc>
                <a:spcPct val="90000"/>
              </a:lnSpc>
            </a:pPr>
            <a:endParaRPr lang="en-US" smtClean="0">
              <a:solidFill>
                <a:srgbClr val="0F496F"/>
              </a:solidFill>
            </a:endParaRPr>
          </a:p>
        </p:txBody>
      </p:sp>
      <p:sp>
        <p:nvSpPr>
          <p:cNvPr id="717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4C3916-2E8D-45D6-9C90-C2C51742C148}" type="slidenum">
              <a:rPr lang="en-US" smtClean="0">
                <a:solidFill>
                  <a:schemeClr val="tx1"/>
                </a:solidFill>
                <a:latin typeface="Arial" charset="0"/>
              </a:rPr>
              <a:pPr fontAlgn="base">
                <a:spcBef>
                  <a:spcPct val="0"/>
                </a:spcBef>
                <a:spcAft>
                  <a:spcPct val="0"/>
                </a:spcAft>
                <a:defRPr/>
              </a:pPr>
              <a:t>1</a:t>
            </a:fld>
            <a:endParaRPr lang="en-US" smtClean="0">
              <a:solidFill>
                <a:schemeClr val="tx1"/>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Valvular</a:t>
            </a:r>
            <a:r>
              <a:rPr lang="en-US" dirty="0" smtClean="0"/>
              <a:t> heart disease</a:t>
            </a:r>
            <a:endParaRPr lang="en-US" dirty="0"/>
          </a:p>
        </p:txBody>
      </p:sp>
      <p:pic>
        <p:nvPicPr>
          <p:cNvPr id="14339" name="Content Placeholder 3"/>
          <p:cNvPicPr>
            <a:picLocks noGrp="1" noChangeAspect="1"/>
          </p:cNvPicPr>
          <p:nvPr>
            <p:ph idx="1"/>
          </p:nvPr>
        </p:nvPicPr>
        <p:blipFill>
          <a:blip r:embed="rId2"/>
          <a:srcRect/>
          <a:stretch>
            <a:fillRect/>
          </a:stretch>
        </p:blipFill>
        <p:spPr>
          <a:xfrm>
            <a:off x="3355975" y="685800"/>
            <a:ext cx="5476875" cy="41116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fontAlgn="auto" hangingPunct="1">
              <a:spcAft>
                <a:spcPts val="0"/>
              </a:spcAft>
              <a:defRPr/>
            </a:pPr>
            <a:r>
              <a:rPr lang="en-US" altLang="x-none" sz="4000"/>
              <a:t>CONGESTIVE HEART FAILURE</a:t>
            </a:r>
          </a:p>
        </p:txBody>
      </p:sp>
      <p:sp>
        <p:nvSpPr>
          <p:cNvPr id="15363" name="Rectangle 3"/>
          <p:cNvSpPr>
            <a:spLocks noGrp="1" noChangeArrowheads="1"/>
          </p:cNvSpPr>
          <p:nvPr>
            <p:ph idx="1"/>
          </p:nvPr>
        </p:nvSpPr>
        <p:spPr/>
        <p:txBody>
          <a:bodyPr/>
          <a:lstStyle/>
          <a:p>
            <a:pPr marL="609600" indent="-609600" eaLnBrk="1" hangingPunct="1">
              <a:buFont typeface="Wingdings 3" pitchFamily="18" charset="2"/>
              <a:buNone/>
            </a:pPr>
            <a:r>
              <a:rPr lang="en-US" sz="4800" smtClean="0"/>
              <a:t>SYMPTOMS…</a:t>
            </a:r>
          </a:p>
          <a:p>
            <a:pPr marL="609600" indent="-609600" eaLnBrk="1" hangingPunct="1">
              <a:buFontTx/>
              <a:buAutoNum type="arabicPeriod"/>
            </a:pPr>
            <a:r>
              <a:rPr lang="en-US" smtClean="0"/>
              <a:t>Shortness Of Breath</a:t>
            </a:r>
          </a:p>
          <a:p>
            <a:pPr marL="609600" indent="-609600" eaLnBrk="1" hangingPunct="1">
              <a:buFontTx/>
              <a:buAutoNum type="arabicPeriod"/>
            </a:pPr>
            <a:r>
              <a:rPr lang="en-US" smtClean="0"/>
              <a:t>Pnd And Orthopnea</a:t>
            </a:r>
          </a:p>
          <a:p>
            <a:pPr marL="609600" indent="-609600" eaLnBrk="1" hangingPunct="1">
              <a:buFontTx/>
              <a:buAutoNum type="arabicPeriod"/>
            </a:pPr>
            <a:r>
              <a:rPr lang="en-US" smtClean="0"/>
              <a:t>Peripherial Edema</a:t>
            </a:r>
          </a:p>
          <a:p>
            <a:pPr marL="609600" indent="-609600" eaLnBrk="1" hangingPunct="1"/>
            <a:endParaRPr lang="en-US" smtClean="0"/>
          </a:p>
        </p:txBody>
      </p:sp>
      <p:sp>
        <p:nvSpPr>
          <p:cNvPr id="1741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37E94-8C26-489A-8A86-B83E54FF116B}" type="slidenum">
              <a:rPr lang="en-US" smtClean="0">
                <a:solidFill>
                  <a:schemeClr val="tx1"/>
                </a:solidFill>
                <a:latin typeface="Arial" charset="0"/>
              </a:rPr>
              <a:pPr fontAlgn="base">
                <a:spcBef>
                  <a:spcPct val="0"/>
                </a:spcBef>
                <a:spcAft>
                  <a:spcPct val="0"/>
                </a:spcAft>
                <a:defRPr/>
              </a:pPr>
              <a:t>11</a:t>
            </a:fld>
            <a:endParaRPr lang="en-US" smtClean="0">
              <a:solidFill>
                <a:schemeClr val="tx1"/>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fontAlgn="auto" hangingPunct="1">
              <a:spcAft>
                <a:spcPts val="0"/>
              </a:spcAft>
              <a:defRPr/>
            </a:pPr>
            <a:r>
              <a:rPr lang="en-US" altLang="x-none" sz="4000"/>
              <a:t>CONGESTIVE HEART FAILURE</a:t>
            </a:r>
          </a:p>
        </p:txBody>
      </p:sp>
      <p:sp>
        <p:nvSpPr>
          <p:cNvPr id="16387" name="Rectangle 3"/>
          <p:cNvSpPr>
            <a:spLocks noGrp="1" noChangeArrowheads="1"/>
          </p:cNvSpPr>
          <p:nvPr>
            <p:ph idx="1"/>
          </p:nvPr>
        </p:nvSpPr>
        <p:spPr/>
        <p:txBody>
          <a:bodyPr/>
          <a:lstStyle/>
          <a:p>
            <a:pPr marL="609600" indent="-609600" eaLnBrk="1" hangingPunct="1">
              <a:buFont typeface="Wingdings 3" pitchFamily="18" charset="2"/>
              <a:buNone/>
            </a:pPr>
            <a:r>
              <a:rPr lang="en-US" sz="4800" smtClean="0"/>
              <a:t>CLINICAL SIGNS…… </a:t>
            </a:r>
          </a:p>
          <a:p>
            <a:pPr marL="609600" indent="-609600" eaLnBrk="1" hangingPunct="1">
              <a:buFontTx/>
              <a:buAutoNum type="arabicPeriod"/>
            </a:pPr>
            <a:r>
              <a:rPr lang="en-US" smtClean="0"/>
              <a:t>Increased Respiratory Rate</a:t>
            </a:r>
          </a:p>
          <a:p>
            <a:pPr marL="609600" indent="-609600" eaLnBrk="1" hangingPunct="1">
              <a:buFontTx/>
              <a:buAutoNum type="arabicPeriod"/>
            </a:pPr>
            <a:r>
              <a:rPr lang="en-US" smtClean="0"/>
              <a:t>Bp Can Be Low, Normal Or High</a:t>
            </a:r>
          </a:p>
          <a:p>
            <a:pPr marL="609600" indent="-609600" eaLnBrk="1" hangingPunct="1">
              <a:buFontTx/>
              <a:buAutoNum type="arabicPeriod"/>
            </a:pPr>
            <a:r>
              <a:rPr lang="en-US" smtClean="0"/>
              <a:t>Rales, Diminished Breath Sounds, Wheezes</a:t>
            </a:r>
          </a:p>
          <a:p>
            <a:pPr marL="609600" indent="-609600" eaLnBrk="1" hangingPunct="1">
              <a:buFontTx/>
              <a:buAutoNum type="arabicPeriod"/>
            </a:pPr>
            <a:r>
              <a:rPr lang="en-US" smtClean="0"/>
              <a:t>JVD, Peripheral Edema</a:t>
            </a:r>
          </a:p>
        </p:txBody>
      </p:sp>
      <p:sp>
        <p:nvSpPr>
          <p:cNvPr id="1843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8B13E-31E0-420F-B309-E680B97EEEFE}" type="slidenum">
              <a:rPr lang="en-US" smtClean="0">
                <a:solidFill>
                  <a:schemeClr val="tx1"/>
                </a:solidFill>
                <a:latin typeface="Arial" charset="0"/>
              </a:rPr>
              <a:pPr fontAlgn="base">
                <a:spcBef>
                  <a:spcPct val="0"/>
                </a:spcBef>
                <a:spcAft>
                  <a:spcPct val="0"/>
                </a:spcAft>
                <a:defRPr/>
              </a:pPr>
              <a:t>12</a:t>
            </a:fld>
            <a:endParaRPr lang="en-US" smtClean="0">
              <a:solidFill>
                <a:schemeClr val="tx1"/>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fontAlgn="auto" hangingPunct="1">
              <a:spcAft>
                <a:spcPts val="0"/>
              </a:spcAft>
              <a:defRPr/>
            </a:pPr>
            <a:r>
              <a:rPr lang="en-US" altLang="x-none" sz="4000"/>
              <a:t>CONGESTIVE HEART FAILURE</a:t>
            </a:r>
          </a:p>
        </p:txBody>
      </p:sp>
      <p:sp>
        <p:nvSpPr>
          <p:cNvPr id="10244" name="Rectangle 3"/>
          <p:cNvSpPr>
            <a:spLocks noGrp="1" noChangeArrowheads="1"/>
          </p:cNvSpPr>
          <p:nvPr>
            <p:ph idx="1"/>
          </p:nvPr>
        </p:nvSpPr>
        <p:spPr/>
        <p:txBody>
          <a:bodyPr rtlCol="0">
            <a:normAutofit fontScale="92500" lnSpcReduction="10000"/>
          </a:bodyPr>
          <a:lstStyle/>
          <a:p>
            <a:pPr marL="609600" indent="-609600" eaLnBrk="1" fontAlgn="auto" hangingPunct="1">
              <a:buFont typeface="Wingdings 3" pitchFamily="18" charset="2"/>
              <a:buNone/>
              <a:defRPr/>
            </a:pPr>
            <a:r>
              <a:rPr lang="en-US" altLang="x-none" sz="4400" dirty="0">
                <a:solidFill>
                  <a:schemeClr val="bg2">
                    <a:lumMod val="75000"/>
                  </a:schemeClr>
                </a:solidFill>
              </a:rPr>
              <a:t>TREATMENT……</a:t>
            </a:r>
          </a:p>
          <a:p>
            <a:pPr marL="609600" indent="-609600" eaLnBrk="1" fontAlgn="auto" hangingPunct="1">
              <a:buFontTx/>
              <a:buAutoNum type="arabicPeriod"/>
              <a:defRPr/>
            </a:pPr>
            <a:r>
              <a:rPr lang="en-US" altLang="x-none" sz="2400" dirty="0">
                <a:solidFill>
                  <a:schemeClr val="bg2">
                    <a:lumMod val="75000"/>
                  </a:schemeClr>
                </a:solidFill>
              </a:rPr>
              <a:t>OXYGEN</a:t>
            </a:r>
            <a:r>
              <a:rPr lang="en-US" altLang="x-none" sz="2400" dirty="0" smtClean="0">
                <a:solidFill>
                  <a:schemeClr val="bg2">
                    <a:lumMod val="75000"/>
                  </a:schemeClr>
                </a:solidFill>
              </a:rPr>
              <a:t>…….Increases oxygen carried in the cells</a:t>
            </a:r>
            <a:endParaRPr lang="en-US" altLang="x-none" sz="2400" dirty="0">
              <a:solidFill>
                <a:schemeClr val="bg2">
                  <a:lumMod val="75000"/>
                </a:schemeClr>
              </a:solidFill>
            </a:endParaRPr>
          </a:p>
          <a:p>
            <a:pPr marL="609600" indent="-609600" eaLnBrk="1" fontAlgn="auto" hangingPunct="1">
              <a:buFontTx/>
              <a:buAutoNum type="arabicPeriod"/>
              <a:defRPr/>
            </a:pPr>
            <a:r>
              <a:rPr lang="en-US" altLang="x-none" sz="2400" dirty="0">
                <a:solidFill>
                  <a:schemeClr val="bg2">
                    <a:lumMod val="75000"/>
                  </a:schemeClr>
                </a:solidFill>
              </a:rPr>
              <a:t>LASIX</a:t>
            </a:r>
            <a:r>
              <a:rPr lang="en-US" altLang="x-none" sz="2400" dirty="0" smtClean="0">
                <a:solidFill>
                  <a:schemeClr val="bg2">
                    <a:lumMod val="75000"/>
                  </a:schemeClr>
                </a:solidFill>
              </a:rPr>
              <a:t>……Removes fluid from the body.  This in turn reduces the hydrostatic  pressure in the vessels and makes the amount of blood more manageable.</a:t>
            </a:r>
            <a:endParaRPr lang="en-US" altLang="x-none" sz="2400" dirty="0">
              <a:solidFill>
                <a:schemeClr val="bg2">
                  <a:lumMod val="75000"/>
                </a:schemeClr>
              </a:solidFill>
            </a:endParaRPr>
          </a:p>
          <a:p>
            <a:pPr marL="609600" indent="-609600" eaLnBrk="1" fontAlgn="auto" hangingPunct="1">
              <a:buFontTx/>
              <a:buAutoNum type="arabicPeriod"/>
              <a:defRPr/>
            </a:pPr>
            <a:r>
              <a:rPr lang="en-US" altLang="x-none" sz="2400" dirty="0">
                <a:solidFill>
                  <a:schemeClr val="bg2">
                    <a:lumMod val="75000"/>
                  </a:schemeClr>
                </a:solidFill>
              </a:rPr>
              <a:t>NITRITES</a:t>
            </a:r>
            <a:r>
              <a:rPr lang="en-US" altLang="x-none" sz="2400" dirty="0" smtClean="0">
                <a:solidFill>
                  <a:schemeClr val="bg2">
                    <a:lumMod val="75000"/>
                  </a:schemeClr>
                </a:solidFill>
              </a:rPr>
              <a:t>…….Dilates the vessels so that they can accommodate the fluid.</a:t>
            </a:r>
            <a:endParaRPr lang="en-US" altLang="x-none" sz="2400" dirty="0">
              <a:solidFill>
                <a:schemeClr val="bg2">
                  <a:lumMod val="75000"/>
                </a:schemeClr>
              </a:solidFill>
            </a:endParaRPr>
          </a:p>
          <a:p>
            <a:pPr marL="609600" indent="-609600" eaLnBrk="1" fontAlgn="auto" hangingPunct="1">
              <a:buFontTx/>
              <a:buAutoNum type="arabicPeriod"/>
              <a:defRPr/>
            </a:pPr>
            <a:r>
              <a:rPr lang="en-US" altLang="x-none" sz="2400" dirty="0">
                <a:solidFill>
                  <a:schemeClr val="bg2">
                    <a:lumMod val="75000"/>
                  </a:schemeClr>
                </a:solidFill>
              </a:rPr>
              <a:t>CPAP</a:t>
            </a:r>
            <a:r>
              <a:rPr lang="en-US" altLang="x-none" sz="2400" dirty="0" smtClean="0">
                <a:solidFill>
                  <a:schemeClr val="bg2">
                    <a:lumMod val="75000"/>
                  </a:schemeClr>
                </a:solidFill>
              </a:rPr>
              <a:t>……</a:t>
            </a:r>
            <a:endParaRPr lang="en-US" altLang="x-none" sz="2400" dirty="0">
              <a:solidFill>
                <a:schemeClr val="bg2">
                  <a:lumMod val="75000"/>
                </a:schemeClr>
              </a:solidFill>
            </a:endParaRPr>
          </a:p>
          <a:p>
            <a:pPr marL="609600" indent="-609600" eaLnBrk="1" fontAlgn="auto" hangingPunct="1">
              <a:defRPr/>
            </a:pPr>
            <a:endParaRPr lang="en-US" altLang="x-none" sz="2400" dirty="0">
              <a:solidFill>
                <a:schemeClr val="bg2">
                  <a:lumMod val="75000"/>
                </a:schemeClr>
              </a:solidFill>
            </a:endParaRPr>
          </a:p>
        </p:txBody>
      </p:sp>
      <p:sp>
        <p:nvSpPr>
          <p:cNvPr id="1946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C15E16-0A78-4836-ACC1-E9DEBEC9F3D0}" type="slidenum">
              <a:rPr lang="en-US" smtClean="0">
                <a:solidFill>
                  <a:schemeClr val="tx1"/>
                </a:solidFill>
                <a:latin typeface="Arial" charset="0"/>
              </a:rPr>
              <a:pPr fontAlgn="base">
                <a:spcBef>
                  <a:spcPct val="0"/>
                </a:spcBef>
                <a:spcAft>
                  <a:spcPct val="0"/>
                </a:spcAft>
                <a:defRPr/>
              </a:pPr>
              <a:t>13</a:t>
            </a:fld>
            <a:endParaRPr lang="en-US" smtClean="0">
              <a:solidFill>
                <a:schemeClr val="tx1"/>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1"/>
          <p:cNvSpPr>
            <a:spLocks noGrp="1" noChangeArrowheads="1"/>
          </p:cNvSpPr>
          <p:nvPr>
            <p:ph type="title"/>
          </p:nvPr>
        </p:nvSpPr>
        <p:spPr/>
        <p:txBody>
          <a:bodyPr>
            <a:normAutofit fontScale="90000"/>
          </a:bodyPr>
          <a:lstStyle/>
          <a:p>
            <a:pPr eaLnBrk="1" fontAlgn="auto" hangingPunct="1">
              <a:spcAft>
                <a:spcPts val="0"/>
              </a:spcAft>
              <a:defRPr/>
            </a:pPr>
            <a:r>
              <a:rPr lang="en-US" altLang="x-none" sz="2400" dirty="0"/>
              <a:t>RADIOGRAPH OF CHF</a:t>
            </a:r>
            <a:br>
              <a:rPr lang="en-US" altLang="x-none" sz="2400" dirty="0"/>
            </a:br>
            <a:r>
              <a:rPr lang="en-US" altLang="x-none" sz="2400" dirty="0"/>
              <a:t>ENLARGED HEART</a:t>
            </a:r>
            <a:br>
              <a:rPr lang="en-US" altLang="x-none" sz="2400" dirty="0"/>
            </a:br>
            <a:r>
              <a:rPr lang="en-US" altLang="x-none" sz="2400" dirty="0"/>
              <a:t>FLUID (THE WHITE) BUILD UP IN THE LUNGS</a:t>
            </a:r>
            <a:br>
              <a:rPr lang="en-US" altLang="x-none" sz="2400" dirty="0"/>
            </a:br>
            <a:endParaRPr lang="en-US" altLang="x-none" sz="2400" dirty="0"/>
          </a:p>
        </p:txBody>
      </p:sp>
      <p:pic>
        <p:nvPicPr>
          <p:cNvPr id="18435" name="Picture 22"/>
          <p:cNvPicPr>
            <a:picLocks noGrp="1" noChangeAspect="1" noChangeArrowheads="1"/>
          </p:cNvPicPr>
          <p:nvPr>
            <p:ph idx="1"/>
          </p:nvPr>
        </p:nvPicPr>
        <p:blipFill>
          <a:blip r:embed="rId2"/>
          <a:srcRect/>
          <a:stretch>
            <a:fillRect/>
          </a:stretch>
        </p:blipFill>
        <p:spPr>
          <a:xfrm>
            <a:off x="3271838" y="179388"/>
            <a:ext cx="5499100" cy="4127500"/>
          </a:xfrm>
        </p:spPr>
      </p:pic>
      <p:sp>
        <p:nvSpPr>
          <p:cNvPr id="20484"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41077E-E5F3-41C6-B35B-25270E2A6CCD}" type="slidenum">
              <a:rPr lang="en-US" smtClean="0">
                <a:solidFill>
                  <a:schemeClr val="tx1"/>
                </a:solidFill>
                <a:latin typeface="Arial" charset="0"/>
              </a:rPr>
              <a:pPr fontAlgn="base">
                <a:spcBef>
                  <a:spcPct val="0"/>
                </a:spcBef>
                <a:spcAft>
                  <a:spcPct val="0"/>
                </a:spcAft>
                <a:defRPr/>
              </a:pPr>
              <a:t>14</a:t>
            </a:fld>
            <a:endParaRPr lang="en-US" smtClean="0">
              <a:solidFill>
                <a:schemeClr val="tx1"/>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p:cNvSpPr>
            <a:spLocks noGrp="1" noChangeArrowheads="1"/>
          </p:cNvSpPr>
          <p:nvPr>
            <p:ph type="ctrTitle"/>
          </p:nvPr>
        </p:nvSpPr>
        <p:spPr>
          <a:xfrm>
            <a:off x="2209800" y="2286000"/>
            <a:ext cx="7772400" cy="1143000"/>
          </a:xfrm>
        </p:spPr>
        <p:txBody>
          <a:bodyPr/>
          <a:lstStyle/>
          <a:p>
            <a:pPr eaLnBrk="1" fontAlgn="auto" hangingPunct="1">
              <a:spcAft>
                <a:spcPts val="0"/>
              </a:spcAft>
              <a:defRPr/>
            </a:pPr>
            <a:r>
              <a:rPr lang="en-US" altLang="x-none"/>
              <a:t>PULMONARY EDEMA</a:t>
            </a:r>
          </a:p>
        </p:txBody>
      </p:sp>
      <p:sp>
        <p:nvSpPr>
          <p:cNvPr id="19459" name="Rectangle 1027"/>
          <p:cNvSpPr>
            <a:spLocks noGrp="1" noChangeArrowheads="1"/>
          </p:cNvSpPr>
          <p:nvPr>
            <p:ph type="subTitle" idx="1"/>
          </p:nvPr>
        </p:nvSpPr>
        <p:spPr>
          <a:xfrm>
            <a:off x="684213" y="3843338"/>
            <a:ext cx="6400800" cy="1947862"/>
          </a:xfrm>
        </p:spPr>
        <p:txBody>
          <a:bodyPr/>
          <a:lstStyle/>
          <a:p>
            <a:pPr eaLnBrk="1" hangingPunct="1"/>
            <a:endParaRPr lang="en-US" smtClean="0">
              <a:solidFill>
                <a:srgbClr val="0F496F"/>
              </a:solidFill>
            </a:endParaRPr>
          </a:p>
        </p:txBody>
      </p:sp>
      <p:sp>
        <p:nvSpPr>
          <p:cNvPr id="21508"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F5C91-5998-49B8-87AF-0E2383AE006D}" type="slidenum">
              <a:rPr lang="en-US" smtClean="0">
                <a:solidFill>
                  <a:schemeClr val="tx1"/>
                </a:solidFill>
                <a:latin typeface="Arial" charset="0"/>
              </a:rPr>
              <a:pPr fontAlgn="base">
                <a:spcBef>
                  <a:spcPct val="0"/>
                </a:spcBef>
                <a:spcAft>
                  <a:spcPct val="0"/>
                </a:spcAft>
                <a:defRPr/>
              </a:pPr>
              <a:t>15</a:t>
            </a:fld>
            <a:endParaRPr lang="en-US" smtClean="0">
              <a:solidFill>
                <a:schemeClr val="tx1"/>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fontAlgn="auto" hangingPunct="1">
              <a:spcAft>
                <a:spcPts val="0"/>
              </a:spcAft>
              <a:defRPr/>
            </a:pPr>
            <a:r>
              <a:rPr lang="en-US" altLang="x-none"/>
              <a:t>PULMONARY EDEMA</a:t>
            </a:r>
          </a:p>
        </p:txBody>
      </p:sp>
      <p:sp>
        <p:nvSpPr>
          <p:cNvPr id="20483" name="Rectangle 3"/>
          <p:cNvSpPr>
            <a:spLocks noGrp="1" noChangeArrowheads="1"/>
          </p:cNvSpPr>
          <p:nvPr>
            <p:ph idx="1"/>
          </p:nvPr>
        </p:nvSpPr>
        <p:spPr/>
        <p:txBody>
          <a:bodyPr/>
          <a:lstStyle/>
          <a:p>
            <a:pPr eaLnBrk="1" hangingPunct="1"/>
            <a:r>
              <a:rPr lang="en-US" smtClean="0"/>
              <a:t>Really Bad CHF</a:t>
            </a:r>
          </a:p>
          <a:p>
            <a:pPr eaLnBrk="1" hangingPunct="1"/>
            <a:r>
              <a:rPr lang="en-US" smtClean="0"/>
              <a:t>Most Often Associated With Cardiac Ischemia</a:t>
            </a:r>
          </a:p>
          <a:p>
            <a:pPr eaLnBrk="1" hangingPunct="1"/>
            <a:r>
              <a:rPr lang="en-US" smtClean="0"/>
              <a:t>Typically Has A Sudden Onset.</a:t>
            </a:r>
          </a:p>
          <a:p>
            <a:pPr eaLnBrk="1" hangingPunct="1"/>
            <a:r>
              <a:rPr lang="en-US" smtClean="0"/>
              <a:t>Findings Early On Include Hypertension, And Rales.</a:t>
            </a:r>
          </a:p>
          <a:p>
            <a:pPr eaLnBrk="1" hangingPunct="1"/>
            <a:endParaRPr lang="en-US" smtClean="0"/>
          </a:p>
        </p:txBody>
      </p:sp>
      <p:sp>
        <p:nvSpPr>
          <p:cNvPr id="2253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A1530F-2F4D-4844-9878-F8D920F3E30A}" type="slidenum">
              <a:rPr lang="en-US" smtClean="0">
                <a:solidFill>
                  <a:schemeClr val="tx1"/>
                </a:solidFill>
                <a:latin typeface="Arial" charset="0"/>
              </a:rPr>
              <a:pPr fontAlgn="base">
                <a:spcBef>
                  <a:spcPct val="0"/>
                </a:spcBef>
                <a:spcAft>
                  <a:spcPct val="0"/>
                </a:spcAft>
                <a:defRPr/>
              </a:pPr>
              <a:t>16</a:t>
            </a:fld>
            <a:endParaRPr lang="en-US" smtClean="0">
              <a:solidFill>
                <a:schemeClr val="tx1"/>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ctrTitle"/>
          </p:nvPr>
        </p:nvSpPr>
        <p:spPr>
          <a:xfrm>
            <a:off x="2209800" y="2286000"/>
            <a:ext cx="7772400" cy="1143000"/>
          </a:xfrm>
        </p:spPr>
        <p:txBody>
          <a:bodyPr>
            <a:normAutofit fontScale="90000"/>
          </a:bodyPr>
          <a:lstStyle/>
          <a:p>
            <a:pPr eaLnBrk="1" fontAlgn="auto" hangingPunct="1">
              <a:spcAft>
                <a:spcPts val="0"/>
              </a:spcAft>
              <a:defRPr/>
            </a:pPr>
            <a:r>
              <a:rPr lang="en-US" altLang="x-none"/>
              <a:t>NONCARDIOGENIC PULMONARY EDEMA</a:t>
            </a:r>
          </a:p>
        </p:txBody>
      </p:sp>
      <p:sp>
        <p:nvSpPr>
          <p:cNvPr id="21507" name="Rectangle 1027"/>
          <p:cNvSpPr>
            <a:spLocks noGrp="1" noChangeArrowheads="1"/>
          </p:cNvSpPr>
          <p:nvPr>
            <p:ph type="subTitle" idx="1"/>
          </p:nvPr>
        </p:nvSpPr>
        <p:spPr>
          <a:xfrm>
            <a:off x="684213" y="3843338"/>
            <a:ext cx="6400800" cy="1947862"/>
          </a:xfrm>
        </p:spPr>
        <p:txBody>
          <a:bodyPr/>
          <a:lstStyle/>
          <a:p>
            <a:pPr eaLnBrk="1" hangingPunct="1"/>
            <a:endParaRPr lang="en-US" smtClean="0">
              <a:solidFill>
                <a:srgbClr val="0F496F"/>
              </a:solidFill>
            </a:endParaRPr>
          </a:p>
        </p:txBody>
      </p:sp>
      <p:sp>
        <p:nvSpPr>
          <p:cNvPr id="2355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11A314-B8A3-4AB9-A34E-6936FC39077F}" type="slidenum">
              <a:rPr lang="en-US" smtClean="0">
                <a:solidFill>
                  <a:schemeClr val="tx1"/>
                </a:solidFill>
                <a:latin typeface="Arial" charset="0"/>
              </a:rPr>
              <a:pPr fontAlgn="base">
                <a:spcBef>
                  <a:spcPct val="0"/>
                </a:spcBef>
                <a:spcAft>
                  <a:spcPct val="0"/>
                </a:spcAft>
                <a:defRPr/>
              </a:pPr>
              <a:t>17</a:t>
            </a:fld>
            <a:endParaRPr lang="en-US" smtClean="0">
              <a:solidFill>
                <a:schemeClr val="tx1"/>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6"/>
          <p:cNvSpPr>
            <a:spLocks noGrp="1" noChangeArrowheads="1"/>
          </p:cNvSpPr>
          <p:nvPr>
            <p:ph type="title"/>
          </p:nvPr>
        </p:nvSpPr>
        <p:spPr/>
        <p:txBody>
          <a:bodyPr/>
          <a:lstStyle/>
          <a:p>
            <a:pPr eaLnBrk="1" fontAlgn="auto" hangingPunct="1">
              <a:spcAft>
                <a:spcPts val="0"/>
              </a:spcAft>
              <a:defRPr/>
            </a:pPr>
            <a:r>
              <a:rPr lang="en-US" altLang="x-none"/>
              <a:t>NONCARDIOGENIC PULMONARY EDEMA</a:t>
            </a:r>
          </a:p>
        </p:txBody>
      </p:sp>
      <p:sp>
        <p:nvSpPr>
          <p:cNvPr id="22531" name="Rectangle 1027"/>
          <p:cNvSpPr>
            <a:spLocks noGrp="1" noChangeArrowheads="1"/>
          </p:cNvSpPr>
          <p:nvPr>
            <p:ph idx="1"/>
          </p:nvPr>
        </p:nvSpPr>
        <p:spPr/>
        <p:txBody>
          <a:bodyPr/>
          <a:lstStyle/>
          <a:p>
            <a:pPr marL="609600" indent="-609600" eaLnBrk="1" hangingPunct="1">
              <a:buFontTx/>
              <a:buAutoNum type="arabicPeriod"/>
            </a:pPr>
            <a:r>
              <a:rPr lang="en-US" smtClean="0"/>
              <a:t>ALSO KNOWN AS ARDS…Adult Respiratory Distress Syndrome</a:t>
            </a:r>
          </a:p>
          <a:p>
            <a:pPr marL="609600" indent="-609600" eaLnBrk="1" hangingPunct="1">
              <a:buFontTx/>
              <a:buAutoNum type="arabicPeriod"/>
            </a:pPr>
            <a:r>
              <a:rPr lang="en-US" smtClean="0"/>
              <a:t>Distinguished from pulmonary edema by underlying cause.</a:t>
            </a:r>
          </a:p>
          <a:p>
            <a:pPr marL="609600" indent="-609600" eaLnBrk="1" hangingPunct="1">
              <a:buFontTx/>
              <a:buAutoNum type="arabicPeriod"/>
            </a:pPr>
            <a:r>
              <a:rPr lang="en-US" smtClean="0"/>
              <a:t>Typically the heart size is normal.</a:t>
            </a:r>
          </a:p>
          <a:p>
            <a:pPr marL="609600" indent="-609600" eaLnBrk="1" hangingPunct="1">
              <a:buFontTx/>
              <a:buAutoNum type="arabicPeriod"/>
            </a:pPr>
            <a:r>
              <a:rPr lang="en-US" smtClean="0"/>
              <a:t>Is a symptom of another problem.</a:t>
            </a:r>
          </a:p>
        </p:txBody>
      </p:sp>
      <p:sp>
        <p:nvSpPr>
          <p:cNvPr id="2458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1102C-FD94-47EF-964A-97FCFBC301D6}" type="slidenum">
              <a:rPr lang="en-US" smtClean="0">
                <a:solidFill>
                  <a:schemeClr val="tx1"/>
                </a:solidFill>
                <a:latin typeface="Arial" charset="0"/>
              </a:rPr>
              <a:pPr fontAlgn="base">
                <a:spcBef>
                  <a:spcPct val="0"/>
                </a:spcBef>
                <a:spcAft>
                  <a:spcPct val="0"/>
                </a:spcAft>
                <a:defRPr/>
              </a:pPr>
              <a:t>18</a:t>
            </a:fld>
            <a:endParaRPr lang="en-US" smtClean="0">
              <a:solidFill>
                <a:schemeClr val="tx1"/>
              </a:solidFill>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074"/>
          <p:cNvSpPr>
            <a:spLocks noGrp="1" noChangeArrowheads="1"/>
          </p:cNvSpPr>
          <p:nvPr>
            <p:ph type="title"/>
          </p:nvPr>
        </p:nvSpPr>
        <p:spPr/>
        <p:txBody>
          <a:bodyPr/>
          <a:lstStyle/>
          <a:p>
            <a:pPr eaLnBrk="1" fontAlgn="auto" hangingPunct="1">
              <a:spcAft>
                <a:spcPts val="0"/>
              </a:spcAft>
              <a:defRPr/>
            </a:pPr>
            <a:r>
              <a:rPr lang="en-US" altLang="x-none"/>
              <a:t>NONCARDIOGENIC PULMONARY EDEMA</a:t>
            </a:r>
          </a:p>
        </p:txBody>
      </p:sp>
      <p:sp>
        <p:nvSpPr>
          <p:cNvPr id="23555" name="Rectangle 3075"/>
          <p:cNvSpPr>
            <a:spLocks noGrp="1" noChangeArrowheads="1"/>
          </p:cNvSpPr>
          <p:nvPr>
            <p:ph idx="1"/>
          </p:nvPr>
        </p:nvSpPr>
        <p:spPr/>
        <p:txBody>
          <a:bodyPr/>
          <a:lstStyle/>
          <a:p>
            <a:pPr marL="609600" indent="-609600" eaLnBrk="1" hangingPunct="1">
              <a:buFont typeface="Wingdings 3" pitchFamily="18" charset="2"/>
              <a:buNone/>
            </a:pPr>
            <a:r>
              <a:rPr lang="en-US" sz="4400" smtClean="0"/>
              <a:t>CAUSES…..</a:t>
            </a:r>
          </a:p>
          <a:p>
            <a:pPr marL="609600" indent="-609600" eaLnBrk="1" hangingPunct="1">
              <a:buFontTx/>
              <a:buAutoNum type="arabicPeriod"/>
            </a:pPr>
            <a:r>
              <a:rPr lang="en-US" smtClean="0"/>
              <a:t>Head Injury</a:t>
            </a:r>
          </a:p>
          <a:p>
            <a:pPr marL="609600" indent="-609600" eaLnBrk="1" hangingPunct="1">
              <a:buFontTx/>
              <a:buAutoNum type="arabicPeriod"/>
            </a:pPr>
            <a:r>
              <a:rPr lang="en-US" smtClean="0"/>
              <a:t>Infection</a:t>
            </a:r>
          </a:p>
          <a:p>
            <a:pPr marL="609600" indent="-609600" eaLnBrk="1" hangingPunct="1">
              <a:buFontTx/>
              <a:buAutoNum type="arabicPeriod"/>
            </a:pPr>
            <a:r>
              <a:rPr lang="en-US" smtClean="0"/>
              <a:t>Drugs</a:t>
            </a:r>
          </a:p>
          <a:p>
            <a:pPr marL="609600" indent="-609600" eaLnBrk="1" hangingPunct="1">
              <a:buFontTx/>
              <a:buAutoNum type="arabicPeriod"/>
            </a:pPr>
            <a:r>
              <a:rPr lang="en-US" smtClean="0"/>
              <a:t>Severe Trauma</a:t>
            </a:r>
          </a:p>
          <a:p>
            <a:pPr marL="609600" indent="-609600" eaLnBrk="1" hangingPunct="1">
              <a:buFontTx/>
              <a:buAutoNum type="arabicPeriod"/>
            </a:pPr>
            <a:r>
              <a:rPr lang="en-US" smtClean="0"/>
              <a:t>Smoke Inhalation And Burns</a:t>
            </a:r>
          </a:p>
          <a:p>
            <a:pPr marL="609600" indent="-609600" eaLnBrk="1" hangingPunct="1">
              <a:buFontTx/>
              <a:buAutoNum type="arabicPeriod"/>
            </a:pPr>
            <a:r>
              <a:rPr lang="en-US" smtClean="0"/>
              <a:t>Inflamatory Processes Such As Pancreatitis</a:t>
            </a:r>
          </a:p>
        </p:txBody>
      </p:sp>
      <p:sp>
        <p:nvSpPr>
          <p:cNvPr id="25604"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C8A784-09D1-4221-B100-72D13BC050E5}" type="slidenum">
              <a:rPr lang="en-US" smtClean="0">
                <a:solidFill>
                  <a:schemeClr val="tx1"/>
                </a:solidFill>
                <a:latin typeface="Arial" charset="0"/>
              </a:rPr>
              <a:pPr fontAlgn="base">
                <a:spcBef>
                  <a:spcPct val="0"/>
                </a:spcBef>
                <a:spcAft>
                  <a:spcPct val="0"/>
                </a:spcAft>
                <a:defRPr/>
              </a:pPr>
              <a:t>19</a:t>
            </a:fld>
            <a:endParaRPr lang="en-US" smtClean="0">
              <a:solidFill>
                <a:schemeClr val="tx1"/>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altLang="x-none"/>
              <a:t>RESPIRATORY DISTRESS</a:t>
            </a:r>
          </a:p>
        </p:txBody>
      </p:sp>
      <p:sp>
        <p:nvSpPr>
          <p:cNvPr id="6147" name="Rectangle 3"/>
          <p:cNvSpPr>
            <a:spLocks noGrp="1" noChangeArrowheads="1"/>
          </p:cNvSpPr>
          <p:nvPr>
            <p:ph idx="1"/>
          </p:nvPr>
        </p:nvSpPr>
        <p:spPr/>
        <p:txBody>
          <a:bodyPr/>
          <a:lstStyle/>
          <a:p>
            <a:pPr eaLnBrk="1" hangingPunct="1"/>
            <a:r>
              <a:rPr lang="en-US" sz="3200" smtClean="0"/>
              <a:t>Conditions that result in a compromise in </a:t>
            </a:r>
            <a:r>
              <a:rPr lang="en-US" sz="3200" b="1" smtClean="0">
                <a:solidFill>
                  <a:srgbClr val="FF0000"/>
                </a:solidFill>
              </a:rPr>
              <a:t>oxygenation and ventilation</a:t>
            </a:r>
            <a:r>
              <a:rPr lang="en-US" sz="3200" smtClean="0"/>
              <a:t>.</a:t>
            </a:r>
          </a:p>
          <a:p>
            <a:pPr eaLnBrk="1" hangingPunct="1"/>
            <a:r>
              <a:rPr lang="en-US" sz="3200" smtClean="0"/>
              <a:t>Can result in an increase or decrease in respiratory drive.</a:t>
            </a:r>
          </a:p>
        </p:txBody>
      </p:sp>
      <p:sp>
        <p:nvSpPr>
          <p:cNvPr id="819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50C79B-21BC-4BA7-A1C6-E836B17D3454}" type="slidenum">
              <a:rPr lang="en-US" smtClean="0">
                <a:solidFill>
                  <a:schemeClr val="tx1"/>
                </a:solidFill>
                <a:latin typeface="Arial" charset="0"/>
              </a:rPr>
              <a:pPr fontAlgn="base">
                <a:spcBef>
                  <a:spcPct val="0"/>
                </a:spcBef>
                <a:spcAft>
                  <a:spcPct val="0"/>
                </a:spcAft>
                <a:defRPr/>
              </a:pPr>
              <a:t>2</a:t>
            </a:fld>
            <a:endParaRPr lang="en-US" smtClean="0">
              <a:solidFill>
                <a:schemeClr val="tx1"/>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6"/>
          <p:cNvSpPr>
            <a:spLocks noGrp="1" noChangeArrowheads="1"/>
          </p:cNvSpPr>
          <p:nvPr>
            <p:ph type="title"/>
          </p:nvPr>
        </p:nvSpPr>
        <p:spPr/>
        <p:txBody>
          <a:bodyPr/>
          <a:lstStyle/>
          <a:p>
            <a:pPr eaLnBrk="1" fontAlgn="auto" hangingPunct="1">
              <a:spcAft>
                <a:spcPts val="0"/>
              </a:spcAft>
              <a:defRPr/>
            </a:pPr>
            <a:r>
              <a:rPr lang="en-US" altLang="x-none"/>
              <a:t>NONCARDIOGENIC PULMONARY EDEMA</a:t>
            </a:r>
          </a:p>
        </p:txBody>
      </p:sp>
      <p:sp>
        <p:nvSpPr>
          <p:cNvPr id="24579" name="Rectangle 1027"/>
          <p:cNvSpPr>
            <a:spLocks noGrp="1" noChangeArrowheads="1"/>
          </p:cNvSpPr>
          <p:nvPr>
            <p:ph idx="1"/>
          </p:nvPr>
        </p:nvSpPr>
        <p:spPr/>
        <p:txBody>
          <a:bodyPr/>
          <a:lstStyle/>
          <a:p>
            <a:pPr marL="609600" indent="-609600" eaLnBrk="1" hangingPunct="1">
              <a:buFont typeface="Wingdings 3" pitchFamily="18" charset="2"/>
              <a:buNone/>
            </a:pPr>
            <a:r>
              <a:rPr lang="en-US" sz="4400" smtClean="0"/>
              <a:t>SYMPTOMS…..</a:t>
            </a:r>
          </a:p>
          <a:p>
            <a:pPr marL="609600" indent="-609600" eaLnBrk="1" hangingPunct="1">
              <a:buFontTx/>
              <a:buAutoNum type="arabicPeriod"/>
            </a:pPr>
            <a:r>
              <a:rPr lang="en-US" smtClean="0"/>
              <a:t>Similar to CHF and pulmonary edema.</a:t>
            </a:r>
          </a:p>
          <a:p>
            <a:pPr marL="609600" indent="-609600" eaLnBrk="1" hangingPunct="1">
              <a:buFontTx/>
              <a:buAutoNum type="arabicPeriod"/>
            </a:pPr>
            <a:r>
              <a:rPr lang="en-US" smtClean="0"/>
              <a:t>SOB and often sudden.</a:t>
            </a:r>
          </a:p>
        </p:txBody>
      </p:sp>
      <p:sp>
        <p:nvSpPr>
          <p:cNvPr id="26628"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995FF-1DB7-48ED-86C3-DA21BEB88C8F}" type="slidenum">
              <a:rPr lang="en-US" smtClean="0">
                <a:solidFill>
                  <a:schemeClr val="tx1"/>
                </a:solidFill>
                <a:latin typeface="Arial" charset="0"/>
              </a:rPr>
              <a:pPr fontAlgn="base">
                <a:spcBef>
                  <a:spcPct val="0"/>
                </a:spcBef>
                <a:spcAft>
                  <a:spcPct val="0"/>
                </a:spcAft>
                <a:defRPr/>
              </a:pPr>
              <a:t>20</a:t>
            </a:fld>
            <a:endParaRPr lang="en-US" smtClean="0">
              <a:solidFill>
                <a:schemeClr val="tx1"/>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26"/>
          <p:cNvSpPr>
            <a:spLocks noGrp="1" noChangeArrowheads="1"/>
          </p:cNvSpPr>
          <p:nvPr>
            <p:ph type="title"/>
          </p:nvPr>
        </p:nvSpPr>
        <p:spPr/>
        <p:txBody>
          <a:bodyPr/>
          <a:lstStyle/>
          <a:p>
            <a:pPr eaLnBrk="1" fontAlgn="auto" hangingPunct="1">
              <a:spcAft>
                <a:spcPts val="0"/>
              </a:spcAft>
              <a:defRPr/>
            </a:pPr>
            <a:r>
              <a:rPr lang="en-US" altLang="x-none"/>
              <a:t>NONCARDIOGENIC PULMONARY EDEMA</a:t>
            </a:r>
          </a:p>
        </p:txBody>
      </p:sp>
      <p:sp>
        <p:nvSpPr>
          <p:cNvPr id="25603" name="Rectangle 1027"/>
          <p:cNvSpPr>
            <a:spLocks noGrp="1" noChangeArrowheads="1"/>
          </p:cNvSpPr>
          <p:nvPr>
            <p:ph idx="1"/>
          </p:nvPr>
        </p:nvSpPr>
        <p:spPr/>
        <p:txBody>
          <a:bodyPr/>
          <a:lstStyle/>
          <a:p>
            <a:pPr marL="609600" indent="-609600" eaLnBrk="1" hangingPunct="1">
              <a:buFont typeface="Wingdings 3" pitchFamily="18" charset="2"/>
              <a:buNone/>
            </a:pPr>
            <a:r>
              <a:rPr lang="en-US" sz="4400" smtClean="0"/>
              <a:t>CLINICAL FINDINGS…..</a:t>
            </a:r>
          </a:p>
          <a:p>
            <a:pPr marL="609600" indent="-609600" eaLnBrk="1" hangingPunct="1">
              <a:buFontTx/>
              <a:buAutoNum type="arabicPeriod"/>
            </a:pPr>
            <a:r>
              <a:rPr lang="en-US" smtClean="0"/>
              <a:t>SOB with rales.</a:t>
            </a:r>
          </a:p>
          <a:p>
            <a:pPr marL="609600" indent="-609600" eaLnBrk="1" hangingPunct="1">
              <a:buFontTx/>
              <a:buAutoNum type="arabicPeriod"/>
            </a:pPr>
            <a:r>
              <a:rPr lang="en-US" smtClean="0"/>
              <a:t>Blood pressure variable</a:t>
            </a:r>
          </a:p>
        </p:txBody>
      </p:sp>
      <p:sp>
        <p:nvSpPr>
          <p:cNvPr id="2765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2E8B25-6161-47CB-AEB8-F6FAF239DC77}" type="slidenum">
              <a:rPr lang="en-US" smtClean="0">
                <a:solidFill>
                  <a:schemeClr val="tx1"/>
                </a:solidFill>
                <a:latin typeface="Arial" charset="0"/>
              </a:rPr>
              <a:pPr fontAlgn="base">
                <a:spcBef>
                  <a:spcPct val="0"/>
                </a:spcBef>
                <a:spcAft>
                  <a:spcPct val="0"/>
                </a:spcAft>
                <a:defRPr/>
              </a:pPr>
              <a:t>21</a:t>
            </a:fld>
            <a:endParaRPr lang="en-US" smtClean="0">
              <a:solidFill>
                <a:schemeClr val="tx1"/>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26"/>
          <p:cNvSpPr>
            <a:spLocks noGrp="1" noChangeArrowheads="1"/>
          </p:cNvSpPr>
          <p:nvPr>
            <p:ph type="title"/>
          </p:nvPr>
        </p:nvSpPr>
        <p:spPr/>
        <p:txBody>
          <a:bodyPr/>
          <a:lstStyle/>
          <a:p>
            <a:pPr eaLnBrk="1" fontAlgn="auto" hangingPunct="1">
              <a:spcAft>
                <a:spcPts val="0"/>
              </a:spcAft>
              <a:defRPr/>
            </a:pPr>
            <a:r>
              <a:rPr lang="en-US" altLang="x-none"/>
              <a:t>NONCARDIOGENIC PULMONARY EDEMA</a:t>
            </a:r>
          </a:p>
        </p:txBody>
      </p:sp>
      <p:sp>
        <p:nvSpPr>
          <p:cNvPr id="26627" name="Rectangle 1027"/>
          <p:cNvSpPr>
            <a:spLocks noGrp="1" noChangeArrowheads="1"/>
          </p:cNvSpPr>
          <p:nvPr>
            <p:ph idx="1"/>
          </p:nvPr>
        </p:nvSpPr>
        <p:spPr/>
        <p:txBody>
          <a:bodyPr/>
          <a:lstStyle/>
          <a:p>
            <a:pPr marL="609600" indent="-609600" eaLnBrk="1" hangingPunct="1">
              <a:buFont typeface="Wingdings 3" pitchFamily="18" charset="2"/>
              <a:buNone/>
            </a:pPr>
            <a:r>
              <a:rPr lang="en-US" sz="4400" smtClean="0"/>
              <a:t>TREATMENT……</a:t>
            </a:r>
          </a:p>
          <a:p>
            <a:pPr marL="609600" indent="-609600" eaLnBrk="1" hangingPunct="1">
              <a:buFontTx/>
              <a:buAutoNum type="arabicPeriod"/>
            </a:pPr>
            <a:r>
              <a:rPr lang="en-US" smtClean="0"/>
              <a:t>Supportive.  Need to treat underlying cause</a:t>
            </a:r>
          </a:p>
          <a:p>
            <a:pPr marL="609600" indent="-609600" eaLnBrk="1" hangingPunct="1">
              <a:buFontTx/>
              <a:buAutoNum type="arabicPeriod"/>
            </a:pPr>
            <a:r>
              <a:rPr lang="en-US" smtClean="0"/>
              <a:t>Diuretics typically do not work</a:t>
            </a:r>
          </a:p>
          <a:p>
            <a:pPr marL="609600" indent="-609600" eaLnBrk="1" hangingPunct="1">
              <a:buFontTx/>
              <a:buAutoNum type="arabicPeriod"/>
            </a:pPr>
            <a:r>
              <a:rPr lang="en-US" smtClean="0"/>
              <a:t>You will give the diuretic because you can’t distinguish noncardiogenic from cardiogenic in the field.</a:t>
            </a:r>
          </a:p>
        </p:txBody>
      </p:sp>
      <p:sp>
        <p:nvSpPr>
          <p:cNvPr id="2867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259097-C386-475F-9BDF-31E56C6872E6}" type="slidenum">
              <a:rPr lang="en-US" smtClean="0">
                <a:solidFill>
                  <a:schemeClr val="tx1"/>
                </a:solidFill>
                <a:latin typeface="Arial" charset="0"/>
              </a:rPr>
              <a:pPr fontAlgn="base">
                <a:spcBef>
                  <a:spcPct val="0"/>
                </a:spcBef>
                <a:spcAft>
                  <a:spcPct val="0"/>
                </a:spcAft>
                <a:defRPr/>
              </a:pPr>
              <a:t>22</a:t>
            </a:fld>
            <a:endParaRPr lang="en-US" smtClean="0">
              <a:solidFill>
                <a:schemeClr val="tx1"/>
              </a:solidFill>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fontAlgn="auto" hangingPunct="1">
              <a:spcAft>
                <a:spcPts val="0"/>
              </a:spcAft>
              <a:defRPr/>
            </a:pPr>
            <a:r>
              <a:rPr lang="en-US" altLang="x-none"/>
              <a:t>NONCARDIOGENIC PULMONARY EDEMA</a:t>
            </a:r>
          </a:p>
        </p:txBody>
      </p:sp>
      <p:sp>
        <p:nvSpPr>
          <p:cNvPr id="27651" name="Rectangle 3"/>
          <p:cNvSpPr>
            <a:spLocks noGrp="1" noChangeArrowheads="1"/>
          </p:cNvSpPr>
          <p:nvPr>
            <p:ph sz="half" idx="1"/>
          </p:nvPr>
        </p:nvSpPr>
        <p:spPr>
          <a:xfrm>
            <a:off x="1981200" y="1600200"/>
            <a:ext cx="8229600" cy="3505200"/>
          </a:xfrm>
        </p:spPr>
        <p:txBody>
          <a:bodyPr/>
          <a:lstStyle/>
          <a:p>
            <a:pPr marL="0" indent="0" eaLnBrk="1" hangingPunct="1">
              <a:buFont typeface="Wingdings 3" pitchFamily="18" charset="2"/>
              <a:buNone/>
            </a:pPr>
            <a:r>
              <a:rPr lang="en-US" sz="2800" smtClean="0"/>
              <a:t> </a:t>
            </a:r>
          </a:p>
        </p:txBody>
      </p:sp>
      <p:sp>
        <p:nvSpPr>
          <p:cNvPr id="20485" name="Rectangle 4"/>
          <p:cNvSpPr>
            <a:spLocks noGrp="1" noChangeArrowheads="1"/>
          </p:cNvSpPr>
          <p:nvPr>
            <p:ph type="body" sz="half" idx="2"/>
          </p:nvPr>
        </p:nvSpPr>
        <p:spPr>
          <a:xfrm>
            <a:off x="1981200" y="5334000"/>
            <a:ext cx="8229600" cy="792163"/>
          </a:xfrm>
        </p:spPr>
        <p:txBody>
          <a:bodyPr rtlCol="0">
            <a:normAutofit fontScale="92500" lnSpcReduction="10000"/>
          </a:bodyPr>
          <a:lstStyle/>
          <a:p>
            <a:pPr eaLnBrk="1" fontAlgn="auto" hangingPunct="1">
              <a:lnSpc>
                <a:spcPct val="90000"/>
              </a:lnSpc>
              <a:buFont typeface="Wingdings 3" pitchFamily="18" charset="2"/>
              <a:buNone/>
              <a:defRPr/>
            </a:pPr>
            <a:r>
              <a:rPr lang="en-US" altLang="x-none" sz="2400" dirty="0">
                <a:solidFill>
                  <a:schemeClr val="bg2">
                    <a:lumMod val="75000"/>
                  </a:schemeClr>
                </a:solidFill>
              </a:rPr>
              <a:t>CAN NOT DISTINGUISH FROM </a:t>
            </a:r>
            <a:r>
              <a:rPr lang="en-US" altLang="x-none" sz="2400" dirty="0" smtClean="0">
                <a:solidFill>
                  <a:schemeClr val="bg2">
                    <a:lumMod val="75000"/>
                  </a:schemeClr>
                </a:solidFill>
              </a:rPr>
              <a:t>CARDIOGENIC</a:t>
            </a:r>
          </a:p>
          <a:p>
            <a:pPr eaLnBrk="1" fontAlgn="auto" hangingPunct="1">
              <a:lnSpc>
                <a:spcPct val="90000"/>
              </a:lnSpc>
              <a:buFont typeface="Wingdings 3" pitchFamily="18" charset="2"/>
              <a:buNone/>
              <a:defRPr/>
            </a:pPr>
            <a:r>
              <a:rPr lang="en-US" altLang="x-none" sz="2400" dirty="0" smtClean="0">
                <a:solidFill>
                  <a:schemeClr val="bg2">
                    <a:lumMod val="75000"/>
                  </a:schemeClr>
                </a:solidFill>
              </a:rPr>
              <a:t>PULMONARY </a:t>
            </a:r>
            <a:r>
              <a:rPr lang="en-US" altLang="x-none" sz="2400" dirty="0">
                <a:solidFill>
                  <a:schemeClr val="bg2">
                    <a:lumMod val="75000"/>
                  </a:schemeClr>
                </a:solidFill>
              </a:rPr>
              <a:t>EDEMA</a:t>
            </a:r>
          </a:p>
        </p:txBody>
      </p:sp>
      <p:sp>
        <p:nvSpPr>
          <p:cNvPr id="29701"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90016-B429-4D25-B7A1-B744CDFB33D3}" type="slidenum">
              <a:rPr lang="en-US" smtClean="0">
                <a:solidFill>
                  <a:schemeClr val="tx1"/>
                </a:solidFill>
                <a:latin typeface="Arial" charset="0"/>
              </a:rPr>
              <a:pPr fontAlgn="base">
                <a:spcBef>
                  <a:spcPct val="0"/>
                </a:spcBef>
                <a:spcAft>
                  <a:spcPct val="0"/>
                </a:spcAft>
                <a:defRPr/>
              </a:pPr>
              <a:t>23</a:t>
            </a:fld>
            <a:endParaRPr lang="en-US" smtClean="0">
              <a:solidFill>
                <a:schemeClr val="tx1"/>
              </a:solidFill>
              <a:latin typeface="Arial" charset="0"/>
            </a:endParaRPr>
          </a:p>
        </p:txBody>
      </p:sp>
      <p:pic>
        <p:nvPicPr>
          <p:cNvPr id="27654" name="Picture 6" descr="http://images.google.com/url?q=http://content.answers.com/main/content/wp/en/thumb/0/04/190px-Noncardiogenic_pulmonary_edema.JPG&amp;usg=AFQjCNFiL94yCdOZ8YpXOHl139jlpz9C3A"/>
          <p:cNvPicPr>
            <a:picLocks noChangeAspect="1" noChangeArrowheads="1"/>
          </p:cNvPicPr>
          <p:nvPr/>
        </p:nvPicPr>
        <p:blipFill>
          <a:blip r:embed="rId2"/>
          <a:srcRect/>
          <a:stretch>
            <a:fillRect/>
          </a:stretch>
        </p:blipFill>
        <p:spPr bwMode="auto">
          <a:xfrm>
            <a:off x="4572000" y="2057400"/>
            <a:ext cx="2971800" cy="2743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pPr eaLnBrk="1" fontAlgn="auto" hangingPunct="1">
              <a:spcAft>
                <a:spcPts val="0"/>
              </a:spcAft>
              <a:defRPr/>
            </a:pPr>
            <a:r>
              <a:rPr lang="en-US" altLang="x-none"/>
              <a:t>PULMONARY EDEMA</a:t>
            </a:r>
          </a:p>
        </p:txBody>
      </p:sp>
      <p:pic>
        <p:nvPicPr>
          <p:cNvPr id="28675" name="Picture 6"/>
          <p:cNvPicPr>
            <a:picLocks noGrp="1" noChangeAspect="1" noChangeArrowheads="1"/>
          </p:cNvPicPr>
          <p:nvPr>
            <p:ph idx="1"/>
          </p:nvPr>
        </p:nvPicPr>
        <p:blipFill>
          <a:blip r:embed="rId2"/>
          <a:srcRect/>
          <a:stretch>
            <a:fillRect/>
          </a:stretch>
        </p:blipFill>
        <p:spPr>
          <a:xfrm>
            <a:off x="3681413" y="619125"/>
            <a:ext cx="4657725" cy="4090988"/>
          </a:xfrm>
        </p:spPr>
      </p:pic>
      <p:sp>
        <p:nvSpPr>
          <p:cNvPr id="30724"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CEE9F7-A11E-4CB0-A448-8FF3284F77BE}" type="slidenum">
              <a:rPr lang="en-US" smtClean="0">
                <a:solidFill>
                  <a:schemeClr val="tx1"/>
                </a:solidFill>
                <a:latin typeface="Arial" charset="0"/>
              </a:rPr>
              <a:pPr fontAlgn="base">
                <a:spcBef>
                  <a:spcPct val="0"/>
                </a:spcBef>
                <a:spcAft>
                  <a:spcPct val="0"/>
                </a:spcAft>
                <a:defRPr/>
              </a:pPr>
              <a:t>24</a:t>
            </a:fld>
            <a:endParaRPr lang="en-US" smtClean="0">
              <a:solidFill>
                <a:schemeClr val="tx1"/>
              </a:solidFill>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pPr eaLnBrk="1" fontAlgn="auto" hangingPunct="1">
              <a:spcAft>
                <a:spcPts val="0"/>
              </a:spcAft>
              <a:defRPr/>
            </a:pPr>
            <a:r>
              <a:rPr lang="en-US" altLang="x-none"/>
              <a:t>PULMONARY EMBOLUS</a:t>
            </a:r>
            <a:br>
              <a:rPr lang="en-US" altLang="x-none"/>
            </a:br>
            <a:r>
              <a:rPr lang="en-US" altLang="x-none"/>
              <a:t>PE </a:t>
            </a:r>
          </a:p>
        </p:txBody>
      </p:sp>
      <p:sp>
        <p:nvSpPr>
          <p:cNvPr id="31747"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AC80B-85E7-444F-BC87-233096DAFA63}" type="slidenum">
              <a:rPr lang="en-US" smtClean="0">
                <a:solidFill>
                  <a:schemeClr val="tx1"/>
                </a:solidFill>
                <a:latin typeface="Arial" charset="0"/>
              </a:rPr>
              <a:pPr fontAlgn="base">
                <a:spcBef>
                  <a:spcPct val="0"/>
                </a:spcBef>
                <a:spcAft>
                  <a:spcPct val="0"/>
                </a:spcAft>
                <a:defRPr/>
              </a:pPr>
              <a:t>25</a:t>
            </a:fld>
            <a:endParaRPr lang="en-US" smtClean="0">
              <a:solidFill>
                <a:schemeClr val="tx1"/>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fontAlgn="auto" hangingPunct="1">
              <a:spcAft>
                <a:spcPts val="0"/>
              </a:spcAft>
              <a:defRPr/>
            </a:pPr>
            <a:r>
              <a:rPr lang="en-US" altLang="x-none"/>
              <a:t>PULMONARY EMBOLUS</a:t>
            </a:r>
          </a:p>
        </p:txBody>
      </p:sp>
      <p:sp>
        <p:nvSpPr>
          <p:cNvPr id="30723" name="Rectangle 3"/>
          <p:cNvSpPr>
            <a:spLocks noGrp="1" noChangeArrowheads="1"/>
          </p:cNvSpPr>
          <p:nvPr>
            <p:ph idx="1"/>
          </p:nvPr>
        </p:nvSpPr>
        <p:spPr/>
        <p:txBody>
          <a:bodyPr/>
          <a:lstStyle/>
          <a:p>
            <a:pPr algn="ctr" eaLnBrk="1" hangingPunct="1">
              <a:buFont typeface="Wingdings 3" pitchFamily="18" charset="2"/>
              <a:buNone/>
            </a:pPr>
            <a:r>
              <a:rPr lang="en-US" sz="2400" smtClean="0"/>
              <a:t>Caused By A Clot Lodging In A Pulmonary Vessel</a:t>
            </a:r>
          </a:p>
        </p:txBody>
      </p:sp>
      <p:sp>
        <p:nvSpPr>
          <p:cNvPr id="3277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2E7979-80CA-482C-821F-914D81D36EAA}" type="slidenum">
              <a:rPr lang="en-US" smtClean="0">
                <a:solidFill>
                  <a:schemeClr val="tx1"/>
                </a:solidFill>
                <a:latin typeface="Arial" charset="0"/>
              </a:rPr>
              <a:pPr fontAlgn="base">
                <a:spcBef>
                  <a:spcPct val="0"/>
                </a:spcBef>
                <a:spcAft>
                  <a:spcPct val="0"/>
                </a:spcAft>
                <a:defRPr/>
              </a:pPr>
              <a:t>26</a:t>
            </a:fld>
            <a:endParaRPr lang="en-US" smtClean="0">
              <a:solidFill>
                <a:schemeClr val="tx1"/>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fontAlgn="auto" hangingPunct="1">
              <a:spcAft>
                <a:spcPts val="0"/>
              </a:spcAft>
              <a:defRPr/>
            </a:pPr>
            <a:endParaRPr lang="x-none" altLang="x-none"/>
          </a:p>
        </p:txBody>
      </p:sp>
      <p:sp>
        <p:nvSpPr>
          <p:cNvPr id="31747" name="Rectangle 3"/>
          <p:cNvSpPr>
            <a:spLocks noGrp="1" noChangeArrowheads="1"/>
          </p:cNvSpPr>
          <p:nvPr>
            <p:ph idx="1"/>
          </p:nvPr>
        </p:nvSpPr>
        <p:spPr/>
        <p:txBody>
          <a:bodyPr/>
          <a:lstStyle/>
          <a:p>
            <a:pPr marL="609600" indent="-609600" eaLnBrk="1" hangingPunct="1">
              <a:buFont typeface="Wingdings 3" pitchFamily="18" charset="2"/>
              <a:buNone/>
            </a:pPr>
            <a:r>
              <a:rPr lang="en-US" sz="4400" smtClean="0"/>
              <a:t>CAUSES……….</a:t>
            </a:r>
          </a:p>
          <a:p>
            <a:pPr marL="609600" indent="-609600" eaLnBrk="1" hangingPunct="1">
              <a:buFontTx/>
              <a:buAutoNum type="arabicPeriod"/>
            </a:pPr>
            <a:r>
              <a:rPr lang="en-US" smtClean="0"/>
              <a:t>Typically associated with recent surgery, trauma or travel.</a:t>
            </a:r>
          </a:p>
          <a:p>
            <a:pPr marL="609600" indent="-609600" eaLnBrk="1" hangingPunct="1">
              <a:buFontTx/>
              <a:buAutoNum type="arabicPeriod"/>
            </a:pPr>
            <a:r>
              <a:rPr lang="en-US" smtClean="0"/>
              <a:t>Higher rate in women who smoke and take bcp’s.</a:t>
            </a:r>
          </a:p>
          <a:p>
            <a:pPr marL="609600" indent="-609600" eaLnBrk="1" hangingPunct="1">
              <a:buFontTx/>
              <a:buAutoNum type="arabicPeriod"/>
            </a:pPr>
            <a:r>
              <a:rPr lang="en-US" smtClean="0"/>
              <a:t>May be first time presentation for someone with cancer or blood disorder.</a:t>
            </a:r>
          </a:p>
        </p:txBody>
      </p:sp>
      <p:sp>
        <p:nvSpPr>
          <p:cNvPr id="3379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6CD06-E18C-4561-B87D-8461675A5A4C}" type="slidenum">
              <a:rPr lang="en-US" smtClean="0">
                <a:solidFill>
                  <a:schemeClr val="tx1"/>
                </a:solidFill>
                <a:latin typeface="Arial" charset="0"/>
              </a:rPr>
              <a:pPr fontAlgn="base">
                <a:spcBef>
                  <a:spcPct val="0"/>
                </a:spcBef>
                <a:spcAft>
                  <a:spcPct val="0"/>
                </a:spcAft>
                <a:defRPr/>
              </a:pPr>
              <a:t>27</a:t>
            </a:fld>
            <a:endParaRPr lang="en-US" smtClean="0">
              <a:solidFill>
                <a:schemeClr val="tx1"/>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fontAlgn="auto" hangingPunct="1">
              <a:spcAft>
                <a:spcPts val="0"/>
              </a:spcAft>
              <a:defRPr/>
            </a:pPr>
            <a:r>
              <a:rPr lang="en-US" altLang="x-none"/>
              <a:t>PULMONARY EMBOLUS</a:t>
            </a:r>
          </a:p>
        </p:txBody>
      </p:sp>
      <p:sp>
        <p:nvSpPr>
          <p:cNvPr id="25604" name="Rectangle 3"/>
          <p:cNvSpPr>
            <a:spLocks noGrp="1" noChangeArrowheads="1"/>
          </p:cNvSpPr>
          <p:nvPr>
            <p:ph idx="1"/>
          </p:nvPr>
        </p:nvSpPr>
        <p:spPr/>
        <p:txBody>
          <a:bodyPr rtlCol="0">
            <a:normAutofit fontScale="92500" lnSpcReduction="20000"/>
          </a:bodyPr>
          <a:lstStyle/>
          <a:p>
            <a:pPr marL="609600" indent="-609600" eaLnBrk="1" fontAlgn="auto" hangingPunct="1">
              <a:buFont typeface="Wingdings 3" pitchFamily="18" charset="2"/>
              <a:buNone/>
              <a:defRPr/>
            </a:pPr>
            <a:r>
              <a:rPr lang="en-US" altLang="x-none" sz="4400" dirty="0">
                <a:solidFill>
                  <a:schemeClr val="bg2">
                    <a:lumMod val="75000"/>
                  </a:schemeClr>
                </a:solidFill>
              </a:rPr>
              <a:t>SYMPTOMS</a:t>
            </a:r>
          </a:p>
          <a:p>
            <a:pPr marL="609600" indent="-609600" eaLnBrk="1" fontAlgn="auto" hangingPunct="1">
              <a:buFontTx/>
              <a:buAutoNum type="arabicPeriod"/>
              <a:defRPr/>
            </a:pPr>
            <a:r>
              <a:rPr lang="en-US" altLang="x-none" sz="2800" dirty="0" smtClean="0">
                <a:solidFill>
                  <a:schemeClr val="bg2">
                    <a:lumMod val="75000"/>
                  </a:schemeClr>
                </a:solidFill>
              </a:rPr>
              <a:t>Symptoms will vary depending on the size and location of the clot.</a:t>
            </a:r>
          </a:p>
          <a:p>
            <a:pPr marL="609600" indent="-609600" eaLnBrk="1" fontAlgn="auto" hangingPunct="1">
              <a:buFontTx/>
              <a:buAutoNum type="arabicPeriod"/>
              <a:defRPr/>
            </a:pPr>
            <a:r>
              <a:rPr lang="en-US" altLang="x-none" sz="2800" dirty="0" smtClean="0">
                <a:solidFill>
                  <a:schemeClr val="bg2">
                    <a:lumMod val="75000"/>
                  </a:schemeClr>
                </a:solidFill>
              </a:rPr>
              <a:t>May have </a:t>
            </a:r>
            <a:r>
              <a:rPr lang="en-US" altLang="x-none" sz="2800" dirty="0" err="1" smtClean="0">
                <a:solidFill>
                  <a:schemeClr val="bg2">
                    <a:lumMod val="75000"/>
                  </a:schemeClr>
                </a:solidFill>
              </a:rPr>
              <a:t>pleuritic</a:t>
            </a:r>
            <a:r>
              <a:rPr lang="en-US" altLang="x-none" sz="2800" dirty="0" smtClean="0">
                <a:solidFill>
                  <a:schemeClr val="bg2">
                    <a:lumMod val="75000"/>
                  </a:schemeClr>
                </a:solidFill>
              </a:rPr>
              <a:t> chest pain caused by lack of blood flow to the peripheral lung near the pleura.</a:t>
            </a:r>
          </a:p>
          <a:p>
            <a:pPr marL="609600" indent="-609600" eaLnBrk="1" fontAlgn="auto" hangingPunct="1">
              <a:buFontTx/>
              <a:buAutoNum type="arabicPeriod"/>
              <a:defRPr/>
            </a:pPr>
            <a:r>
              <a:rPr lang="en-US" altLang="x-none" sz="2800" dirty="0" smtClean="0">
                <a:solidFill>
                  <a:schemeClr val="bg2">
                    <a:lumMod val="75000"/>
                  </a:schemeClr>
                </a:solidFill>
              </a:rPr>
              <a:t>Shortness of breath</a:t>
            </a:r>
          </a:p>
          <a:p>
            <a:pPr marL="609600" indent="-609600" eaLnBrk="1" fontAlgn="auto" hangingPunct="1">
              <a:buFontTx/>
              <a:buAutoNum type="arabicPeriod"/>
              <a:defRPr/>
            </a:pPr>
            <a:r>
              <a:rPr lang="en-US" altLang="x-none" sz="2800" dirty="0" smtClean="0">
                <a:solidFill>
                  <a:schemeClr val="bg2">
                    <a:lumMod val="75000"/>
                  </a:schemeClr>
                </a:solidFill>
              </a:rPr>
              <a:t>Swollen leg if DVT is a source</a:t>
            </a:r>
            <a:endParaRPr lang="en-US" altLang="x-none" sz="2800" dirty="0">
              <a:solidFill>
                <a:schemeClr val="bg2">
                  <a:lumMod val="75000"/>
                </a:schemeClr>
              </a:solidFill>
            </a:endParaRPr>
          </a:p>
        </p:txBody>
      </p:sp>
      <p:sp>
        <p:nvSpPr>
          <p:cNvPr id="3482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7B3688-B267-4284-B4D1-09953C29FEB5}" type="slidenum">
              <a:rPr lang="en-US" smtClean="0">
                <a:solidFill>
                  <a:schemeClr val="tx1"/>
                </a:solidFill>
                <a:latin typeface="Arial" charset="0"/>
              </a:rPr>
              <a:pPr fontAlgn="base">
                <a:spcBef>
                  <a:spcPct val="0"/>
                </a:spcBef>
                <a:spcAft>
                  <a:spcPct val="0"/>
                </a:spcAft>
                <a:defRPr/>
              </a:pPr>
              <a:t>28</a:t>
            </a:fld>
            <a:endParaRPr lang="en-US" smtClean="0">
              <a:solidFill>
                <a:schemeClr val="tx1"/>
              </a:solidFill>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pulmonary veins and arteri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entury Gothic" pitchFamily="34" charset="0"/>
            </a:endParaRPr>
          </a:p>
        </p:txBody>
      </p:sp>
      <p:sp>
        <p:nvSpPr>
          <p:cNvPr id="33795" name="AutoShape 4" descr="Image result for pulmonary veins and arteri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entury Gothic" pitchFamily="34" charset="0"/>
            </a:endParaRPr>
          </a:p>
        </p:txBody>
      </p:sp>
      <p:pic>
        <p:nvPicPr>
          <p:cNvPr id="33796" name="Picture 5" descr="C:\Users\MD.EMS\Desktop\imgres.jpg"/>
          <p:cNvPicPr>
            <a:picLocks noChangeAspect="1" noChangeArrowheads="1"/>
          </p:cNvPicPr>
          <p:nvPr/>
        </p:nvPicPr>
        <p:blipFill>
          <a:blip r:embed="rId2"/>
          <a:srcRect/>
          <a:stretch>
            <a:fillRect/>
          </a:stretch>
        </p:blipFill>
        <p:spPr bwMode="auto">
          <a:xfrm>
            <a:off x="3654425" y="1600200"/>
            <a:ext cx="4883150" cy="3657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altLang="x-none" dirty="0" smtClean="0"/>
              <a:t>OXYGENATION - VENTILATION</a:t>
            </a:r>
            <a:endParaRPr lang="en-US" altLang="x-none" dirty="0"/>
          </a:p>
        </p:txBody>
      </p:sp>
      <p:sp>
        <p:nvSpPr>
          <p:cNvPr id="7171" name="Rectangle 3"/>
          <p:cNvSpPr>
            <a:spLocks noGrp="1" noChangeArrowheads="1"/>
          </p:cNvSpPr>
          <p:nvPr>
            <p:ph idx="1"/>
          </p:nvPr>
        </p:nvSpPr>
        <p:spPr/>
        <p:txBody>
          <a:bodyPr/>
          <a:lstStyle/>
          <a:p>
            <a:pPr eaLnBrk="1" hangingPunct="1"/>
            <a:r>
              <a:rPr lang="en-US" sz="3200" smtClean="0"/>
              <a:t>OXYGENATION: Providing oxygen to the cells in the body.</a:t>
            </a:r>
          </a:p>
          <a:p>
            <a:pPr eaLnBrk="1" hangingPunct="1"/>
            <a:r>
              <a:rPr lang="en-US" sz="3200" smtClean="0"/>
              <a:t>VENTILATION: The exchange of CO2 for oxygen.</a:t>
            </a:r>
          </a:p>
        </p:txBody>
      </p:sp>
      <p:sp>
        <p:nvSpPr>
          <p:cNvPr id="922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DC66B0-ECBA-4183-B89A-7C2367437CA3}" type="slidenum">
              <a:rPr lang="en-US" smtClean="0">
                <a:solidFill>
                  <a:schemeClr val="tx1"/>
                </a:solidFill>
                <a:latin typeface="Arial" charset="0"/>
              </a:rPr>
              <a:pPr fontAlgn="base">
                <a:spcBef>
                  <a:spcPct val="0"/>
                </a:spcBef>
                <a:spcAft>
                  <a:spcPct val="0"/>
                </a:spcAft>
                <a:defRPr/>
              </a:pPr>
              <a:t>3</a:t>
            </a:fld>
            <a:endParaRPr lang="en-US" smtClean="0">
              <a:solidFill>
                <a:schemeClr val="tx1"/>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fontAlgn="auto" hangingPunct="1">
              <a:spcAft>
                <a:spcPts val="0"/>
              </a:spcAft>
              <a:defRPr/>
            </a:pPr>
            <a:r>
              <a:rPr lang="en-US" altLang="x-none" dirty="0"/>
              <a:t>PULMONARY EMBOLUS</a:t>
            </a:r>
          </a:p>
        </p:txBody>
      </p:sp>
      <p:sp>
        <p:nvSpPr>
          <p:cNvPr id="34819" name="Rectangle 3"/>
          <p:cNvSpPr>
            <a:spLocks noGrp="1" noChangeArrowheads="1"/>
          </p:cNvSpPr>
          <p:nvPr>
            <p:ph idx="1"/>
          </p:nvPr>
        </p:nvSpPr>
        <p:spPr/>
        <p:txBody>
          <a:bodyPr/>
          <a:lstStyle/>
          <a:p>
            <a:pPr marL="609600" indent="-609600" eaLnBrk="1" hangingPunct="1">
              <a:buFont typeface="Wingdings 3" pitchFamily="18" charset="2"/>
              <a:buNone/>
            </a:pPr>
            <a:r>
              <a:rPr lang="en-US" sz="4400" smtClean="0"/>
              <a:t>CLINICAL SIGNS……</a:t>
            </a:r>
          </a:p>
          <a:p>
            <a:pPr marL="609600" indent="-609600" eaLnBrk="1" hangingPunct="1">
              <a:buFontTx/>
              <a:buAutoNum type="arabicPeriod"/>
            </a:pPr>
            <a:r>
              <a:rPr lang="en-US" smtClean="0"/>
              <a:t>Increased respiratory rate.</a:t>
            </a:r>
          </a:p>
          <a:p>
            <a:pPr marL="609600" indent="-609600" eaLnBrk="1" hangingPunct="1">
              <a:buFontTx/>
              <a:buAutoNum type="arabicPeriod"/>
            </a:pPr>
            <a:r>
              <a:rPr lang="en-US" smtClean="0"/>
              <a:t>Lungs may be clear, diminished or even wheezes</a:t>
            </a:r>
          </a:p>
          <a:p>
            <a:pPr marL="609600" indent="-609600" eaLnBrk="1" hangingPunct="1">
              <a:buFontTx/>
              <a:buAutoNum type="arabicPeriod"/>
            </a:pPr>
            <a:r>
              <a:rPr lang="en-US" smtClean="0"/>
              <a:t>Heart rate may be elevated.  Most common finding is tachycardia</a:t>
            </a:r>
          </a:p>
          <a:p>
            <a:pPr marL="609600" indent="-609600" eaLnBrk="1" hangingPunct="1">
              <a:buFontTx/>
              <a:buAutoNum type="arabicPeriod"/>
            </a:pPr>
            <a:r>
              <a:rPr lang="en-US" smtClean="0"/>
              <a:t>Leg swelling</a:t>
            </a:r>
          </a:p>
        </p:txBody>
      </p:sp>
      <p:sp>
        <p:nvSpPr>
          <p:cNvPr id="36868"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1FEA2-5564-45D3-A338-FA61E4CD0BE2}" type="slidenum">
              <a:rPr lang="en-US" smtClean="0">
                <a:solidFill>
                  <a:schemeClr val="tx1"/>
                </a:solidFill>
                <a:latin typeface="Arial" charset="0"/>
              </a:rPr>
              <a:pPr fontAlgn="base">
                <a:spcBef>
                  <a:spcPct val="0"/>
                </a:spcBef>
                <a:spcAft>
                  <a:spcPct val="0"/>
                </a:spcAft>
                <a:defRPr/>
              </a:pPr>
              <a:t>30</a:t>
            </a:fld>
            <a:endParaRPr lang="en-US" smtClean="0">
              <a:solidFill>
                <a:schemeClr val="tx1"/>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fontAlgn="auto" hangingPunct="1">
              <a:spcAft>
                <a:spcPts val="0"/>
              </a:spcAft>
              <a:defRPr/>
            </a:pPr>
            <a:r>
              <a:rPr lang="en-US" altLang="x-none"/>
              <a:t>PULMONARY EMBOLUS</a:t>
            </a:r>
          </a:p>
        </p:txBody>
      </p:sp>
      <p:sp>
        <p:nvSpPr>
          <p:cNvPr id="27652" name="Rectangle 3"/>
          <p:cNvSpPr>
            <a:spLocks noGrp="1" noChangeArrowheads="1"/>
          </p:cNvSpPr>
          <p:nvPr>
            <p:ph idx="1"/>
          </p:nvPr>
        </p:nvSpPr>
        <p:spPr/>
        <p:txBody>
          <a:bodyPr rtlCol="0">
            <a:normAutofit fontScale="92500" lnSpcReduction="20000"/>
          </a:bodyPr>
          <a:lstStyle/>
          <a:p>
            <a:pPr marL="0" indent="0" eaLnBrk="1" fontAlgn="auto" hangingPunct="1">
              <a:buFont typeface="Wingdings 3" pitchFamily="18" charset="2"/>
              <a:buNone/>
              <a:defRPr/>
            </a:pPr>
            <a:r>
              <a:rPr lang="en-US" altLang="x-none" sz="4400" dirty="0">
                <a:solidFill>
                  <a:schemeClr val="bg2">
                    <a:lumMod val="75000"/>
                  </a:schemeClr>
                </a:solidFill>
              </a:rPr>
              <a:t>EKG…..</a:t>
            </a:r>
          </a:p>
          <a:p>
            <a:pPr marL="609600" indent="-609600" eaLnBrk="1" fontAlgn="auto" hangingPunct="1">
              <a:buFontTx/>
              <a:buAutoNum type="arabicPeriod"/>
              <a:defRPr/>
            </a:pPr>
            <a:r>
              <a:rPr lang="en-US" altLang="x-none" sz="2800" dirty="0" smtClean="0">
                <a:solidFill>
                  <a:schemeClr val="bg2">
                    <a:lumMod val="75000"/>
                  </a:schemeClr>
                </a:solidFill>
              </a:rPr>
              <a:t>Can result in finding of right sided heart strain because of the outflow blockage from the right ventricle</a:t>
            </a:r>
          </a:p>
          <a:p>
            <a:pPr marL="609600" indent="-609600" eaLnBrk="1" fontAlgn="auto" hangingPunct="1">
              <a:buFontTx/>
              <a:buAutoNum type="arabicPeriod"/>
              <a:defRPr/>
            </a:pPr>
            <a:r>
              <a:rPr lang="en-US" altLang="x-none" sz="2800" dirty="0" smtClean="0">
                <a:solidFill>
                  <a:schemeClr val="bg2">
                    <a:lumMod val="75000"/>
                  </a:schemeClr>
                </a:solidFill>
              </a:rPr>
              <a:t>Most common finding is tachycardia</a:t>
            </a:r>
          </a:p>
          <a:p>
            <a:pPr marL="609600" indent="-609600" eaLnBrk="1" fontAlgn="auto" hangingPunct="1">
              <a:buFontTx/>
              <a:buAutoNum type="arabicPeriod"/>
              <a:defRPr/>
            </a:pPr>
            <a:r>
              <a:rPr lang="en-US" altLang="x-none" sz="2800" dirty="0" smtClean="0">
                <a:solidFill>
                  <a:schemeClr val="bg2">
                    <a:lumMod val="75000"/>
                  </a:schemeClr>
                </a:solidFill>
              </a:rPr>
              <a:t>May have S1</a:t>
            </a:r>
            <a:r>
              <a:rPr lang="en-US" altLang="x-none" sz="2800" dirty="0">
                <a:solidFill>
                  <a:schemeClr val="bg2">
                    <a:lumMod val="75000"/>
                  </a:schemeClr>
                </a:solidFill>
              </a:rPr>
              <a:t>, Q3,T3</a:t>
            </a:r>
          </a:p>
          <a:p>
            <a:pPr marL="609600" indent="-609600" eaLnBrk="1" fontAlgn="auto" hangingPunct="1">
              <a:buFontTx/>
              <a:buAutoNum type="arabicPeriod"/>
              <a:defRPr/>
            </a:pPr>
            <a:r>
              <a:rPr lang="en-US" altLang="x-none" sz="2800" dirty="0" smtClean="0">
                <a:solidFill>
                  <a:schemeClr val="bg2">
                    <a:lumMod val="75000"/>
                  </a:schemeClr>
                </a:solidFill>
              </a:rPr>
              <a:t>Can cause incomplete or complete right bundle.</a:t>
            </a:r>
          </a:p>
          <a:p>
            <a:pPr marL="609600" indent="-609600" eaLnBrk="1" fontAlgn="auto" hangingPunct="1">
              <a:defRPr/>
            </a:pPr>
            <a:endParaRPr lang="en-US" altLang="x-none" sz="2800" dirty="0">
              <a:solidFill>
                <a:schemeClr val="bg2">
                  <a:lumMod val="75000"/>
                </a:schemeClr>
              </a:solidFill>
            </a:endParaRPr>
          </a:p>
        </p:txBody>
      </p:sp>
      <p:sp>
        <p:nvSpPr>
          <p:cNvPr id="3789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7963DC-621F-4BA9-951D-E8E9DE3185E9}" type="slidenum">
              <a:rPr lang="en-US" smtClean="0">
                <a:solidFill>
                  <a:schemeClr val="tx1"/>
                </a:solidFill>
                <a:latin typeface="Arial" charset="0"/>
              </a:rPr>
              <a:pPr fontAlgn="base">
                <a:spcBef>
                  <a:spcPct val="0"/>
                </a:spcBef>
                <a:spcAft>
                  <a:spcPct val="0"/>
                </a:spcAft>
                <a:defRPr/>
              </a:pPr>
              <a:t>31</a:t>
            </a:fld>
            <a:endParaRPr lang="en-US" smtClean="0">
              <a:solidFill>
                <a:schemeClr val="tx1"/>
              </a:solidFill>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fontAlgn="auto" hangingPunct="1">
              <a:spcAft>
                <a:spcPts val="0"/>
              </a:spcAft>
              <a:defRPr/>
            </a:pPr>
            <a:r>
              <a:rPr lang="en-US" altLang="x-none"/>
              <a:t>PULMONARY EMBOLUS</a:t>
            </a:r>
          </a:p>
        </p:txBody>
      </p:sp>
      <p:sp>
        <p:nvSpPr>
          <p:cNvPr id="36867" name="Rectangle 3"/>
          <p:cNvSpPr>
            <a:spLocks noGrp="1" noChangeArrowheads="1"/>
          </p:cNvSpPr>
          <p:nvPr>
            <p:ph idx="1"/>
          </p:nvPr>
        </p:nvSpPr>
        <p:spPr/>
        <p:txBody>
          <a:bodyPr/>
          <a:lstStyle/>
          <a:p>
            <a:pPr marL="609600" indent="-609600" eaLnBrk="1" hangingPunct="1">
              <a:buFont typeface="Wingdings 3" pitchFamily="18" charset="2"/>
              <a:buNone/>
            </a:pPr>
            <a:r>
              <a:rPr lang="en-US" sz="4400" smtClean="0"/>
              <a:t>TREATMENT……</a:t>
            </a:r>
          </a:p>
          <a:p>
            <a:pPr marL="609600" indent="-609600" eaLnBrk="1" hangingPunct="1">
              <a:buFontTx/>
              <a:buAutoNum type="arabicPeriod"/>
            </a:pPr>
            <a:r>
              <a:rPr lang="en-US" smtClean="0"/>
              <a:t>Oxygen</a:t>
            </a:r>
          </a:p>
          <a:p>
            <a:pPr marL="609600" indent="-609600" eaLnBrk="1" hangingPunct="1">
              <a:buFontTx/>
              <a:buAutoNum type="arabicPeriod"/>
            </a:pPr>
            <a:r>
              <a:rPr lang="en-US" smtClean="0"/>
              <a:t>Treatment is predicated on clinical findings.</a:t>
            </a:r>
          </a:p>
          <a:p>
            <a:pPr marL="609600" indent="-609600" eaLnBrk="1" hangingPunct="1">
              <a:buFontTx/>
              <a:buAutoNum type="arabicPeriod"/>
            </a:pPr>
            <a:r>
              <a:rPr lang="en-US" smtClean="0"/>
              <a:t>Can vary from transporting to CPR</a:t>
            </a:r>
          </a:p>
        </p:txBody>
      </p:sp>
      <p:sp>
        <p:nvSpPr>
          <p:cNvPr id="3891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3B4C03-7342-4580-AC5A-C4D0C10B153B}" type="slidenum">
              <a:rPr lang="en-US" smtClean="0">
                <a:solidFill>
                  <a:schemeClr val="tx1"/>
                </a:solidFill>
                <a:latin typeface="Arial" charset="0"/>
              </a:rPr>
              <a:pPr fontAlgn="base">
                <a:spcBef>
                  <a:spcPct val="0"/>
                </a:spcBef>
                <a:spcAft>
                  <a:spcPct val="0"/>
                </a:spcAft>
                <a:defRPr/>
              </a:pPr>
              <a:t>32</a:t>
            </a:fld>
            <a:endParaRPr lang="en-US" smtClean="0">
              <a:solidFill>
                <a:schemeClr val="tx1"/>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title"/>
          </p:nvPr>
        </p:nvSpPr>
        <p:spPr/>
        <p:txBody>
          <a:bodyPr/>
          <a:lstStyle/>
          <a:p>
            <a:pPr eaLnBrk="1" fontAlgn="auto" hangingPunct="1">
              <a:spcAft>
                <a:spcPts val="0"/>
              </a:spcAft>
              <a:defRPr/>
            </a:pPr>
            <a:r>
              <a:rPr lang="en-US" altLang="x-none" sz="4000" b="1"/>
              <a:t>POTENTIAL FINDINGS ON EKG OF A PE</a:t>
            </a:r>
            <a:r>
              <a:rPr lang="en-US" altLang="x-none" sz="4000"/>
              <a:t> </a:t>
            </a:r>
          </a:p>
        </p:txBody>
      </p:sp>
      <p:pic>
        <p:nvPicPr>
          <p:cNvPr id="37891" name="Picture 7"/>
          <p:cNvPicPr>
            <a:picLocks noGrp="1" noChangeAspect="1" noChangeArrowheads="1"/>
          </p:cNvPicPr>
          <p:nvPr>
            <p:ph sz="half" idx="1"/>
          </p:nvPr>
        </p:nvPicPr>
        <p:blipFill>
          <a:blip r:embed="rId2"/>
          <a:srcRect/>
          <a:stretch>
            <a:fillRect/>
          </a:stretch>
        </p:blipFill>
        <p:spPr>
          <a:xfrm>
            <a:off x="3048000" y="1568450"/>
            <a:ext cx="5715000" cy="3260725"/>
          </a:xfrm>
        </p:spPr>
      </p:pic>
      <p:sp>
        <p:nvSpPr>
          <p:cNvPr id="37892" name="Rectangle 6"/>
          <p:cNvSpPr>
            <a:spLocks noGrp="1" noChangeArrowheads="1"/>
          </p:cNvSpPr>
          <p:nvPr>
            <p:ph type="body" sz="half" idx="2"/>
          </p:nvPr>
        </p:nvSpPr>
        <p:spPr>
          <a:xfrm>
            <a:off x="1981200" y="5105400"/>
            <a:ext cx="8229600" cy="1020763"/>
          </a:xfrm>
        </p:spPr>
        <p:txBody>
          <a:bodyPr/>
          <a:lstStyle/>
          <a:p>
            <a:pPr eaLnBrk="1" hangingPunct="1">
              <a:lnSpc>
                <a:spcPct val="80000"/>
              </a:lnSpc>
            </a:pPr>
            <a:r>
              <a:rPr lang="en-US" sz="2400" smtClean="0"/>
              <a:t>S1Q3T3</a:t>
            </a:r>
          </a:p>
          <a:p>
            <a:pPr eaLnBrk="1" hangingPunct="1">
              <a:lnSpc>
                <a:spcPct val="80000"/>
              </a:lnSpc>
            </a:pPr>
            <a:r>
              <a:rPr lang="en-US" sz="2400" smtClean="0"/>
              <a:t>RIGHT INCOMPLETE OR COMPLETE BUNDLE</a:t>
            </a:r>
          </a:p>
        </p:txBody>
      </p:sp>
      <p:sp>
        <p:nvSpPr>
          <p:cNvPr id="39941"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F14AFF-9818-40F9-B3B6-606DBDDB903B}" type="slidenum">
              <a:rPr lang="en-US" smtClean="0">
                <a:solidFill>
                  <a:schemeClr val="tx1"/>
                </a:solidFill>
                <a:latin typeface="Arial" charset="0"/>
              </a:rPr>
              <a:pPr fontAlgn="base">
                <a:spcBef>
                  <a:spcPct val="0"/>
                </a:spcBef>
                <a:spcAft>
                  <a:spcPct val="0"/>
                </a:spcAft>
                <a:defRPr/>
              </a:pPr>
              <a:t>33</a:t>
            </a:fld>
            <a:endParaRPr lang="en-US" smtClean="0">
              <a:solidFill>
                <a:schemeClr val="tx1"/>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fontAlgn="auto" hangingPunct="1">
              <a:spcAft>
                <a:spcPts val="0"/>
              </a:spcAft>
              <a:defRPr/>
            </a:pPr>
            <a:r>
              <a:rPr lang="en-US" altLang="x-none" sz="4000" b="1"/>
              <a:t>THROMBUS IN MAIN PULMONARY ARTERY</a:t>
            </a:r>
            <a:r>
              <a:rPr lang="en-US" altLang="x-none" sz="4000"/>
              <a:t> </a:t>
            </a:r>
          </a:p>
        </p:txBody>
      </p:sp>
      <p:pic>
        <p:nvPicPr>
          <p:cNvPr id="38915" name="Picture 7"/>
          <p:cNvPicPr>
            <a:picLocks noGrp="1" noChangeAspect="1" noChangeArrowheads="1"/>
          </p:cNvPicPr>
          <p:nvPr>
            <p:ph sz="half" idx="1"/>
          </p:nvPr>
        </p:nvPicPr>
        <p:blipFill>
          <a:blip r:embed="rId2"/>
          <a:srcRect/>
          <a:stretch>
            <a:fillRect/>
          </a:stretch>
        </p:blipFill>
        <p:spPr>
          <a:xfrm>
            <a:off x="3048000" y="1524000"/>
            <a:ext cx="5715000" cy="3429000"/>
          </a:xfrm>
        </p:spPr>
      </p:pic>
      <p:sp>
        <p:nvSpPr>
          <p:cNvPr id="30724" name="Rectangle 6"/>
          <p:cNvSpPr>
            <a:spLocks noGrp="1" noChangeArrowheads="1"/>
          </p:cNvSpPr>
          <p:nvPr>
            <p:ph type="body" sz="half" idx="2"/>
          </p:nvPr>
        </p:nvSpPr>
        <p:spPr>
          <a:xfrm>
            <a:off x="2057400" y="5181600"/>
            <a:ext cx="8153400" cy="1020763"/>
          </a:xfrm>
        </p:spPr>
        <p:txBody>
          <a:bodyPr rtlCol="0">
            <a:normAutofit lnSpcReduction="10000"/>
          </a:bodyPr>
          <a:lstStyle/>
          <a:p>
            <a:pPr marL="0" indent="0" eaLnBrk="1" fontAlgn="auto" hangingPunct="1">
              <a:buFont typeface="Wingdings 3" pitchFamily="18" charset="2"/>
              <a:buNone/>
              <a:defRPr/>
            </a:pPr>
            <a:r>
              <a:rPr lang="en-US" altLang="x-none" sz="2800" dirty="0">
                <a:solidFill>
                  <a:schemeClr val="bg2">
                    <a:lumMod val="75000"/>
                  </a:schemeClr>
                </a:solidFill>
              </a:rPr>
              <a:t>THE MORE PROXIMAL TO THE HEART THE MORE LETHAL</a:t>
            </a:r>
          </a:p>
          <a:p>
            <a:pPr eaLnBrk="1" fontAlgn="auto" hangingPunct="1">
              <a:defRPr/>
            </a:pPr>
            <a:endParaRPr lang="en-US" altLang="x-none" sz="2800" dirty="0">
              <a:solidFill>
                <a:schemeClr val="bg2">
                  <a:lumMod val="75000"/>
                </a:schemeClr>
              </a:solidFill>
            </a:endParaRPr>
          </a:p>
        </p:txBody>
      </p:sp>
      <p:sp>
        <p:nvSpPr>
          <p:cNvPr id="40965"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0D92AF-BC60-46B3-9F22-CC4F4DE21361}" type="slidenum">
              <a:rPr lang="en-US" smtClean="0">
                <a:solidFill>
                  <a:schemeClr val="tx1"/>
                </a:solidFill>
                <a:latin typeface="Arial" charset="0"/>
              </a:rPr>
              <a:pPr fontAlgn="base">
                <a:spcBef>
                  <a:spcPct val="0"/>
                </a:spcBef>
                <a:spcAft>
                  <a:spcPct val="0"/>
                </a:spcAft>
                <a:defRPr/>
              </a:pPr>
              <a:t>34</a:t>
            </a:fld>
            <a:endParaRPr lang="en-US" smtClean="0">
              <a:solidFill>
                <a:schemeClr val="tx1"/>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fontAlgn="auto" hangingPunct="1">
              <a:spcAft>
                <a:spcPts val="0"/>
              </a:spcAft>
              <a:defRPr/>
            </a:pPr>
            <a:r>
              <a:rPr lang="en-US" altLang="x-none" sz="4000"/>
              <a:t>PNEUMOTHORAX</a:t>
            </a:r>
            <a:br>
              <a:rPr lang="en-US" altLang="x-none" sz="4000"/>
            </a:br>
            <a:r>
              <a:rPr lang="en-US" altLang="x-none" sz="4000"/>
              <a:t>PTX</a:t>
            </a:r>
          </a:p>
        </p:txBody>
      </p:sp>
      <p:sp>
        <p:nvSpPr>
          <p:cNvPr id="41987"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700A5-FC5F-4F2D-8046-A17EA328FBA5}" type="slidenum">
              <a:rPr lang="en-US" smtClean="0">
                <a:solidFill>
                  <a:schemeClr val="tx1"/>
                </a:solidFill>
                <a:latin typeface="Arial" charset="0"/>
              </a:rPr>
              <a:pPr fontAlgn="base">
                <a:spcBef>
                  <a:spcPct val="0"/>
                </a:spcBef>
                <a:spcAft>
                  <a:spcPct val="0"/>
                </a:spcAft>
                <a:defRPr/>
              </a:pPr>
              <a:t>35</a:t>
            </a:fld>
            <a:endParaRPr lang="en-US" smtClean="0">
              <a:solidFill>
                <a:schemeClr val="tx1"/>
              </a:solidFill>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fontAlgn="auto" hangingPunct="1">
              <a:spcAft>
                <a:spcPts val="0"/>
              </a:spcAft>
              <a:defRPr/>
            </a:pPr>
            <a:r>
              <a:rPr lang="en-US" altLang="x-none" sz="4000"/>
              <a:t>PNEUMOTHORAX</a:t>
            </a:r>
            <a:br>
              <a:rPr lang="en-US" altLang="x-none" sz="4000"/>
            </a:br>
            <a:r>
              <a:rPr lang="en-US" altLang="x-none" sz="4000"/>
              <a:t>PTX</a:t>
            </a:r>
          </a:p>
        </p:txBody>
      </p:sp>
      <p:sp>
        <p:nvSpPr>
          <p:cNvPr id="40963" name="Rectangle 3"/>
          <p:cNvSpPr>
            <a:spLocks noGrp="1" noChangeArrowheads="1"/>
          </p:cNvSpPr>
          <p:nvPr>
            <p:ph idx="1"/>
          </p:nvPr>
        </p:nvSpPr>
        <p:spPr/>
        <p:txBody>
          <a:bodyPr/>
          <a:lstStyle/>
          <a:p>
            <a:pPr algn="ctr" eaLnBrk="1" hangingPunct="1">
              <a:buFont typeface="Wingdings 3" pitchFamily="18" charset="2"/>
              <a:buNone/>
            </a:pPr>
            <a:r>
              <a:rPr lang="en-US" smtClean="0"/>
              <a:t>WHEN AIR OCCUPIES THE PLEURAL SPACE CAUSING COMPRESSION OF THE LUNG</a:t>
            </a:r>
          </a:p>
        </p:txBody>
      </p:sp>
      <p:sp>
        <p:nvSpPr>
          <p:cNvPr id="4301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53A08-8CFE-470F-94EB-D1C7F46C0442}" type="slidenum">
              <a:rPr lang="en-US" smtClean="0">
                <a:solidFill>
                  <a:schemeClr val="tx1"/>
                </a:solidFill>
                <a:latin typeface="Arial" charset="0"/>
              </a:rPr>
              <a:pPr fontAlgn="base">
                <a:spcBef>
                  <a:spcPct val="0"/>
                </a:spcBef>
                <a:spcAft>
                  <a:spcPct val="0"/>
                </a:spcAft>
                <a:defRPr/>
              </a:pPr>
              <a:t>36</a:t>
            </a:fld>
            <a:endParaRPr lang="en-US" smtClean="0">
              <a:solidFill>
                <a:schemeClr val="tx1"/>
              </a:solidFill>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fontAlgn="auto" hangingPunct="1">
              <a:spcAft>
                <a:spcPts val="0"/>
              </a:spcAft>
              <a:defRPr/>
            </a:pPr>
            <a:r>
              <a:rPr lang="en-US" altLang="x-none" sz="4000"/>
              <a:t>PNEUMOTHORAX</a:t>
            </a:r>
            <a:br>
              <a:rPr lang="en-US" altLang="x-none" sz="4000"/>
            </a:br>
            <a:r>
              <a:rPr lang="en-US" altLang="x-none" sz="4000"/>
              <a:t>PTX</a:t>
            </a:r>
          </a:p>
        </p:txBody>
      </p:sp>
      <p:sp>
        <p:nvSpPr>
          <p:cNvPr id="33796" name="Rectangle 3"/>
          <p:cNvSpPr>
            <a:spLocks noGrp="1" noChangeArrowheads="1"/>
          </p:cNvSpPr>
          <p:nvPr>
            <p:ph idx="1"/>
          </p:nvPr>
        </p:nvSpPr>
        <p:spPr/>
        <p:txBody>
          <a:bodyPr rtlCol="0">
            <a:normAutofit fontScale="92500" lnSpcReduction="10000"/>
          </a:bodyPr>
          <a:lstStyle/>
          <a:p>
            <a:pPr marL="0" indent="0" eaLnBrk="1" fontAlgn="auto" hangingPunct="1">
              <a:buFont typeface="Wingdings 3" pitchFamily="18" charset="2"/>
              <a:buNone/>
              <a:defRPr/>
            </a:pPr>
            <a:r>
              <a:rPr lang="en-US" altLang="x-none" sz="4800" dirty="0">
                <a:solidFill>
                  <a:schemeClr val="bg2">
                    <a:lumMod val="75000"/>
                  </a:schemeClr>
                </a:solidFill>
              </a:rPr>
              <a:t>CAUSES</a:t>
            </a:r>
            <a:r>
              <a:rPr lang="en-US" altLang="x-none" sz="4000" dirty="0">
                <a:solidFill>
                  <a:schemeClr val="bg2">
                    <a:lumMod val="75000"/>
                  </a:schemeClr>
                </a:solidFill>
              </a:rPr>
              <a:t>………</a:t>
            </a:r>
          </a:p>
          <a:p>
            <a:pPr eaLnBrk="1" fontAlgn="auto" hangingPunct="1">
              <a:defRPr/>
            </a:pPr>
            <a:r>
              <a:rPr lang="en-US" altLang="x-none" sz="2800" dirty="0" smtClean="0">
                <a:solidFill>
                  <a:schemeClr val="bg2">
                    <a:lumMod val="75000"/>
                  </a:schemeClr>
                </a:solidFill>
              </a:rPr>
              <a:t>Seen in thoracic trauma.</a:t>
            </a:r>
          </a:p>
          <a:p>
            <a:pPr eaLnBrk="1" fontAlgn="auto" hangingPunct="1">
              <a:defRPr/>
            </a:pPr>
            <a:r>
              <a:rPr lang="en-US" altLang="x-none" sz="2800" dirty="0" smtClean="0">
                <a:solidFill>
                  <a:schemeClr val="bg2">
                    <a:lumMod val="75000"/>
                  </a:schemeClr>
                </a:solidFill>
              </a:rPr>
              <a:t>May be caused by penetration into the thorax or from sudden changes in pressure on the lungs</a:t>
            </a:r>
          </a:p>
          <a:p>
            <a:pPr eaLnBrk="1" fontAlgn="auto" hangingPunct="1">
              <a:defRPr/>
            </a:pPr>
            <a:r>
              <a:rPr lang="en-US" altLang="x-none" sz="2800" dirty="0" smtClean="0">
                <a:solidFill>
                  <a:schemeClr val="bg2">
                    <a:lumMod val="75000"/>
                  </a:schemeClr>
                </a:solidFill>
              </a:rPr>
              <a:t>Spontaneous causes</a:t>
            </a:r>
          </a:p>
          <a:p>
            <a:pPr eaLnBrk="1" fontAlgn="auto" hangingPunct="1">
              <a:defRPr/>
            </a:pPr>
            <a:r>
              <a:rPr lang="en-US" altLang="x-none" sz="2800" dirty="0" smtClean="0">
                <a:solidFill>
                  <a:schemeClr val="bg2">
                    <a:lumMod val="75000"/>
                  </a:schemeClr>
                </a:solidFill>
              </a:rPr>
              <a:t>May result from space occupying lesions in the chest</a:t>
            </a:r>
            <a:endParaRPr lang="en-US" altLang="x-none" sz="2800" dirty="0">
              <a:solidFill>
                <a:schemeClr val="bg2">
                  <a:lumMod val="75000"/>
                </a:schemeClr>
              </a:solidFill>
            </a:endParaRPr>
          </a:p>
        </p:txBody>
      </p:sp>
      <p:sp>
        <p:nvSpPr>
          <p:cNvPr id="4403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E9475F-D03A-406B-8445-A9215AD5B7F3}" type="slidenum">
              <a:rPr lang="en-US" smtClean="0">
                <a:solidFill>
                  <a:schemeClr val="tx1"/>
                </a:solidFill>
                <a:latin typeface="Arial" charset="0"/>
              </a:rPr>
              <a:pPr fontAlgn="base">
                <a:spcBef>
                  <a:spcPct val="0"/>
                </a:spcBef>
                <a:spcAft>
                  <a:spcPct val="0"/>
                </a:spcAft>
                <a:defRPr/>
              </a:pPr>
              <a:t>37</a:t>
            </a:fld>
            <a:endParaRPr lang="en-US" smtClean="0">
              <a:solidFill>
                <a:schemeClr val="tx1"/>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fontAlgn="auto" hangingPunct="1">
              <a:spcAft>
                <a:spcPts val="0"/>
              </a:spcAft>
              <a:defRPr/>
            </a:pPr>
            <a:r>
              <a:rPr lang="en-US" altLang="x-none"/>
              <a:t>PNEUMOTHORAX</a:t>
            </a:r>
          </a:p>
        </p:txBody>
      </p:sp>
      <p:sp>
        <p:nvSpPr>
          <p:cNvPr id="34820" name="Rectangle 3"/>
          <p:cNvSpPr>
            <a:spLocks noGrp="1" noChangeArrowheads="1"/>
          </p:cNvSpPr>
          <p:nvPr>
            <p:ph idx="1"/>
          </p:nvPr>
        </p:nvSpPr>
        <p:spPr/>
        <p:txBody>
          <a:bodyPr rtlCol="0">
            <a:normAutofit/>
          </a:bodyPr>
          <a:lstStyle/>
          <a:p>
            <a:pPr marL="0" indent="0" eaLnBrk="1" fontAlgn="auto" hangingPunct="1">
              <a:buFont typeface="Wingdings 3" pitchFamily="18" charset="2"/>
              <a:buNone/>
              <a:defRPr/>
            </a:pPr>
            <a:r>
              <a:rPr lang="en-US" altLang="x-none" sz="4400" dirty="0">
                <a:solidFill>
                  <a:schemeClr val="bg2">
                    <a:lumMod val="75000"/>
                  </a:schemeClr>
                </a:solidFill>
              </a:rPr>
              <a:t>SYMPTOMS……</a:t>
            </a:r>
          </a:p>
          <a:p>
            <a:pPr marL="609600" indent="-609600" eaLnBrk="1" fontAlgn="auto" hangingPunct="1">
              <a:buFontTx/>
              <a:buAutoNum type="arabicPeriod"/>
              <a:defRPr/>
            </a:pPr>
            <a:r>
              <a:rPr lang="en-US" altLang="x-none" dirty="0" smtClean="0">
                <a:solidFill>
                  <a:schemeClr val="bg2">
                    <a:lumMod val="75000"/>
                  </a:schemeClr>
                </a:solidFill>
              </a:rPr>
              <a:t>Varying degree of shortness of breath.</a:t>
            </a:r>
          </a:p>
          <a:p>
            <a:pPr marL="609600" indent="-609600" eaLnBrk="1" fontAlgn="auto" hangingPunct="1">
              <a:buFontTx/>
              <a:buAutoNum type="arabicPeriod"/>
              <a:defRPr/>
            </a:pPr>
            <a:r>
              <a:rPr lang="en-US" altLang="x-none" dirty="0" smtClean="0">
                <a:solidFill>
                  <a:schemeClr val="bg2">
                    <a:lumMod val="75000"/>
                  </a:schemeClr>
                </a:solidFill>
              </a:rPr>
              <a:t>Splinting and/or pain on inspiration</a:t>
            </a:r>
          </a:p>
          <a:p>
            <a:pPr marL="609600" indent="-609600" eaLnBrk="1" fontAlgn="auto" hangingPunct="1">
              <a:buFontTx/>
              <a:buAutoNum type="arabicPeriod"/>
              <a:defRPr/>
            </a:pPr>
            <a:r>
              <a:rPr lang="en-US" altLang="x-none" dirty="0" smtClean="0">
                <a:solidFill>
                  <a:schemeClr val="bg2">
                    <a:lumMod val="75000"/>
                  </a:schemeClr>
                </a:solidFill>
              </a:rPr>
              <a:t>Tachycardia</a:t>
            </a:r>
          </a:p>
          <a:p>
            <a:pPr marL="609600" indent="-609600" eaLnBrk="1" fontAlgn="auto" hangingPunct="1">
              <a:buFontTx/>
              <a:buAutoNum type="arabicPeriod"/>
              <a:defRPr/>
            </a:pPr>
            <a:r>
              <a:rPr lang="en-US" altLang="x-none" dirty="0" smtClean="0">
                <a:solidFill>
                  <a:schemeClr val="bg2">
                    <a:lumMod val="75000"/>
                  </a:schemeClr>
                </a:solidFill>
              </a:rPr>
              <a:t>Chest wall pain if traumatic</a:t>
            </a:r>
            <a:endParaRPr lang="en-US" altLang="x-none" dirty="0">
              <a:solidFill>
                <a:schemeClr val="bg2">
                  <a:lumMod val="75000"/>
                </a:schemeClr>
              </a:solidFill>
            </a:endParaRPr>
          </a:p>
        </p:txBody>
      </p:sp>
      <p:sp>
        <p:nvSpPr>
          <p:cNvPr id="4506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3AC840-297B-4EC2-8B23-9A562DC89114}" type="slidenum">
              <a:rPr lang="en-US" smtClean="0">
                <a:solidFill>
                  <a:schemeClr val="tx1"/>
                </a:solidFill>
                <a:latin typeface="Arial" charset="0"/>
              </a:rPr>
              <a:pPr fontAlgn="base">
                <a:spcBef>
                  <a:spcPct val="0"/>
                </a:spcBef>
                <a:spcAft>
                  <a:spcPct val="0"/>
                </a:spcAft>
                <a:defRPr/>
              </a:pPr>
              <a:t>38</a:t>
            </a:fld>
            <a:endParaRPr lang="en-US" smtClean="0">
              <a:solidFill>
                <a:schemeClr val="tx1"/>
              </a:solidFill>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fontAlgn="auto" hangingPunct="1">
              <a:spcAft>
                <a:spcPts val="0"/>
              </a:spcAft>
              <a:defRPr/>
            </a:pPr>
            <a:r>
              <a:rPr lang="en-US" altLang="x-none"/>
              <a:t>PNEUMOTHORAX</a:t>
            </a:r>
          </a:p>
        </p:txBody>
      </p:sp>
      <p:sp>
        <p:nvSpPr>
          <p:cNvPr id="35844" name="Rectangle 3"/>
          <p:cNvSpPr>
            <a:spLocks noGrp="1" noChangeArrowheads="1"/>
          </p:cNvSpPr>
          <p:nvPr>
            <p:ph idx="1"/>
          </p:nvPr>
        </p:nvSpPr>
        <p:spPr/>
        <p:txBody>
          <a:bodyPr rtlCol="0">
            <a:normAutofit/>
          </a:bodyPr>
          <a:lstStyle/>
          <a:p>
            <a:pPr marL="0" indent="0" eaLnBrk="1" fontAlgn="auto" hangingPunct="1">
              <a:buFont typeface="Wingdings 3" pitchFamily="18" charset="2"/>
              <a:buNone/>
              <a:defRPr/>
            </a:pPr>
            <a:r>
              <a:rPr lang="en-US" altLang="x-none" sz="4400" dirty="0">
                <a:solidFill>
                  <a:schemeClr val="bg2">
                    <a:lumMod val="75000"/>
                  </a:schemeClr>
                </a:solidFill>
              </a:rPr>
              <a:t>CLINICAL SIGNS……</a:t>
            </a:r>
          </a:p>
          <a:p>
            <a:pPr marL="609600" indent="-609600" eaLnBrk="1" fontAlgn="auto" hangingPunct="1">
              <a:buFontTx/>
              <a:buAutoNum type="arabicPeriod"/>
              <a:defRPr/>
            </a:pPr>
            <a:r>
              <a:rPr lang="en-US" altLang="x-none" dirty="0" smtClean="0">
                <a:solidFill>
                  <a:schemeClr val="bg2">
                    <a:lumMod val="75000"/>
                  </a:schemeClr>
                </a:solidFill>
              </a:rPr>
              <a:t>Normal to elevated respiratory rate</a:t>
            </a:r>
          </a:p>
          <a:p>
            <a:pPr marL="609600" indent="-609600" eaLnBrk="1" fontAlgn="auto" hangingPunct="1">
              <a:buFontTx/>
              <a:buAutoNum type="arabicPeriod"/>
              <a:defRPr/>
            </a:pPr>
            <a:r>
              <a:rPr lang="en-US" altLang="x-none" dirty="0" smtClean="0">
                <a:solidFill>
                  <a:schemeClr val="bg2">
                    <a:lumMod val="75000"/>
                  </a:schemeClr>
                </a:solidFill>
              </a:rPr>
              <a:t>Normal to rapid heart rate</a:t>
            </a:r>
          </a:p>
          <a:p>
            <a:pPr marL="609600" indent="-609600" eaLnBrk="1" fontAlgn="auto" hangingPunct="1">
              <a:buFontTx/>
              <a:buAutoNum type="arabicPeriod"/>
              <a:defRPr/>
            </a:pPr>
            <a:r>
              <a:rPr lang="en-US" altLang="x-none" dirty="0" smtClean="0">
                <a:solidFill>
                  <a:schemeClr val="bg2">
                    <a:lumMod val="75000"/>
                  </a:schemeClr>
                </a:solidFill>
              </a:rPr>
              <a:t>Normal to diminished breath sounds.</a:t>
            </a:r>
          </a:p>
          <a:p>
            <a:pPr marL="609600" indent="-609600" eaLnBrk="1" fontAlgn="auto" hangingPunct="1">
              <a:buFontTx/>
              <a:buAutoNum type="arabicPeriod"/>
              <a:defRPr/>
            </a:pPr>
            <a:r>
              <a:rPr lang="en-US" altLang="x-none" dirty="0" smtClean="0">
                <a:solidFill>
                  <a:schemeClr val="bg2">
                    <a:lumMod val="75000"/>
                  </a:schemeClr>
                </a:solidFill>
              </a:rPr>
              <a:t>Chest wall tenderness and/or </a:t>
            </a:r>
            <a:r>
              <a:rPr lang="en-US" altLang="x-none" dirty="0" err="1" smtClean="0">
                <a:solidFill>
                  <a:schemeClr val="bg2">
                    <a:lumMod val="75000"/>
                  </a:schemeClr>
                </a:solidFill>
              </a:rPr>
              <a:t>crepitus</a:t>
            </a:r>
            <a:endParaRPr lang="en-US" altLang="x-none" dirty="0" smtClean="0">
              <a:solidFill>
                <a:schemeClr val="bg2">
                  <a:lumMod val="75000"/>
                </a:schemeClr>
              </a:solidFill>
            </a:endParaRPr>
          </a:p>
          <a:p>
            <a:pPr marL="609600" indent="-609600" eaLnBrk="1" fontAlgn="auto" hangingPunct="1">
              <a:buFontTx/>
              <a:buAutoNum type="arabicPeriod"/>
              <a:defRPr/>
            </a:pPr>
            <a:r>
              <a:rPr lang="en-US" altLang="x-none" dirty="0" smtClean="0">
                <a:solidFill>
                  <a:schemeClr val="bg2">
                    <a:lumMod val="75000"/>
                  </a:schemeClr>
                </a:solidFill>
              </a:rPr>
              <a:t>Tracheal deviation</a:t>
            </a:r>
            <a:endParaRPr lang="en-US" altLang="x-none" dirty="0">
              <a:solidFill>
                <a:schemeClr val="bg2">
                  <a:lumMod val="75000"/>
                </a:schemeClr>
              </a:solidFill>
            </a:endParaRPr>
          </a:p>
        </p:txBody>
      </p:sp>
      <p:sp>
        <p:nvSpPr>
          <p:cNvPr id="46084"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371CF-8D59-4CF7-A27C-BF9F06A4CF5D}" type="slidenum">
              <a:rPr lang="en-US" smtClean="0">
                <a:solidFill>
                  <a:schemeClr val="tx1"/>
                </a:solidFill>
                <a:latin typeface="Arial" charset="0"/>
              </a:rPr>
              <a:pPr fontAlgn="base">
                <a:spcBef>
                  <a:spcPct val="0"/>
                </a:spcBef>
                <a:spcAft>
                  <a:spcPct val="0"/>
                </a:spcAft>
                <a:defRPr/>
              </a:pPr>
              <a:t>39</a:t>
            </a:fld>
            <a:endParaRPr lang="en-US" smtClean="0">
              <a:solidFill>
                <a:schemeClr val="tx1"/>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normAutofit fontScale="90000"/>
          </a:bodyPr>
          <a:lstStyle/>
          <a:p>
            <a:pPr eaLnBrk="1" fontAlgn="auto" hangingPunct="1">
              <a:spcAft>
                <a:spcPts val="0"/>
              </a:spcAft>
              <a:defRPr/>
            </a:pPr>
            <a:r>
              <a:rPr lang="en-US" altLang="x-none" sz="4000"/>
              <a:t>CONGESTIVE HEART FAILURE</a:t>
            </a:r>
            <a:br>
              <a:rPr lang="en-US" altLang="x-none" sz="4000"/>
            </a:br>
            <a:r>
              <a:rPr lang="en-US" altLang="x-none" sz="4000"/>
              <a:t>CHF</a:t>
            </a:r>
            <a:br>
              <a:rPr lang="en-US" altLang="x-none" sz="4000"/>
            </a:br>
            <a:endParaRPr lang="en-US" altLang="x-none" sz="4000"/>
          </a:p>
        </p:txBody>
      </p:sp>
      <p:sp>
        <p:nvSpPr>
          <p:cNvPr id="10243"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76C166-132F-4415-929B-FB18AC8E4465}" type="slidenum">
              <a:rPr lang="en-US" smtClean="0">
                <a:solidFill>
                  <a:schemeClr val="tx1"/>
                </a:solidFill>
                <a:latin typeface="Arial" charset="0"/>
              </a:rPr>
              <a:pPr fontAlgn="base">
                <a:spcBef>
                  <a:spcPct val="0"/>
                </a:spcBef>
                <a:spcAft>
                  <a:spcPct val="0"/>
                </a:spcAft>
                <a:defRPr/>
              </a:pPr>
              <a:t>4</a:t>
            </a:fld>
            <a:endParaRPr lang="en-US" smtClean="0">
              <a:solidFill>
                <a:schemeClr val="tx1"/>
              </a:solidFill>
              <a:latin typeface="Arial" charset="0"/>
            </a:endParaRPr>
          </a:p>
        </p:txBody>
      </p:sp>
      <p:sp>
        <p:nvSpPr>
          <p:cNvPr id="8196" name="Rectangle 5"/>
          <p:cNvSpPr>
            <a:spLocks noChangeArrowheads="1"/>
          </p:cNvSpPr>
          <p:nvPr/>
        </p:nvSpPr>
        <p:spPr bwMode="auto">
          <a:xfrm>
            <a:off x="4321175" y="3244850"/>
            <a:ext cx="184150" cy="366713"/>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p:txBody>
          <a:bodyPr/>
          <a:lstStyle/>
          <a:p>
            <a:pPr eaLnBrk="1" fontAlgn="auto" hangingPunct="1">
              <a:spcAft>
                <a:spcPts val="0"/>
              </a:spcAft>
              <a:defRPr/>
            </a:pPr>
            <a:r>
              <a:rPr lang="en-US" altLang="x-none"/>
              <a:t>PNEUMOTHORAX</a:t>
            </a:r>
          </a:p>
        </p:txBody>
      </p:sp>
      <p:sp>
        <p:nvSpPr>
          <p:cNvPr id="47107"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02DCE-6F0D-4EB7-8F79-9804FCE6C7EE}" type="slidenum">
              <a:rPr lang="en-US" smtClean="0">
                <a:solidFill>
                  <a:schemeClr val="tx1"/>
                </a:solidFill>
                <a:latin typeface="Arial" charset="0"/>
              </a:rPr>
              <a:pPr fontAlgn="base">
                <a:spcBef>
                  <a:spcPct val="0"/>
                </a:spcBef>
                <a:spcAft>
                  <a:spcPct val="0"/>
                </a:spcAft>
                <a:defRPr/>
              </a:pPr>
              <a:t>40</a:t>
            </a:fld>
            <a:endParaRPr lang="en-US" smtClean="0">
              <a:solidFill>
                <a:schemeClr val="tx1"/>
              </a:solidFill>
              <a:latin typeface="Arial" charset="0"/>
            </a:endParaRPr>
          </a:p>
        </p:txBody>
      </p:sp>
      <p:pic>
        <p:nvPicPr>
          <p:cNvPr id="45060" name="Picture 9" descr="Incision"/>
          <p:cNvPicPr>
            <a:picLocks noChangeAspect="1" noChangeArrowheads="1"/>
          </p:cNvPicPr>
          <p:nvPr/>
        </p:nvPicPr>
        <p:blipFill>
          <a:blip r:embed="rId2"/>
          <a:srcRect/>
          <a:stretch>
            <a:fillRect/>
          </a:stretch>
        </p:blipFill>
        <p:spPr bwMode="auto">
          <a:xfrm>
            <a:off x="2384425" y="660400"/>
            <a:ext cx="6553200" cy="39925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p:txBody>
          <a:bodyPr/>
          <a:lstStyle/>
          <a:p>
            <a:pPr eaLnBrk="1" fontAlgn="auto" hangingPunct="1">
              <a:spcAft>
                <a:spcPts val="0"/>
              </a:spcAft>
              <a:defRPr/>
            </a:pPr>
            <a:r>
              <a:rPr lang="en-US" altLang="x-none"/>
              <a:t>PNEUMOTHORAX</a:t>
            </a:r>
          </a:p>
        </p:txBody>
      </p:sp>
      <p:pic>
        <p:nvPicPr>
          <p:cNvPr id="3" name="8398031F.mp4">
            <a:hlinkClick r:id="" action="ppaction://media"/>
          </p:cNvPr>
          <p:cNvPicPr>
            <a:picLocks noGrp="1" noChangeAspect="1"/>
          </p:cNvPicPr>
          <p:nvPr>
            <p:ph idx="1"/>
            <a:videoFile r:link="rId1"/>
          </p:nvPr>
        </p:nvPicPr>
        <p:blipFill>
          <a:blip r:embed="rId3"/>
          <a:srcRect/>
          <a:stretch>
            <a:fillRect/>
          </a:stretch>
        </p:blipFill>
        <p:spPr>
          <a:xfrm>
            <a:off x="2882900" y="685800"/>
            <a:ext cx="6426200" cy="3614738"/>
          </a:xfrm>
        </p:spPr>
      </p:pic>
      <p:sp>
        <p:nvSpPr>
          <p:cNvPr id="4813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5A8EF8-B128-4157-B5D8-FA141619F819}" type="slidenum">
              <a:rPr lang="en-US" smtClean="0">
                <a:solidFill>
                  <a:schemeClr val="tx1"/>
                </a:solidFill>
                <a:latin typeface="Arial" charset="0"/>
              </a:rPr>
              <a:pPr fontAlgn="base">
                <a:spcBef>
                  <a:spcPct val="0"/>
                </a:spcBef>
                <a:spcAft>
                  <a:spcPct val="0"/>
                </a:spcAft>
                <a:defRPr/>
              </a:pPr>
              <a:t>41</a:t>
            </a:fld>
            <a:endParaRPr lang="en-US" smtClean="0">
              <a:solidFill>
                <a:schemeClr val="tx1"/>
              </a:solidFill>
              <a:latin typeface="Arial"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title"/>
          </p:nvPr>
        </p:nvSpPr>
        <p:spPr/>
        <p:txBody>
          <a:bodyPr>
            <a:normAutofit fontScale="90000"/>
          </a:bodyPr>
          <a:lstStyle/>
          <a:p>
            <a:pPr eaLnBrk="1" fontAlgn="auto" hangingPunct="1">
              <a:spcAft>
                <a:spcPts val="0"/>
              </a:spcAft>
              <a:defRPr/>
            </a:pPr>
            <a:r>
              <a:rPr lang="en-US" altLang="x-none" sz="4000"/>
              <a:t>PNEUMOTHORAX</a:t>
            </a:r>
            <a:br>
              <a:rPr lang="en-US" altLang="x-none" sz="4000"/>
            </a:br>
            <a:r>
              <a:rPr lang="en-US" altLang="x-none" sz="4000"/>
              <a:t>CT SCAN</a:t>
            </a:r>
          </a:p>
        </p:txBody>
      </p:sp>
      <p:pic>
        <p:nvPicPr>
          <p:cNvPr id="47107" name="Picture 10" descr="pneumothorax2">
            <a:hlinkClick r:id="rId2"/>
          </p:cNvPr>
          <p:cNvPicPr>
            <a:picLocks noGrp="1" noChangeAspect="1" noChangeArrowheads="1"/>
          </p:cNvPicPr>
          <p:nvPr>
            <p:ph sz="half" idx="1"/>
          </p:nvPr>
        </p:nvPicPr>
        <p:blipFill>
          <a:blip r:embed="rId3"/>
          <a:srcRect/>
          <a:stretch>
            <a:fillRect/>
          </a:stretch>
        </p:blipFill>
        <p:spPr>
          <a:xfrm>
            <a:off x="3733800" y="1392238"/>
            <a:ext cx="4495800" cy="3560762"/>
          </a:xfrm>
        </p:spPr>
      </p:pic>
      <p:sp>
        <p:nvSpPr>
          <p:cNvPr id="47108" name="Rectangle 9"/>
          <p:cNvSpPr>
            <a:spLocks noGrp="1" noChangeArrowheads="1"/>
          </p:cNvSpPr>
          <p:nvPr>
            <p:ph type="body" sz="half" idx="2"/>
          </p:nvPr>
        </p:nvSpPr>
        <p:spPr>
          <a:xfrm>
            <a:off x="1981200" y="5181600"/>
            <a:ext cx="8229600" cy="1044575"/>
          </a:xfrm>
        </p:spPr>
        <p:txBody>
          <a:bodyPr/>
          <a:lstStyle/>
          <a:p>
            <a:pPr marL="0" indent="0" eaLnBrk="1" hangingPunct="1">
              <a:buFont typeface="Wingdings 3" pitchFamily="18" charset="2"/>
              <a:buNone/>
            </a:pPr>
            <a:r>
              <a:rPr lang="en-US" sz="2800" smtClean="0"/>
              <a:t>CAUSED BY LUNG PUNCTURE FROM CENTRAL LINE</a:t>
            </a:r>
          </a:p>
        </p:txBody>
      </p:sp>
      <p:sp>
        <p:nvSpPr>
          <p:cNvPr id="49157"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569809-42DB-4324-B2B1-05C34A8416FC}" type="slidenum">
              <a:rPr lang="en-US" smtClean="0">
                <a:solidFill>
                  <a:schemeClr val="tx1"/>
                </a:solidFill>
                <a:latin typeface="Arial" charset="0"/>
              </a:rPr>
              <a:pPr fontAlgn="base">
                <a:spcBef>
                  <a:spcPct val="0"/>
                </a:spcBef>
                <a:spcAft>
                  <a:spcPct val="0"/>
                </a:spcAft>
                <a:defRPr/>
              </a:pPr>
              <a:t>42</a:t>
            </a:fld>
            <a:endParaRPr lang="en-US" smtClean="0">
              <a:solidFill>
                <a:schemeClr val="tx1"/>
              </a:solidFill>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Pneumothorax caused by central line</a:t>
            </a:r>
            <a:endParaRPr lang="en-US" dirty="0"/>
          </a:p>
        </p:txBody>
      </p:sp>
      <p:pic>
        <p:nvPicPr>
          <p:cNvPr id="48131" name="Picture 8" descr="pneumothorax"/>
          <p:cNvPicPr>
            <a:picLocks noChangeAspect="1" noChangeArrowheads="1"/>
          </p:cNvPicPr>
          <p:nvPr/>
        </p:nvPicPr>
        <p:blipFill>
          <a:blip r:embed="rId2"/>
          <a:srcRect/>
          <a:stretch>
            <a:fillRect/>
          </a:stretch>
        </p:blipFill>
        <p:spPr bwMode="auto">
          <a:xfrm>
            <a:off x="3871913" y="1139825"/>
            <a:ext cx="4495800" cy="30765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fontAlgn="auto" hangingPunct="1">
              <a:spcAft>
                <a:spcPts val="0"/>
              </a:spcAft>
              <a:defRPr/>
            </a:pPr>
            <a:r>
              <a:rPr lang="en-US" altLang="x-none"/>
              <a:t>TENSION PNEUMOTHORAX</a:t>
            </a:r>
          </a:p>
        </p:txBody>
      </p:sp>
      <p:sp>
        <p:nvSpPr>
          <p:cNvPr id="39940" name="Rectangle 3"/>
          <p:cNvSpPr>
            <a:spLocks noGrp="1" noChangeArrowheads="1"/>
          </p:cNvSpPr>
          <p:nvPr>
            <p:ph idx="1"/>
          </p:nvPr>
        </p:nvSpPr>
        <p:spPr/>
        <p:txBody>
          <a:bodyPr rtlCol="0">
            <a:normAutofit fontScale="92500" lnSpcReduction="20000"/>
          </a:bodyPr>
          <a:lstStyle/>
          <a:p>
            <a:pPr marL="0" indent="0" eaLnBrk="1" fontAlgn="auto" hangingPunct="1">
              <a:buFont typeface="Wingdings 3" pitchFamily="18" charset="2"/>
              <a:buNone/>
              <a:defRPr/>
            </a:pPr>
            <a:r>
              <a:rPr lang="en-US" altLang="x-none" sz="4800" dirty="0">
                <a:solidFill>
                  <a:schemeClr val="bg2">
                    <a:lumMod val="75000"/>
                  </a:schemeClr>
                </a:solidFill>
              </a:rPr>
              <a:t>CLINICAL SIGNS</a:t>
            </a:r>
          </a:p>
          <a:p>
            <a:pPr marL="609600" indent="-609600" eaLnBrk="1" fontAlgn="auto" hangingPunct="1">
              <a:buFontTx/>
              <a:buAutoNum type="arabicPeriod"/>
              <a:defRPr/>
            </a:pPr>
            <a:r>
              <a:rPr lang="en-US" altLang="x-none" sz="2800" dirty="0" smtClean="0">
                <a:solidFill>
                  <a:schemeClr val="bg2">
                    <a:lumMod val="75000"/>
                  </a:schemeClr>
                </a:solidFill>
              </a:rPr>
              <a:t>Elevated respiratory and heart rate</a:t>
            </a:r>
          </a:p>
          <a:p>
            <a:pPr marL="609600" indent="-609600" eaLnBrk="1" fontAlgn="auto" hangingPunct="1">
              <a:buFontTx/>
              <a:buAutoNum type="arabicPeriod"/>
              <a:defRPr/>
            </a:pPr>
            <a:r>
              <a:rPr lang="en-US" altLang="x-none" sz="2800" dirty="0" smtClean="0">
                <a:solidFill>
                  <a:schemeClr val="bg2">
                    <a:lumMod val="75000"/>
                  </a:schemeClr>
                </a:solidFill>
              </a:rPr>
              <a:t>Change in blood pressure…usually down</a:t>
            </a:r>
          </a:p>
          <a:p>
            <a:pPr marL="609600" indent="-609600" eaLnBrk="1" fontAlgn="auto" hangingPunct="1">
              <a:buFontTx/>
              <a:buAutoNum type="arabicPeriod"/>
              <a:defRPr/>
            </a:pPr>
            <a:r>
              <a:rPr lang="en-US" altLang="x-none" sz="2800" dirty="0" smtClean="0">
                <a:solidFill>
                  <a:schemeClr val="bg2">
                    <a:lumMod val="75000"/>
                  </a:schemeClr>
                </a:solidFill>
              </a:rPr>
              <a:t>Very </a:t>
            </a:r>
            <a:r>
              <a:rPr lang="en-US" altLang="x-none" sz="2800" dirty="0" err="1" smtClean="0">
                <a:solidFill>
                  <a:schemeClr val="bg2">
                    <a:lumMod val="75000"/>
                  </a:schemeClr>
                </a:solidFill>
              </a:rPr>
              <a:t>dyspneic</a:t>
            </a:r>
            <a:endParaRPr lang="en-US" altLang="x-none" sz="2800" dirty="0" smtClean="0">
              <a:solidFill>
                <a:schemeClr val="bg2">
                  <a:lumMod val="75000"/>
                </a:schemeClr>
              </a:solidFill>
            </a:endParaRPr>
          </a:p>
          <a:p>
            <a:pPr marL="609600" indent="-609600" eaLnBrk="1" fontAlgn="auto" hangingPunct="1">
              <a:buFontTx/>
              <a:buAutoNum type="arabicPeriod"/>
              <a:defRPr/>
            </a:pPr>
            <a:r>
              <a:rPr lang="en-US" altLang="x-none" sz="2800" dirty="0" smtClean="0">
                <a:solidFill>
                  <a:schemeClr val="bg2">
                    <a:lumMod val="75000"/>
                  </a:schemeClr>
                </a:solidFill>
              </a:rPr>
              <a:t>Tracheal deviation may be present</a:t>
            </a:r>
          </a:p>
          <a:p>
            <a:pPr marL="609600" indent="-609600" eaLnBrk="1" fontAlgn="auto" hangingPunct="1">
              <a:buFontTx/>
              <a:buAutoNum type="arabicPeriod"/>
              <a:defRPr/>
            </a:pPr>
            <a:r>
              <a:rPr lang="en-US" altLang="x-none" sz="2800" dirty="0" err="1" smtClean="0">
                <a:solidFill>
                  <a:schemeClr val="bg2">
                    <a:lumMod val="75000"/>
                  </a:schemeClr>
                </a:solidFill>
              </a:rPr>
              <a:t>Crepitus</a:t>
            </a:r>
            <a:r>
              <a:rPr lang="en-US" altLang="x-none" sz="2800" dirty="0" smtClean="0">
                <a:solidFill>
                  <a:schemeClr val="bg2">
                    <a:lumMod val="75000"/>
                  </a:schemeClr>
                </a:solidFill>
              </a:rPr>
              <a:t> may be present.</a:t>
            </a:r>
          </a:p>
          <a:p>
            <a:pPr marL="609600" indent="-609600" eaLnBrk="1" fontAlgn="auto" hangingPunct="1">
              <a:buFontTx/>
              <a:buAutoNum type="arabicPeriod"/>
              <a:defRPr/>
            </a:pPr>
            <a:r>
              <a:rPr lang="en-US" altLang="x-none" sz="2800" dirty="0" smtClean="0">
                <a:solidFill>
                  <a:schemeClr val="bg2">
                    <a:lumMod val="75000"/>
                  </a:schemeClr>
                </a:solidFill>
              </a:rPr>
              <a:t>Diminished to loss of breath sounds</a:t>
            </a:r>
            <a:endParaRPr lang="en-US" altLang="x-none" sz="2800" dirty="0">
              <a:solidFill>
                <a:schemeClr val="bg2">
                  <a:lumMod val="75000"/>
                </a:schemeClr>
              </a:solidFill>
            </a:endParaRPr>
          </a:p>
        </p:txBody>
      </p:sp>
      <p:sp>
        <p:nvSpPr>
          <p:cNvPr id="51204"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3C364C-0572-403A-97FC-6357322A28B3}" type="slidenum">
              <a:rPr lang="en-US" smtClean="0">
                <a:solidFill>
                  <a:schemeClr val="tx1"/>
                </a:solidFill>
                <a:latin typeface="Arial" charset="0"/>
              </a:rPr>
              <a:pPr fontAlgn="base">
                <a:spcBef>
                  <a:spcPct val="0"/>
                </a:spcBef>
                <a:spcAft>
                  <a:spcPct val="0"/>
                </a:spcAft>
                <a:defRPr/>
              </a:pPr>
              <a:t>44</a:t>
            </a:fld>
            <a:endParaRPr lang="en-US" smtClean="0">
              <a:solidFill>
                <a:schemeClr val="tx1"/>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1"/>
          <p:cNvSpPr>
            <a:spLocks noGrp="1" noChangeArrowheads="1"/>
          </p:cNvSpPr>
          <p:nvPr>
            <p:ph type="title"/>
          </p:nvPr>
        </p:nvSpPr>
        <p:spPr/>
        <p:txBody>
          <a:bodyPr/>
          <a:lstStyle/>
          <a:p>
            <a:pPr eaLnBrk="1" fontAlgn="auto" hangingPunct="1">
              <a:spcAft>
                <a:spcPts val="0"/>
              </a:spcAft>
              <a:defRPr/>
            </a:pPr>
            <a:r>
              <a:rPr lang="en-US" altLang="x-none"/>
              <a:t>TENSION PNEUMOTHORAX</a:t>
            </a:r>
          </a:p>
        </p:txBody>
      </p:sp>
      <p:sp>
        <p:nvSpPr>
          <p:cNvPr id="50179" name="Rectangle 12"/>
          <p:cNvSpPr>
            <a:spLocks noGrp="1" noChangeArrowheads="1"/>
          </p:cNvSpPr>
          <p:nvPr>
            <p:ph type="body" sz="half" idx="1"/>
          </p:nvPr>
        </p:nvSpPr>
        <p:spPr>
          <a:xfrm>
            <a:off x="609600" y="1600200"/>
            <a:ext cx="5384800" cy="4525963"/>
          </a:xfrm>
        </p:spPr>
        <p:txBody>
          <a:bodyPr/>
          <a:lstStyle/>
          <a:p>
            <a:pPr marL="0" indent="0" eaLnBrk="1" hangingPunct="1">
              <a:buFont typeface="Wingdings 3" pitchFamily="18" charset="2"/>
              <a:buNone/>
            </a:pPr>
            <a:r>
              <a:rPr lang="en-US" sz="2800" smtClean="0"/>
              <a:t>Note The Pressure Caused By The Pneumothorax Compressing Everything To The Left.</a:t>
            </a:r>
          </a:p>
        </p:txBody>
      </p:sp>
      <p:sp>
        <p:nvSpPr>
          <p:cNvPr id="50180" name="Rectangle 13"/>
          <p:cNvSpPr>
            <a:spLocks noGrp="1" noChangeArrowheads="1"/>
          </p:cNvSpPr>
          <p:nvPr>
            <p:ph sz="half" idx="2"/>
          </p:nvPr>
        </p:nvSpPr>
        <p:spPr>
          <a:xfrm>
            <a:off x="6197600" y="1600200"/>
            <a:ext cx="5384800" cy="4525963"/>
          </a:xfrm>
        </p:spPr>
        <p:txBody>
          <a:bodyPr/>
          <a:lstStyle/>
          <a:p>
            <a:pPr eaLnBrk="1" hangingPunct="1"/>
            <a:endParaRPr lang="en-US" sz="2800" smtClean="0"/>
          </a:p>
        </p:txBody>
      </p:sp>
      <p:sp>
        <p:nvSpPr>
          <p:cNvPr id="52229"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76CC5-C536-4340-BDD6-74869DC6B095}" type="slidenum">
              <a:rPr lang="en-US" smtClean="0">
                <a:solidFill>
                  <a:schemeClr val="tx1"/>
                </a:solidFill>
                <a:latin typeface="Arial" charset="0"/>
              </a:rPr>
              <a:pPr fontAlgn="base">
                <a:spcBef>
                  <a:spcPct val="0"/>
                </a:spcBef>
                <a:spcAft>
                  <a:spcPct val="0"/>
                </a:spcAft>
                <a:defRPr/>
              </a:pPr>
              <a:t>45</a:t>
            </a:fld>
            <a:endParaRPr lang="en-US" smtClean="0">
              <a:solidFill>
                <a:schemeClr val="tx1"/>
              </a:solidFill>
              <a:latin typeface="Arial" charset="0"/>
            </a:endParaRPr>
          </a:p>
        </p:txBody>
      </p:sp>
      <p:pic>
        <p:nvPicPr>
          <p:cNvPr id="50182" name="Picture 10" descr="thortr3"/>
          <p:cNvPicPr>
            <a:picLocks noChangeAspect="1" noChangeArrowheads="1"/>
          </p:cNvPicPr>
          <p:nvPr/>
        </p:nvPicPr>
        <p:blipFill>
          <a:blip r:embed="rId2"/>
          <a:srcRect/>
          <a:stretch>
            <a:fillRect/>
          </a:stretch>
        </p:blipFill>
        <p:spPr bwMode="auto">
          <a:xfrm>
            <a:off x="6399213" y="1981200"/>
            <a:ext cx="3430587" cy="4038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fontAlgn="auto" hangingPunct="1">
              <a:spcAft>
                <a:spcPts val="0"/>
              </a:spcAft>
              <a:defRPr/>
            </a:pPr>
            <a:r>
              <a:rPr lang="en-US" altLang="x-none"/>
              <a:t>PNEUMOTHORAX</a:t>
            </a:r>
          </a:p>
        </p:txBody>
      </p:sp>
      <p:sp>
        <p:nvSpPr>
          <p:cNvPr id="41988" name="Rectangle 3"/>
          <p:cNvSpPr>
            <a:spLocks noGrp="1" noChangeArrowheads="1"/>
          </p:cNvSpPr>
          <p:nvPr>
            <p:ph idx="1"/>
          </p:nvPr>
        </p:nvSpPr>
        <p:spPr/>
        <p:txBody>
          <a:bodyPr rtlCol="0">
            <a:normAutofit fontScale="92500" lnSpcReduction="10000"/>
          </a:bodyPr>
          <a:lstStyle/>
          <a:p>
            <a:pPr marL="0" indent="0" eaLnBrk="1" fontAlgn="auto" hangingPunct="1">
              <a:buFont typeface="Wingdings 3" pitchFamily="18" charset="2"/>
              <a:buNone/>
              <a:defRPr/>
            </a:pPr>
            <a:r>
              <a:rPr lang="en-US" altLang="x-none" sz="4800" dirty="0">
                <a:solidFill>
                  <a:schemeClr val="bg2">
                    <a:lumMod val="75000"/>
                  </a:schemeClr>
                </a:solidFill>
              </a:rPr>
              <a:t>TREATMENT…….</a:t>
            </a:r>
          </a:p>
          <a:p>
            <a:pPr marL="609600" indent="-609600" eaLnBrk="1" fontAlgn="auto" hangingPunct="1">
              <a:buFontTx/>
              <a:buAutoNum type="arabicPeriod"/>
              <a:defRPr/>
            </a:pPr>
            <a:r>
              <a:rPr lang="en-US" altLang="x-none" sz="2800" dirty="0" smtClean="0">
                <a:solidFill>
                  <a:schemeClr val="bg2">
                    <a:lumMod val="75000"/>
                  </a:schemeClr>
                </a:solidFill>
              </a:rPr>
              <a:t>Supportive measures if no respiratory </a:t>
            </a:r>
            <a:r>
              <a:rPr lang="en-US" altLang="x-none" sz="2800" dirty="0" err="1" smtClean="0">
                <a:solidFill>
                  <a:schemeClr val="bg2">
                    <a:lumMod val="75000"/>
                  </a:schemeClr>
                </a:solidFill>
              </a:rPr>
              <a:t>compormise</a:t>
            </a:r>
            <a:endParaRPr lang="en-US" altLang="x-none" sz="2800" dirty="0" smtClean="0">
              <a:solidFill>
                <a:schemeClr val="bg2">
                  <a:lumMod val="75000"/>
                </a:schemeClr>
              </a:solidFill>
            </a:endParaRPr>
          </a:p>
          <a:p>
            <a:pPr marL="609600" indent="-609600" eaLnBrk="1" fontAlgn="auto" hangingPunct="1">
              <a:buFontTx/>
              <a:buAutoNum type="arabicPeriod"/>
              <a:defRPr/>
            </a:pPr>
            <a:r>
              <a:rPr lang="en-US" altLang="x-none" sz="2800" dirty="0" smtClean="0">
                <a:solidFill>
                  <a:schemeClr val="bg2">
                    <a:lumMod val="75000"/>
                  </a:schemeClr>
                </a:solidFill>
              </a:rPr>
              <a:t>If clinically the patient has a tension </a:t>
            </a:r>
            <a:r>
              <a:rPr lang="en-US" altLang="x-none" sz="2800" dirty="0" err="1" smtClean="0">
                <a:solidFill>
                  <a:schemeClr val="bg2">
                    <a:lumMod val="75000"/>
                  </a:schemeClr>
                </a:solidFill>
              </a:rPr>
              <a:t>ptx</a:t>
            </a:r>
            <a:r>
              <a:rPr lang="en-US" altLang="x-none" sz="2800" dirty="0" smtClean="0">
                <a:solidFill>
                  <a:schemeClr val="bg2">
                    <a:lumMod val="75000"/>
                  </a:schemeClr>
                </a:solidFill>
              </a:rPr>
              <a:t>, this is a life threatening event and the patient needs immediate intervention…</a:t>
            </a:r>
            <a:r>
              <a:rPr lang="en-US" altLang="x-none" sz="4000" dirty="0" smtClean="0">
                <a:solidFill>
                  <a:schemeClr val="bg2">
                    <a:lumMod val="75000"/>
                  </a:schemeClr>
                </a:solidFill>
              </a:rPr>
              <a:t>NEEDLE </a:t>
            </a:r>
            <a:r>
              <a:rPr lang="en-US" altLang="x-none" sz="4000" dirty="0">
                <a:solidFill>
                  <a:schemeClr val="bg2">
                    <a:lumMod val="75000"/>
                  </a:schemeClr>
                </a:solidFill>
              </a:rPr>
              <a:t>THORACENTESIS</a:t>
            </a:r>
          </a:p>
        </p:txBody>
      </p:sp>
      <p:sp>
        <p:nvSpPr>
          <p:cNvPr id="5325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4C173-4378-42B0-888F-9A2126C99AF6}" type="slidenum">
              <a:rPr lang="en-US" smtClean="0">
                <a:solidFill>
                  <a:schemeClr val="tx1"/>
                </a:solidFill>
                <a:latin typeface="Arial" charset="0"/>
              </a:rPr>
              <a:pPr fontAlgn="base">
                <a:spcBef>
                  <a:spcPct val="0"/>
                </a:spcBef>
                <a:spcAft>
                  <a:spcPct val="0"/>
                </a:spcAft>
                <a:defRPr/>
              </a:pPr>
              <a:t>46</a:t>
            </a:fld>
            <a:endParaRPr lang="en-US" smtClean="0">
              <a:solidFill>
                <a:schemeClr val="tx1"/>
              </a:solidFill>
              <a:latin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54275"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BFD62-C195-49FC-AE70-A500AB3D2EAC}" type="slidenum">
              <a:rPr lang="en-US" smtClean="0">
                <a:solidFill>
                  <a:schemeClr val="tx1"/>
                </a:solidFill>
                <a:latin typeface="Arial" charset="0"/>
              </a:rPr>
              <a:pPr fontAlgn="base">
                <a:spcBef>
                  <a:spcPct val="0"/>
                </a:spcBef>
                <a:spcAft>
                  <a:spcPct val="0"/>
                </a:spcAft>
                <a:defRPr/>
              </a:pPr>
              <a:t>47</a:t>
            </a:fld>
            <a:endParaRPr lang="en-US" smtClean="0">
              <a:solidFill>
                <a:schemeClr val="tx1"/>
              </a:solidFill>
              <a:latin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53251" name="Rectangle 3"/>
          <p:cNvSpPr>
            <a:spLocks noGrp="1" noChangeArrowheads="1"/>
          </p:cNvSpPr>
          <p:nvPr>
            <p:ph idx="1"/>
          </p:nvPr>
        </p:nvSpPr>
        <p:spPr/>
        <p:txBody>
          <a:bodyPr/>
          <a:lstStyle/>
          <a:p>
            <a:pPr eaLnBrk="1" hangingPunct="1">
              <a:lnSpc>
                <a:spcPct val="90000"/>
              </a:lnSpc>
              <a:buFont typeface="Wingdings 3" pitchFamily="18" charset="2"/>
              <a:buNone/>
            </a:pPr>
            <a:r>
              <a:rPr lang="en-US" sz="2800" smtClean="0"/>
              <a:t>CHRONIC OBSTRUCTIVE PULMONARY DISEASE</a:t>
            </a:r>
          </a:p>
          <a:p>
            <a:pPr eaLnBrk="1" hangingPunct="1">
              <a:lnSpc>
                <a:spcPct val="90000"/>
              </a:lnSpc>
            </a:pPr>
            <a:r>
              <a:rPr lang="en-US" smtClean="0"/>
              <a:t>Made up of emphysema, chronic bronchitis and asthma.</a:t>
            </a:r>
          </a:p>
          <a:p>
            <a:pPr eaLnBrk="1" hangingPunct="1">
              <a:lnSpc>
                <a:spcPct val="90000"/>
              </a:lnSpc>
            </a:pPr>
            <a:r>
              <a:rPr lang="en-US" smtClean="0"/>
              <a:t>Results from inflammation of the bronchioles which causes narrowing.</a:t>
            </a:r>
          </a:p>
          <a:p>
            <a:pPr eaLnBrk="1" hangingPunct="1">
              <a:lnSpc>
                <a:spcPct val="90000"/>
              </a:lnSpc>
            </a:pPr>
            <a:r>
              <a:rPr lang="en-US" smtClean="0"/>
              <a:t>This in turn causes difficulty for air to pass in and out.</a:t>
            </a:r>
          </a:p>
        </p:txBody>
      </p:sp>
      <p:sp>
        <p:nvSpPr>
          <p:cNvPr id="5530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03F44E-D448-4FC9-AD51-6B92456D3631}" type="slidenum">
              <a:rPr lang="en-US" smtClean="0">
                <a:solidFill>
                  <a:schemeClr val="tx1"/>
                </a:solidFill>
                <a:latin typeface="Arial" charset="0"/>
              </a:rPr>
              <a:pPr fontAlgn="base">
                <a:spcBef>
                  <a:spcPct val="0"/>
                </a:spcBef>
                <a:spcAft>
                  <a:spcPct val="0"/>
                </a:spcAft>
                <a:defRPr/>
              </a:pPr>
              <a:t>48</a:t>
            </a:fld>
            <a:endParaRPr lang="en-US" smtClean="0">
              <a:solidFill>
                <a:schemeClr val="tx1"/>
              </a:solidFill>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45060" name="Rectangle 3"/>
          <p:cNvSpPr>
            <a:spLocks noGrp="1" noChangeArrowheads="1"/>
          </p:cNvSpPr>
          <p:nvPr>
            <p:ph idx="1"/>
          </p:nvPr>
        </p:nvSpPr>
        <p:spPr/>
        <p:txBody>
          <a:bodyPr rtlCol="0">
            <a:normAutofit lnSpcReduction="10000"/>
          </a:bodyPr>
          <a:lstStyle/>
          <a:p>
            <a:pPr marL="609600" indent="-609600" eaLnBrk="1" fontAlgn="auto" hangingPunct="1">
              <a:buFont typeface="Wingdings 3" pitchFamily="18" charset="2"/>
              <a:buNone/>
              <a:defRPr/>
            </a:pPr>
            <a:r>
              <a:rPr lang="en-US" altLang="x-none" sz="4400" dirty="0">
                <a:solidFill>
                  <a:schemeClr val="bg2">
                    <a:lumMod val="75000"/>
                  </a:schemeClr>
                </a:solidFill>
              </a:rPr>
              <a:t>CAUSES…….</a:t>
            </a:r>
          </a:p>
          <a:p>
            <a:pPr marL="609600" indent="-609600" eaLnBrk="1" fontAlgn="auto" hangingPunct="1">
              <a:buFontTx/>
              <a:buAutoNum type="arabicPeriod"/>
              <a:defRPr/>
            </a:pPr>
            <a:r>
              <a:rPr lang="en-US" altLang="x-none" dirty="0" smtClean="0">
                <a:solidFill>
                  <a:schemeClr val="bg2">
                    <a:lumMod val="75000"/>
                  </a:schemeClr>
                </a:solidFill>
              </a:rPr>
              <a:t>Smoking</a:t>
            </a:r>
          </a:p>
          <a:p>
            <a:pPr marL="609600" indent="-609600" eaLnBrk="1" fontAlgn="auto" hangingPunct="1">
              <a:buFontTx/>
              <a:buAutoNum type="arabicPeriod"/>
              <a:defRPr/>
            </a:pPr>
            <a:r>
              <a:rPr lang="en-US" altLang="x-none" dirty="0" smtClean="0">
                <a:solidFill>
                  <a:schemeClr val="bg2">
                    <a:lumMod val="75000"/>
                  </a:schemeClr>
                </a:solidFill>
              </a:rPr>
              <a:t>Smoking</a:t>
            </a:r>
          </a:p>
          <a:p>
            <a:pPr marL="609600" indent="-609600" eaLnBrk="1" fontAlgn="auto" hangingPunct="1">
              <a:buFontTx/>
              <a:buAutoNum type="arabicPeriod"/>
              <a:defRPr/>
            </a:pPr>
            <a:r>
              <a:rPr lang="en-US" altLang="x-none" dirty="0" smtClean="0">
                <a:solidFill>
                  <a:schemeClr val="bg2">
                    <a:lumMod val="75000"/>
                  </a:schemeClr>
                </a:solidFill>
              </a:rPr>
              <a:t>Asbestosis</a:t>
            </a:r>
          </a:p>
          <a:p>
            <a:pPr marL="609600" indent="-609600" eaLnBrk="1" fontAlgn="auto" hangingPunct="1">
              <a:buFontTx/>
              <a:buAutoNum type="arabicPeriod"/>
              <a:defRPr/>
            </a:pPr>
            <a:r>
              <a:rPr lang="en-US" altLang="x-none" dirty="0" smtClean="0">
                <a:solidFill>
                  <a:schemeClr val="bg2">
                    <a:lumMod val="75000"/>
                  </a:schemeClr>
                </a:solidFill>
              </a:rPr>
              <a:t>2</a:t>
            </a:r>
            <a:r>
              <a:rPr lang="en-US" altLang="x-none" baseline="30000" dirty="0" smtClean="0">
                <a:solidFill>
                  <a:schemeClr val="bg2">
                    <a:lumMod val="75000"/>
                  </a:schemeClr>
                </a:solidFill>
              </a:rPr>
              <a:t>nd</a:t>
            </a:r>
            <a:r>
              <a:rPr lang="en-US" altLang="x-none" dirty="0" smtClean="0">
                <a:solidFill>
                  <a:schemeClr val="bg2">
                    <a:lumMod val="75000"/>
                  </a:schemeClr>
                </a:solidFill>
              </a:rPr>
              <a:t> Hand Smoke</a:t>
            </a:r>
          </a:p>
          <a:p>
            <a:pPr marL="609600" indent="-609600" eaLnBrk="1" fontAlgn="auto" hangingPunct="1">
              <a:buFontTx/>
              <a:buAutoNum type="arabicPeriod"/>
              <a:defRPr/>
            </a:pPr>
            <a:r>
              <a:rPr lang="en-US" altLang="x-none" dirty="0" smtClean="0">
                <a:solidFill>
                  <a:schemeClr val="bg2">
                    <a:lumMod val="75000"/>
                  </a:schemeClr>
                </a:solidFill>
              </a:rPr>
              <a:t>Restrictive Lungs</a:t>
            </a:r>
          </a:p>
          <a:p>
            <a:pPr marL="609600" indent="-609600" eaLnBrk="1" fontAlgn="auto" hangingPunct="1">
              <a:buFontTx/>
              <a:buAutoNum type="arabicPeriod"/>
              <a:defRPr/>
            </a:pPr>
            <a:r>
              <a:rPr lang="en-US" altLang="x-none" dirty="0" smtClean="0">
                <a:solidFill>
                  <a:schemeClr val="bg2">
                    <a:lumMod val="75000"/>
                  </a:schemeClr>
                </a:solidFill>
              </a:rPr>
              <a:t>Reactive Airway Disease</a:t>
            </a:r>
          </a:p>
          <a:p>
            <a:pPr marL="609600" indent="-609600" eaLnBrk="1" fontAlgn="auto" hangingPunct="1">
              <a:buFontTx/>
              <a:buAutoNum type="arabicPeriod"/>
              <a:defRPr/>
            </a:pPr>
            <a:r>
              <a:rPr lang="en-US" altLang="x-none" dirty="0" smtClean="0">
                <a:solidFill>
                  <a:schemeClr val="bg2">
                    <a:lumMod val="75000"/>
                  </a:schemeClr>
                </a:solidFill>
              </a:rPr>
              <a:t>Allergic And Exercise Induced</a:t>
            </a:r>
            <a:endParaRPr lang="en-US" altLang="x-none" dirty="0">
              <a:solidFill>
                <a:schemeClr val="bg2">
                  <a:lumMod val="75000"/>
                </a:schemeClr>
              </a:solidFill>
            </a:endParaRPr>
          </a:p>
        </p:txBody>
      </p:sp>
      <p:sp>
        <p:nvSpPr>
          <p:cNvPr id="56324"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FD9B1-23CC-426C-8785-8E258E88CBAE}" type="slidenum">
              <a:rPr lang="en-US" smtClean="0">
                <a:solidFill>
                  <a:schemeClr val="tx1"/>
                </a:solidFill>
                <a:latin typeface="Arial" charset="0"/>
              </a:rPr>
              <a:pPr fontAlgn="base">
                <a:spcBef>
                  <a:spcPct val="0"/>
                </a:spcBef>
                <a:spcAft>
                  <a:spcPct val="0"/>
                </a:spcAft>
                <a:defRPr/>
              </a:pPr>
              <a:t>49</a:t>
            </a:fld>
            <a:endParaRPr lang="en-US" smtClean="0">
              <a:solidFill>
                <a:schemeClr val="tx1"/>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fontAlgn="auto" hangingPunct="1">
              <a:spcAft>
                <a:spcPts val="0"/>
              </a:spcAft>
              <a:defRPr/>
            </a:pPr>
            <a:r>
              <a:rPr lang="en-US" altLang="x-none" sz="4000"/>
              <a:t>CONGESTIVE HEART FAILURE </a:t>
            </a:r>
          </a:p>
        </p:txBody>
      </p:sp>
      <p:sp>
        <p:nvSpPr>
          <p:cNvPr id="6148" name="Rectangle 3"/>
          <p:cNvSpPr>
            <a:spLocks noGrp="1" noChangeArrowheads="1"/>
          </p:cNvSpPr>
          <p:nvPr>
            <p:ph idx="1"/>
          </p:nvPr>
        </p:nvSpPr>
        <p:spPr/>
        <p:txBody>
          <a:bodyPr rtlCol="0">
            <a:normAutofit lnSpcReduction="10000"/>
          </a:bodyPr>
          <a:lstStyle/>
          <a:p>
            <a:pPr eaLnBrk="1" fontAlgn="auto" hangingPunct="1">
              <a:defRPr/>
            </a:pPr>
            <a:r>
              <a:rPr lang="en-US" altLang="x-none" sz="3200" dirty="0" smtClean="0">
                <a:solidFill>
                  <a:schemeClr val="bg2">
                    <a:lumMod val="75000"/>
                  </a:schemeClr>
                </a:solidFill>
              </a:rPr>
              <a:t>Results from fluid building up into the lungs through hydrostatic pressure and changes in osmotic pressure.</a:t>
            </a:r>
          </a:p>
          <a:p>
            <a:pPr eaLnBrk="1" fontAlgn="auto" hangingPunct="1">
              <a:defRPr/>
            </a:pPr>
            <a:r>
              <a:rPr lang="en-US" altLang="x-none" sz="3200" dirty="0" smtClean="0">
                <a:solidFill>
                  <a:schemeClr val="bg2">
                    <a:lumMod val="75000"/>
                  </a:schemeClr>
                </a:solidFill>
              </a:rPr>
              <a:t>The pressure of the blood and plasma in the vessels traversing the lungs increases to the point where by the plasma fluid leaches out into the lungs.</a:t>
            </a:r>
            <a:endParaRPr lang="en-US" altLang="x-none" sz="3200" dirty="0">
              <a:solidFill>
                <a:schemeClr val="bg2">
                  <a:lumMod val="75000"/>
                </a:schemeClr>
              </a:solidFill>
            </a:endParaRPr>
          </a:p>
        </p:txBody>
      </p:sp>
      <p:sp>
        <p:nvSpPr>
          <p:cNvPr id="11268"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0B199-08CD-447E-AC93-464E2E190366}" type="slidenum">
              <a:rPr lang="en-US" smtClean="0">
                <a:solidFill>
                  <a:schemeClr val="tx1"/>
                </a:solidFill>
                <a:latin typeface="Arial" charset="0"/>
              </a:rPr>
              <a:pPr fontAlgn="base">
                <a:spcBef>
                  <a:spcPct val="0"/>
                </a:spcBef>
                <a:spcAft>
                  <a:spcPct val="0"/>
                </a:spcAft>
                <a:defRPr/>
              </a:pPr>
              <a:t>5</a:t>
            </a:fld>
            <a:endParaRPr lang="en-US" smtClean="0">
              <a:solidFill>
                <a:schemeClr val="tx1"/>
              </a:solidFill>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55299" name="Rectangle 3"/>
          <p:cNvSpPr>
            <a:spLocks noGrp="1" noChangeArrowheads="1"/>
          </p:cNvSpPr>
          <p:nvPr>
            <p:ph idx="1"/>
          </p:nvPr>
        </p:nvSpPr>
        <p:spPr/>
        <p:txBody>
          <a:bodyPr/>
          <a:lstStyle/>
          <a:p>
            <a:pPr marL="609600" indent="-609600" eaLnBrk="1" hangingPunct="1">
              <a:buFont typeface="Wingdings 3" pitchFamily="18" charset="2"/>
              <a:buNone/>
            </a:pPr>
            <a:r>
              <a:rPr lang="en-US" sz="4400" smtClean="0"/>
              <a:t>SYMPTOMS…….</a:t>
            </a:r>
          </a:p>
          <a:p>
            <a:pPr marL="609600" indent="-609600" eaLnBrk="1" hangingPunct="1">
              <a:buFontTx/>
              <a:buAutoNum type="arabicPeriod"/>
            </a:pPr>
            <a:r>
              <a:rPr lang="en-US" smtClean="0"/>
              <a:t>Increasing difficulty breathing</a:t>
            </a:r>
          </a:p>
          <a:p>
            <a:pPr marL="609600" indent="-609600" eaLnBrk="1" hangingPunct="1">
              <a:buFontTx/>
              <a:buAutoNum type="arabicPeriod"/>
            </a:pPr>
            <a:r>
              <a:rPr lang="en-US" smtClean="0"/>
              <a:t>Oftentimes associated with upper respiratory infections</a:t>
            </a:r>
          </a:p>
          <a:p>
            <a:pPr marL="609600" indent="-609600" eaLnBrk="1" hangingPunct="1">
              <a:buFontTx/>
              <a:buAutoNum type="arabicPeriod"/>
            </a:pPr>
            <a:r>
              <a:rPr lang="en-US" smtClean="0"/>
              <a:t>Asthmatics may have a cough equivalent</a:t>
            </a:r>
          </a:p>
        </p:txBody>
      </p:sp>
      <p:sp>
        <p:nvSpPr>
          <p:cNvPr id="57348"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868902-1676-4032-A477-EB9AF8D0CEC5}" type="slidenum">
              <a:rPr lang="en-US" smtClean="0">
                <a:solidFill>
                  <a:schemeClr val="tx1"/>
                </a:solidFill>
                <a:latin typeface="Arial" charset="0"/>
              </a:rPr>
              <a:pPr fontAlgn="base">
                <a:spcBef>
                  <a:spcPct val="0"/>
                </a:spcBef>
                <a:spcAft>
                  <a:spcPct val="0"/>
                </a:spcAft>
                <a:defRPr/>
              </a:pPr>
              <a:t>50</a:t>
            </a:fld>
            <a:endParaRPr lang="en-US" smtClean="0">
              <a:solidFill>
                <a:schemeClr val="tx1"/>
              </a:solidFill>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56323" name="Rectangle 3"/>
          <p:cNvSpPr>
            <a:spLocks noGrp="1" noChangeArrowheads="1"/>
          </p:cNvSpPr>
          <p:nvPr>
            <p:ph idx="1"/>
          </p:nvPr>
        </p:nvSpPr>
        <p:spPr/>
        <p:txBody>
          <a:bodyPr/>
          <a:lstStyle/>
          <a:p>
            <a:pPr marL="609600" indent="-609600" eaLnBrk="1" hangingPunct="1">
              <a:buFont typeface="Wingdings 3" pitchFamily="18" charset="2"/>
              <a:buNone/>
            </a:pPr>
            <a:r>
              <a:rPr lang="en-US" sz="4400" smtClean="0"/>
              <a:t>CLINICAL SIGNS…….</a:t>
            </a:r>
          </a:p>
          <a:p>
            <a:pPr marL="609600" indent="-609600" eaLnBrk="1" hangingPunct="1">
              <a:buFontTx/>
              <a:buAutoNum type="arabicPeriod"/>
            </a:pPr>
            <a:r>
              <a:rPr lang="en-US" smtClean="0"/>
              <a:t>Dyspnea</a:t>
            </a:r>
          </a:p>
          <a:p>
            <a:pPr marL="609600" indent="-609600" eaLnBrk="1" hangingPunct="1">
              <a:buFontTx/>
              <a:buAutoNum type="arabicPeriod"/>
            </a:pPr>
            <a:r>
              <a:rPr lang="en-US" smtClean="0"/>
              <a:t>May have barrel chest if emphysema or due to kyphosis</a:t>
            </a:r>
          </a:p>
          <a:p>
            <a:pPr marL="609600" indent="-609600" eaLnBrk="1" hangingPunct="1">
              <a:buFontTx/>
              <a:buAutoNum type="arabicPeriod"/>
            </a:pPr>
            <a:r>
              <a:rPr lang="en-US" smtClean="0"/>
              <a:t>Wheezes or diminished breath sounds</a:t>
            </a:r>
          </a:p>
          <a:p>
            <a:pPr marL="609600" indent="-609600" eaLnBrk="1" hangingPunct="1">
              <a:buFontTx/>
              <a:buAutoNum type="arabicPeriod"/>
            </a:pPr>
            <a:r>
              <a:rPr lang="en-US" smtClean="0"/>
              <a:t>Typically no extremity edema</a:t>
            </a:r>
          </a:p>
          <a:p>
            <a:pPr marL="609600" indent="-609600" eaLnBrk="1" hangingPunct="1">
              <a:buFontTx/>
              <a:buAutoNum type="arabicPeriod"/>
            </a:pPr>
            <a:endParaRPr lang="en-US" smtClean="0"/>
          </a:p>
          <a:p>
            <a:pPr marL="609600" indent="-609600" eaLnBrk="1" hangingPunct="1">
              <a:buFontTx/>
              <a:buAutoNum type="arabicPeriod"/>
            </a:pPr>
            <a:endParaRPr lang="en-US" smtClean="0"/>
          </a:p>
        </p:txBody>
      </p:sp>
      <p:sp>
        <p:nvSpPr>
          <p:cNvPr id="5837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F93600-3061-4426-84BF-C81A9A9A1E07}" type="slidenum">
              <a:rPr lang="en-US" smtClean="0">
                <a:solidFill>
                  <a:schemeClr val="tx1"/>
                </a:solidFill>
                <a:latin typeface="Arial" charset="0"/>
              </a:rPr>
              <a:pPr fontAlgn="base">
                <a:spcBef>
                  <a:spcPct val="0"/>
                </a:spcBef>
                <a:spcAft>
                  <a:spcPct val="0"/>
                </a:spcAft>
                <a:defRPr/>
              </a:pPr>
              <a:t>51</a:t>
            </a:fld>
            <a:endParaRPr lang="en-US" smtClean="0">
              <a:solidFill>
                <a:schemeClr val="tx1"/>
              </a:solidFill>
              <a:latin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57347" name="Rectangle 3"/>
          <p:cNvSpPr>
            <a:spLocks noGrp="1" noChangeArrowheads="1"/>
          </p:cNvSpPr>
          <p:nvPr>
            <p:ph idx="1"/>
          </p:nvPr>
        </p:nvSpPr>
        <p:spPr/>
        <p:txBody>
          <a:bodyPr/>
          <a:lstStyle/>
          <a:p>
            <a:pPr marL="609600" indent="-609600" eaLnBrk="1" hangingPunct="1">
              <a:buFont typeface="Wingdings 3" pitchFamily="18" charset="2"/>
              <a:buNone/>
            </a:pPr>
            <a:r>
              <a:rPr lang="en-US" sz="4400" smtClean="0"/>
              <a:t>TREATMENT……</a:t>
            </a:r>
          </a:p>
          <a:p>
            <a:pPr marL="609600" indent="-609600" eaLnBrk="1" hangingPunct="1">
              <a:buFontTx/>
              <a:buAutoNum type="arabicPeriod"/>
            </a:pPr>
            <a:r>
              <a:rPr lang="en-US" smtClean="0"/>
              <a:t>Oxygen</a:t>
            </a:r>
          </a:p>
          <a:p>
            <a:pPr marL="609600" indent="-609600" eaLnBrk="1" hangingPunct="1">
              <a:buFontTx/>
              <a:buAutoNum type="arabicPeriod"/>
            </a:pPr>
            <a:r>
              <a:rPr lang="en-US" smtClean="0"/>
              <a:t>Albuterol or duoneb.</a:t>
            </a:r>
          </a:p>
          <a:p>
            <a:pPr marL="609600" indent="-609600" eaLnBrk="1" hangingPunct="1">
              <a:buFontTx/>
              <a:buAutoNum type="arabicPeriod"/>
            </a:pPr>
            <a:r>
              <a:rPr lang="en-US" smtClean="0"/>
              <a:t>Solumedrol</a:t>
            </a:r>
          </a:p>
          <a:p>
            <a:pPr marL="609600" indent="-609600" eaLnBrk="1" hangingPunct="1">
              <a:buFontTx/>
              <a:buAutoNum type="arabicPeriod"/>
            </a:pPr>
            <a:r>
              <a:rPr lang="en-US" smtClean="0"/>
              <a:t>CPAP</a:t>
            </a:r>
          </a:p>
          <a:p>
            <a:pPr marL="609600" indent="-609600" eaLnBrk="1" hangingPunct="1">
              <a:buFontTx/>
              <a:buAutoNum type="arabicPeriod"/>
            </a:pPr>
            <a:endParaRPr lang="en-US" smtClean="0"/>
          </a:p>
        </p:txBody>
      </p:sp>
      <p:sp>
        <p:nvSpPr>
          <p:cNvPr id="5939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80CBC-722B-4C60-B18C-E28DD5FFB023}" type="slidenum">
              <a:rPr lang="en-US" smtClean="0">
                <a:solidFill>
                  <a:schemeClr val="tx1"/>
                </a:solidFill>
                <a:latin typeface="Arial" charset="0"/>
              </a:rPr>
              <a:pPr fontAlgn="base">
                <a:spcBef>
                  <a:spcPct val="0"/>
                </a:spcBef>
                <a:spcAft>
                  <a:spcPct val="0"/>
                </a:spcAft>
                <a:defRPr/>
              </a:pPr>
              <a:t>52</a:t>
            </a:fld>
            <a:endParaRPr lang="en-US" smtClean="0">
              <a:solidFill>
                <a:schemeClr val="tx1"/>
              </a:solidFill>
              <a:latin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3"/>
          <p:cNvSpPr>
            <a:spLocks noGrp="1"/>
          </p:cNvSpPr>
          <p:nvPr>
            <p:ph type="title"/>
          </p:nvPr>
        </p:nvSpPr>
        <p:spPr/>
        <p:txBody>
          <a:bodyPr/>
          <a:lstStyle/>
          <a:p>
            <a:pPr eaLnBrk="1" fontAlgn="auto" hangingPunct="1">
              <a:spcAft>
                <a:spcPts val="0"/>
              </a:spcAft>
              <a:defRPr/>
            </a:pPr>
            <a:r>
              <a:rPr lang="en-US" altLang="x-none"/>
              <a:t>CO2 RETAINERS</a:t>
            </a:r>
          </a:p>
        </p:txBody>
      </p:sp>
      <p:sp>
        <p:nvSpPr>
          <p:cNvPr id="49156" name="Content Placeholder 4"/>
          <p:cNvSpPr>
            <a:spLocks noGrp="1"/>
          </p:cNvSpPr>
          <p:nvPr>
            <p:ph idx="1"/>
          </p:nvPr>
        </p:nvSpPr>
        <p:spPr/>
        <p:txBody>
          <a:bodyPr rtlCol="0">
            <a:normAutofit fontScale="92500" lnSpcReduction="20000"/>
          </a:bodyPr>
          <a:lstStyle/>
          <a:p>
            <a:pPr eaLnBrk="1" fontAlgn="auto" hangingPunct="1">
              <a:defRPr/>
            </a:pPr>
            <a:r>
              <a:rPr lang="en-US" altLang="x-none" sz="2800" dirty="0" smtClean="0">
                <a:solidFill>
                  <a:schemeClr val="bg2">
                    <a:lumMod val="75000"/>
                  </a:schemeClr>
                </a:solidFill>
              </a:rPr>
              <a:t>Normal mechanism to breath is due to increased CO2</a:t>
            </a:r>
            <a:r>
              <a:rPr lang="en-US" altLang="x-none" sz="2800" dirty="0">
                <a:solidFill>
                  <a:schemeClr val="bg2">
                    <a:lumMod val="75000"/>
                  </a:schemeClr>
                </a:solidFill>
              </a:rPr>
              <a:t>.</a:t>
            </a:r>
          </a:p>
          <a:p>
            <a:pPr eaLnBrk="1" fontAlgn="auto" hangingPunct="1">
              <a:defRPr/>
            </a:pPr>
            <a:r>
              <a:rPr lang="en-US" altLang="x-none" sz="2800" dirty="0" smtClean="0">
                <a:solidFill>
                  <a:schemeClr val="bg2">
                    <a:lumMod val="75000"/>
                  </a:schemeClr>
                </a:solidFill>
              </a:rPr>
              <a:t>The secondary mechanism is hypoxia</a:t>
            </a:r>
          </a:p>
          <a:p>
            <a:pPr eaLnBrk="1" fontAlgn="auto" hangingPunct="1">
              <a:defRPr/>
            </a:pPr>
            <a:r>
              <a:rPr lang="en-US" altLang="x-none" sz="2800" dirty="0" smtClean="0">
                <a:solidFill>
                  <a:schemeClr val="bg2">
                    <a:lumMod val="75000"/>
                  </a:schemeClr>
                </a:solidFill>
              </a:rPr>
              <a:t>CO2 retainers have “burned” out the CO2 mechanism and rely on hypoxia to force themselves to breath.</a:t>
            </a:r>
            <a:endParaRPr lang="en-US" altLang="x-none" sz="2800" dirty="0">
              <a:solidFill>
                <a:schemeClr val="bg2">
                  <a:lumMod val="75000"/>
                </a:schemeClr>
              </a:solidFill>
            </a:endParaRPr>
          </a:p>
          <a:p>
            <a:pPr eaLnBrk="1" fontAlgn="auto" hangingPunct="1">
              <a:defRPr/>
            </a:pPr>
            <a:r>
              <a:rPr lang="en-US" altLang="x-none" sz="2800" dirty="0" smtClean="0">
                <a:solidFill>
                  <a:schemeClr val="bg2">
                    <a:lumMod val="75000"/>
                  </a:schemeClr>
                </a:solidFill>
              </a:rPr>
              <a:t>Giving to much oxygen will cause their body to believe they do not need to breath and the co2 builds up.</a:t>
            </a:r>
            <a:endParaRPr lang="en-US" altLang="x-none" sz="2800" dirty="0">
              <a:solidFill>
                <a:schemeClr val="bg2">
                  <a:lumMod val="75000"/>
                </a:schemeClr>
              </a:solidFill>
            </a:endParaRPr>
          </a:p>
        </p:txBody>
      </p:sp>
      <p:sp>
        <p:nvSpPr>
          <p:cNvPr id="6042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8EDC9-EBC6-475F-AFDD-3C58D327ED72}" type="slidenum">
              <a:rPr lang="en-US" smtClean="0">
                <a:solidFill>
                  <a:schemeClr val="tx1"/>
                </a:solidFill>
                <a:latin typeface="Arial" charset="0"/>
              </a:rPr>
              <a:pPr fontAlgn="base">
                <a:spcBef>
                  <a:spcPct val="0"/>
                </a:spcBef>
                <a:spcAft>
                  <a:spcPct val="0"/>
                </a:spcAft>
                <a:defRPr/>
              </a:pPr>
              <a:t>53</a:t>
            </a:fld>
            <a:endParaRPr lang="en-US" smtClean="0">
              <a:solidFill>
                <a:schemeClr val="tx1"/>
              </a:solidFill>
              <a:latin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59395" name="Rectangle 3"/>
          <p:cNvSpPr>
            <a:spLocks noGrp="1" noChangeArrowheads="1"/>
          </p:cNvSpPr>
          <p:nvPr>
            <p:ph sz="half" idx="1"/>
          </p:nvPr>
        </p:nvSpPr>
        <p:spPr>
          <a:xfrm>
            <a:off x="1981200" y="1600200"/>
            <a:ext cx="8229600" cy="3429000"/>
          </a:xfrm>
        </p:spPr>
        <p:txBody>
          <a:bodyPr/>
          <a:lstStyle/>
          <a:p>
            <a:pPr marL="0" indent="0" eaLnBrk="1" hangingPunct="1">
              <a:buFont typeface="Wingdings 3" pitchFamily="18" charset="2"/>
              <a:buNone/>
            </a:pPr>
            <a:r>
              <a:rPr lang="en-US" sz="2800" smtClean="0"/>
              <a:t> </a:t>
            </a:r>
          </a:p>
        </p:txBody>
      </p:sp>
      <p:sp>
        <p:nvSpPr>
          <p:cNvPr id="59396" name="Rectangle 4"/>
          <p:cNvSpPr>
            <a:spLocks noGrp="1" noChangeArrowheads="1"/>
          </p:cNvSpPr>
          <p:nvPr>
            <p:ph type="body" sz="half" idx="2"/>
          </p:nvPr>
        </p:nvSpPr>
        <p:spPr>
          <a:xfrm>
            <a:off x="1981200" y="5181600"/>
            <a:ext cx="8229600" cy="944563"/>
          </a:xfrm>
        </p:spPr>
        <p:txBody>
          <a:bodyPr/>
          <a:lstStyle/>
          <a:p>
            <a:pPr eaLnBrk="1" hangingPunct="1"/>
            <a:r>
              <a:rPr lang="en-US" sz="2800" smtClean="0"/>
              <a:t>UNHEALTHY LUNG DUE TO SMOKING</a:t>
            </a:r>
          </a:p>
        </p:txBody>
      </p:sp>
      <p:sp>
        <p:nvSpPr>
          <p:cNvPr id="61445"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031B6-4A41-4FFB-8D6C-7384FB36EBFE}" type="slidenum">
              <a:rPr lang="en-US" smtClean="0">
                <a:solidFill>
                  <a:schemeClr val="tx1"/>
                </a:solidFill>
                <a:latin typeface="Arial" charset="0"/>
              </a:rPr>
              <a:pPr fontAlgn="base">
                <a:spcBef>
                  <a:spcPct val="0"/>
                </a:spcBef>
                <a:spcAft>
                  <a:spcPct val="0"/>
                </a:spcAft>
                <a:defRPr/>
              </a:pPr>
              <a:t>54</a:t>
            </a:fld>
            <a:endParaRPr lang="en-US" smtClean="0">
              <a:solidFill>
                <a:schemeClr val="tx1"/>
              </a:solidFill>
              <a:latin typeface="Arial" charset="0"/>
            </a:endParaRPr>
          </a:p>
        </p:txBody>
      </p:sp>
      <p:pic>
        <p:nvPicPr>
          <p:cNvPr id="59398" name="Picture 6" descr="http://z.about.com/d/p/440/e/f/19376.jpg"/>
          <p:cNvPicPr>
            <a:picLocks noChangeAspect="1" noChangeArrowheads="1"/>
          </p:cNvPicPr>
          <p:nvPr/>
        </p:nvPicPr>
        <p:blipFill>
          <a:blip r:embed="rId2"/>
          <a:srcRect/>
          <a:stretch>
            <a:fillRect/>
          </a:stretch>
        </p:blipFill>
        <p:spPr bwMode="auto">
          <a:xfrm>
            <a:off x="3810000" y="1600200"/>
            <a:ext cx="4572000" cy="3657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fontAlgn="auto" hangingPunct="1">
              <a:spcAft>
                <a:spcPts val="0"/>
              </a:spcAft>
              <a:defRPr/>
            </a:pPr>
            <a:r>
              <a:rPr lang="en-US" altLang="x-none"/>
              <a:t>COPD</a:t>
            </a:r>
          </a:p>
        </p:txBody>
      </p:sp>
      <p:sp>
        <p:nvSpPr>
          <p:cNvPr id="60419" name="Rectangle 0"/>
          <p:cNvSpPr>
            <a:spLocks noGrp="1" noChangeArrowheads="1"/>
          </p:cNvSpPr>
          <p:nvPr>
            <p:ph sz="half" idx="1"/>
          </p:nvPr>
        </p:nvSpPr>
        <p:spPr>
          <a:xfrm>
            <a:off x="1981200" y="1600200"/>
            <a:ext cx="8229600" cy="3429000"/>
          </a:xfrm>
        </p:spPr>
        <p:txBody>
          <a:bodyPr/>
          <a:lstStyle/>
          <a:p>
            <a:pPr marL="0" indent="0" eaLnBrk="1" hangingPunct="1">
              <a:buFont typeface="Wingdings 3" pitchFamily="18" charset="2"/>
              <a:buNone/>
            </a:pPr>
            <a:r>
              <a:rPr lang="en-US" sz="2800" smtClean="0">
                <a:solidFill>
                  <a:srgbClr val="000000"/>
                </a:solidFill>
                <a:cs typeface="Arial" charset="0"/>
                <a:hlinkClick r:id="rId2"/>
              </a:rPr>
              <a:t> </a:t>
            </a:r>
            <a:endParaRPr lang="en-US" sz="2800" smtClean="0">
              <a:solidFill>
                <a:srgbClr val="000000"/>
              </a:solidFill>
              <a:cs typeface="Arial" charset="0"/>
            </a:endParaRPr>
          </a:p>
        </p:txBody>
      </p:sp>
      <p:sp>
        <p:nvSpPr>
          <p:cNvPr id="51205" name="Rectangle 4"/>
          <p:cNvSpPr>
            <a:spLocks noGrp="1" noChangeArrowheads="1"/>
          </p:cNvSpPr>
          <p:nvPr>
            <p:ph type="body" sz="half" idx="2"/>
          </p:nvPr>
        </p:nvSpPr>
        <p:spPr>
          <a:xfrm>
            <a:off x="1981200" y="5334000"/>
            <a:ext cx="8229600" cy="792163"/>
          </a:xfrm>
        </p:spPr>
        <p:txBody>
          <a:bodyPr rtlCol="0">
            <a:normAutofit lnSpcReduction="10000"/>
          </a:bodyPr>
          <a:lstStyle/>
          <a:p>
            <a:pPr eaLnBrk="1" fontAlgn="auto" hangingPunct="1">
              <a:lnSpc>
                <a:spcPct val="90000"/>
              </a:lnSpc>
              <a:defRPr/>
            </a:pPr>
            <a:r>
              <a:rPr lang="en-US" altLang="x-none" sz="2400">
                <a:solidFill>
                  <a:schemeClr val="bg2">
                    <a:lumMod val="75000"/>
                  </a:schemeClr>
                </a:solidFill>
              </a:rPr>
              <a:t>NOTE THE ELONGATED LUNGS AND DECREASED VASCULAR MARKINGS.</a:t>
            </a:r>
          </a:p>
          <a:p>
            <a:pPr eaLnBrk="1" fontAlgn="auto" hangingPunct="1">
              <a:lnSpc>
                <a:spcPct val="90000"/>
              </a:lnSpc>
              <a:buFontTx/>
              <a:buNone/>
              <a:defRPr/>
            </a:pPr>
            <a:endParaRPr lang="en-US" altLang="x-none" sz="2400">
              <a:solidFill>
                <a:schemeClr val="bg2">
                  <a:lumMod val="75000"/>
                </a:schemeClr>
              </a:solidFill>
            </a:endParaRPr>
          </a:p>
        </p:txBody>
      </p:sp>
      <p:sp>
        <p:nvSpPr>
          <p:cNvPr id="62469"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5FAEC-6CBC-4275-8F56-BE304DD8E330}" type="slidenum">
              <a:rPr lang="en-US" smtClean="0">
                <a:solidFill>
                  <a:schemeClr val="tx1"/>
                </a:solidFill>
                <a:latin typeface="Arial" charset="0"/>
              </a:rPr>
              <a:pPr fontAlgn="base">
                <a:spcBef>
                  <a:spcPct val="0"/>
                </a:spcBef>
                <a:spcAft>
                  <a:spcPct val="0"/>
                </a:spcAft>
                <a:defRPr/>
              </a:pPr>
              <a:t>55</a:t>
            </a:fld>
            <a:endParaRPr lang="en-US" smtClean="0">
              <a:solidFill>
                <a:schemeClr val="tx1"/>
              </a:solidFill>
              <a:latin typeface="Arial" charset="0"/>
            </a:endParaRPr>
          </a:p>
        </p:txBody>
      </p:sp>
      <p:pic>
        <p:nvPicPr>
          <p:cNvPr id="60422" name="Picture 8" descr="http://www.radswiki.net/main/images/3/3c/COPD.jpg"/>
          <p:cNvPicPr>
            <a:picLocks noChangeAspect="1" noChangeArrowheads="1"/>
          </p:cNvPicPr>
          <p:nvPr/>
        </p:nvPicPr>
        <p:blipFill>
          <a:blip r:embed="rId3"/>
          <a:srcRect/>
          <a:stretch>
            <a:fillRect/>
          </a:stretch>
        </p:blipFill>
        <p:spPr bwMode="auto">
          <a:xfrm>
            <a:off x="4381500" y="846138"/>
            <a:ext cx="3429000" cy="379412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fontAlgn="auto" hangingPunct="1">
              <a:spcAft>
                <a:spcPts val="0"/>
              </a:spcAft>
              <a:defRPr/>
            </a:pPr>
            <a:r>
              <a:rPr lang="en-US" altLang="x-none"/>
              <a:t>NON RESPIRATORY CAUSES OF RESPIRATORY DISTRESS</a:t>
            </a:r>
          </a:p>
        </p:txBody>
      </p:sp>
      <p:sp>
        <p:nvSpPr>
          <p:cNvPr id="63491"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23266-A140-448A-A97A-D1729B477E5B}" type="slidenum">
              <a:rPr lang="en-US" smtClean="0">
                <a:solidFill>
                  <a:schemeClr val="tx1"/>
                </a:solidFill>
                <a:latin typeface="Arial" charset="0"/>
              </a:rPr>
              <a:pPr fontAlgn="base">
                <a:spcBef>
                  <a:spcPct val="0"/>
                </a:spcBef>
                <a:spcAft>
                  <a:spcPct val="0"/>
                </a:spcAft>
                <a:defRPr/>
              </a:pPr>
              <a:t>56</a:t>
            </a:fld>
            <a:endParaRPr lang="en-US" smtClean="0">
              <a:solidFill>
                <a:schemeClr val="tx1"/>
              </a:solidFill>
              <a:latin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fontAlgn="auto" hangingPunct="1">
              <a:spcAft>
                <a:spcPts val="0"/>
              </a:spcAft>
              <a:defRPr/>
            </a:pPr>
            <a:r>
              <a:rPr lang="en-US" altLang="x-none"/>
              <a:t>CARDIAC TAMPONADE</a:t>
            </a:r>
          </a:p>
        </p:txBody>
      </p:sp>
      <p:sp>
        <p:nvSpPr>
          <p:cNvPr id="62467" name="Rectangle 3"/>
          <p:cNvSpPr>
            <a:spLocks noGrp="1" noChangeArrowheads="1"/>
          </p:cNvSpPr>
          <p:nvPr>
            <p:ph idx="1"/>
          </p:nvPr>
        </p:nvSpPr>
        <p:spPr/>
        <p:txBody>
          <a:bodyPr/>
          <a:lstStyle/>
          <a:p>
            <a:pPr eaLnBrk="1" hangingPunct="1"/>
            <a:r>
              <a:rPr lang="en-US" smtClean="0"/>
              <a:t>Caused by fluid building up between the heart and pericardium</a:t>
            </a:r>
          </a:p>
          <a:p>
            <a:pPr eaLnBrk="1" hangingPunct="1"/>
            <a:r>
              <a:rPr lang="en-US" smtClean="0"/>
              <a:t>Causes restriction of blood flow and therefore, deminished flow of oxygenated blood reaching the lungs.</a:t>
            </a:r>
          </a:p>
        </p:txBody>
      </p:sp>
      <p:sp>
        <p:nvSpPr>
          <p:cNvPr id="6451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469C7-C807-422E-93A8-BDA45E15D97C}" type="slidenum">
              <a:rPr lang="en-US" smtClean="0">
                <a:solidFill>
                  <a:schemeClr val="tx1"/>
                </a:solidFill>
                <a:latin typeface="Arial" charset="0"/>
              </a:rPr>
              <a:pPr fontAlgn="base">
                <a:spcBef>
                  <a:spcPct val="0"/>
                </a:spcBef>
                <a:spcAft>
                  <a:spcPct val="0"/>
                </a:spcAft>
                <a:defRPr/>
              </a:pPr>
              <a:t>57</a:t>
            </a:fld>
            <a:endParaRPr lang="en-US" smtClean="0">
              <a:solidFill>
                <a:schemeClr val="tx1"/>
              </a:solidFill>
              <a:latin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026"/>
          <p:cNvSpPr>
            <a:spLocks noGrp="1" noChangeArrowheads="1"/>
          </p:cNvSpPr>
          <p:nvPr>
            <p:ph type="title"/>
          </p:nvPr>
        </p:nvSpPr>
        <p:spPr/>
        <p:txBody>
          <a:bodyPr/>
          <a:lstStyle/>
          <a:p>
            <a:pPr eaLnBrk="1" fontAlgn="auto" hangingPunct="1">
              <a:spcAft>
                <a:spcPts val="0"/>
              </a:spcAft>
              <a:defRPr/>
            </a:pPr>
            <a:r>
              <a:rPr lang="en-US" altLang="x-none"/>
              <a:t>CARDIAC TAMPONADE</a:t>
            </a:r>
          </a:p>
        </p:txBody>
      </p:sp>
      <p:sp>
        <p:nvSpPr>
          <p:cNvPr id="63491" name="Rectangle 1027"/>
          <p:cNvSpPr>
            <a:spLocks noGrp="1" noChangeArrowheads="1"/>
          </p:cNvSpPr>
          <p:nvPr>
            <p:ph idx="1"/>
          </p:nvPr>
        </p:nvSpPr>
        <p:spPr/>
        <p:txBody>
          <a:bodyPr/>
          <a:lstStyle/>
          <a:p>
            <a:pPr eaLnBrk="1" hangingPunct="1">
              <a:lnSpc>
                <a:spcPct val="90000"/>
              </a:lnSpc>
            </a:pPr>
            <a:r>
              <a:rPr lang="en-US" smtClean="0"/>
              <a:t>BECK’S TRIAD: JVD, Distant Heart Sounds And Hypotension.</a:t>
            </a:r>
          </a:p>
          <a:p>
            <a:pPr eaLnBrk="1" hangingPunct="1">
              <a:lnSpc>
                <a:spcPct val="90000"/>
              </a:lnSpc>
            </a:pPr>
            <a:r>
              <a:rPr lang="en-US" smtClean="0"/>
              <a:t>May see Electrical Alternans on EKG.  Seen in very large effusions/tamponade and caused by the wavy motion of the fluid </a:t>
            </a:r>
          </a:p>
          <a:p>
            <a:pPr eaLnBrk="1" hangingPunct="1">
              <a:lnSpc>
                <a:spcPct val="90000"/>
              </a:lnSpc>
            </a:pPr>
            <a:r>
              <a:rPr lang="en-US" smtClean="0"/>
              <a:t>Pulses paradoxes may be heard on BP.</a:t>
            </a:r>
          </a:p>
        </p:txBody>
      </p:sp>
      <p:sp>
        <p:nvSpPr>
          <p:cNvPr id="6554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9E629-3400-4BF4-8A2A-D20DDBF294E3}" type="slidenum">
              <a:rPr lang="en-US" smtClean="0">
                <a:solidFill>
                  <a:schemeClr val="tx1"/>
                </a:solidFill>
                <a:latin typeface="Arial" charset="0"/>
              </a:rPr>
              <a:pPr fontAlgn="base">
                <a:spcBef>
                  <a:spcPct val="0"/>
                </a:spcBef>
                <a:spcAft>
                  <a:spcPct val="0"/>
                </a:spcAft>
                <a:defRPr/>
              </a:pPr>
              <a:t>58</a:t>
            </a:fld>
            <a:endParaRPr lang="en-US" smtClean="0">
              <a:solidFill>
                <a:schemeClr val="tx1"/>
              </a:solidFill>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fontAlgn="auto" hangingPunct="1">
              <a:spcAft>
                <a:spcPts val="0"/>
              </a:spcAft>
              <a:defRPr/>
            </a:pPr>
            <a:r>
              <a:rPr lang="en-US" altLang="x-none"/>
              <a:t>CARDIAC TAMPONADE</a:t>
            </a:r>
          </a:p>
        </p:txBody>
      </p:sp>
      <p:sp>
        <p:nvSpPr>
          <p:cNvPr id="64515" name="Rectangle 4"/>
          <p:cNvSpPr>
            <a:spLocks noGrp="1" noChangeArrowheads="1"/>
          </p:cNvSpPr>
          <p:nvPr>
            <p:ph sz="half" idx="1"/>
          </p:nvPr>
        </p:nvSpPr>
        <p:spPr>
          <a:xfrm>
            <a:off x="1981200" y="1600200"/>
            <a:ext cx="8229600" cy="3505200"/>
          </a:xfrm>
        </p:spPr>
        <p:txBody>
          <a:bodyPr/>
          <a:lstStyle/>
          <a:p>
            <a:pPr eaLnBrk="1" hangingPunct="1"/>
            <a:r>
              <a:rPr lang="en-US" sz="2800" smtClean="0">
                <a:hlinkClick r:id="rId2"/>
              </a:rPr>
              <a:t> </a:t>
            </a:r>
            <a:endParaRPr lang="en-US" sz="2800" smtClean="0"/>
          </a:p>
        </p:txBody>
      </p:sp>
      <p:sp>
        <p:nvSpPr>
          <p:cNvPr id="64516" name="Rectangle 3"/>
          <p:cNvSpPr>
            <a:spLocks noGrp="1" noChangeArrowheads="1"/>
          </p:cNvSpPr>
          <p:nvPr>
            <p:ph type="body" sz="half" idx="2"/>
          </p:nvPr>
        </p:nvSpPr>
        <p:spPr>
          <a:xfrm>
            <a:off x="1981200" y="5562600"/>
            <a:ext cx="8229600" cy="587375"/>
          </a:xfrm>
        </p:spPr>
        <p:txBody>
          <a:bodyPr/>
          <a:lstStyle/>
          <a:p>
            <a:pPr eaLnBrk="1" hangingPunct="1"/>
            <a:endParaRPr lang="en-US" sz="2800" smtClean="0"/>
          </a:p>
        </p:txBody>
      </p:sp>
      <p:sp>
        <p:nvSpPr>
          <p:cNvPr id="66565"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33327D-92BB-45F1-BDA2-D4020DEC7EDA}" type="slidenum">
              <a:rPr lang="en-US" smtClean="0">
                <a:solidFill>
                  <a:schemeClr val="tx1"/>
                </a:solidFill>
                <a:latin typeface="Arial" charset="0"/>
              </a:rPr>
              <a:pPr fontAlgn="base">
                <a:spcBef>
                  <a:spcPct val="0"/>
                </a:spcBef>
                <a:spcAft>
                  <a:spcPct val="0"/>
                </a:spcAft>
                <a:defRPr/>
              </a:pPr>
              <a:t>59</a:t>
            </a:fld>
            <a:endParaRPr lang="en-US" smtClean="0">
              <a:solidFill>
                <a:schemeClr val="tx1"/>
              </a:solidFill>
              <a:latin typeface="Arial" charset="0"/>
            </a:endParaRPr>
          </a:p>
        </p:txBody>
      </p:sp>
      <p:pic>
        <p:nvPicPr>
          <p:cNvPr id="64518" name="Picture 6" descr="Figure 3A">
            <a:hlinkClick r:id="rId2"/>
          </p:cNvPr>
          <p:cNvPicPr>
            <a:picLocks noChangeAspect="1" noChangeArrowheads="1"/>
          </p:cNvPicPr>
          <p:nvPr/>
        </p:nvPicPr>
        <p:blipFill>
          <a:blip r:embed="rId3"/>
          <a:srcRect/>
          <a:stretch>
            <a:fillRect/>
          </a:stretch>
        </p:blipFill>
        <p:spPr bwMode="auto">
          <a:xfrm>
            <a:off x="3581400" y="1354138"/>
            <a:ext cx="5029200" cy="41497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Oncotic pressure</a:t>
            </a:r>
            <a:endParaRPr lang="en-US" dirty="0"/>
          </a:p>
        </p:txBody>
      </p:sp>
      <p:sp>
        <p:nvSpPr>
          <p:cNvPr id="10243" name="Content Placeholder 2"/>
          <p:cNvSpPr>
            <a:spLocks noGrp="1"/>
          </p:cNvSpPr>
          <p:nvPr>
            <p:ph idx="1"/>
          </p:nvPr>
        </p:nvSpPr>
        <p:spPr/>
        <p:txBody>
          <a:bodyPr/>
          <a:lstStyle/>
          <a:p>
            <a:pPr eaLnBrk="1" hangingPunct="1"/>
            <a:r>
              <a:rPr lang="en-US" smtClean="0"/>
              <a:t>Oncotic pressure “pulls in”.</a:t>
            </a:r>
          </a:p>
          <a:p>
            <a:pPr eaLnBrk="1" hangingPunct="1"/>
            <a:r>
              <a:rPr lang="en-US" smtClean="0"/>
              <a:t>Large molecules such as albumin and other proteins need fluid and draw it in from the soft tissue.</a:t>
            </a:r>
          </a:p>
          <a:p>
            <a:pPr eaLnBrk="1" hangingPunct="1"/>
            <a:r>
              <a:rPr lang="en-US" smtClean="0"/>
              <a:t>A change in these pressures i.e. ”low albumin” can cause fluids to leach back out.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fontAlgn="auto" hangingPunct="1">
              <a:spcAft>
                <a:spcPts val="0"/>
              </a:spcAft>
              <a:defRPr/>
            </a:pPr>
            <a:r>
              <a:rPr lang="en-US" altLang="x-none"/>
              <a:t>ELECTRICAL ALTERNANS</a:t>
            </a:r>
          </a:p>
        </p:txBody>
      </p:sp>
      <p:sp>
        <p:nvSpPr>
          <p:cNvPr id="65539" name="Rectangle 3"/>
          <p:cNvSpPr>
            <a:spLocks noGrp="1" noChangeArrowheads="1"/>
          </p:cNvSpPr>
          <p:nvPr>
            <p:ph sz="half" idx="1"/>
          </p:nvPr>
        </p:nvSpPr>
        <p:spPr>
          <a:xfrm>
            <a:off x="1981200" y="1600200"/>
            <a:ext cx="8229600" cy="3505200"/>
          </a:xfrm>
        </p:spPr>
        <p:txBody>
          <a:bodyPr/>
          <a:lstStyle/>
          <a:p>
            <a:pPr eaLnBrk="1" hangingPunct="1"/>
            <a:r>
              <a:rPr lang="en-US" sz="2800" smtClean="0"/>
              <a:t> </a:t>
            </a:r>
          </a:p>
        </p:txBody>
      </p:sp>
      <p:sp>
        <p:nvSpPr>
          <p:cNvPr id="56325" name="Rectangle 4"/>
          <p:cNvSpPr>
            <a:spLocks noGrp="1" noChangeArrowheads="1"/>
          </p:cNvSpPr>
          <p:nvPr>
            <p:ph type="body" sz="half" idx="2"/>
          </p:nvPr>
        </p:nvSpPr>
        <p:spPr>
          <a:xfrm>
            <a:off x="1981200" y="5334000"/>
            <a:ext cx="8229600" cy="815975"/>
          </a:xfrm>
        </p:spPr>
        <p:txBody>
          <a:bodyPr rtlCol="0">
            <a:normAutofit fontScale="85000" lnSpcReduction="10000"/>
          </a:bodyPr>
          <a:lstStyle/>
          <a:p>
            <a:pPr eaLnBrk="1" fontAlgn="auto" hangingPunct="1">
              <a:defRPr/>
            </a:pPr>
            <a:r>
              <a:rPr lang="en-US" altLang="x-none">
                <a:solidFill>
                  <a:srgbClr val="1F3A87"/>
                </a:solidFill>
              </a:rPr>
              <a:t>The QRS axis alternates between beats. In this example it is best seen in the chest leads where the QRS points in different directions! </a:t>
            </a:r>
          </a:p>
          <a:p>
            <a:pPr eaLnBrk="1" fontAlgn="auto" hangingPunct="1">
              <a:defRPr/>
            </a:pPr>
            <a:endParaRPr lang="en-US" altLang="x-none">
              <a:solidFill>
                <a:schemeClr val="bg2">
                  <a:lumMod val="75000"/>
                </a:schemeClr>
              </a:solidFill>
            </a:endParaRPr>
          </a:p>
        </p:txBody>
      </p:sp>
      <p:sp>
        <p:nvSpPr>
          <p:cNvPr id="67589"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CD896-3F98-4291-81E9-5916784A6EC4}" type="slidenum">
              <a:rPr lang="en-US" smtClean="0">
                <a:solidFill>
                  <a:schemeClr val="tx1"/>
                </a:solidFill>
                <a:latin typeface="Arial" charset="0"/>
              </a:rPr>
              <a:pPr fontAlgn="base">
                <a:spcBef>
                  <a:spcPct val="0"/>
                </a:spcBef>
                <a:spcAft>
                  <a:spcPct val="0"/>
                </a:spcAft>
                <a:defRPr/>
              </a:pPr>
              <a:t>60</a:t>
            </a:fld>
            <a:endParaRPr lang="en-US" smtClean="0">
              <a:solidFill>
                <a:schemeClr val="tx1"/>
              </a:solidFill>
              <a:latin typeface="Arial" charset="0"/>
            </a:endParaRPr>
          </a:p>
        </p:txBody>
      </p:sp>
      <p:pic>
        <p:nvPicPr>
          <p:cNvPr id="65542" name="Picture 5" descr="http://www.bioon.com/figure/UploadFiles/200707/2007710154022445.gif"/>
          <p:cNvPicPr>
            <a:picLocks noChangeAspect="1" noChangeArrowheads="1"/>
          </p:cNvPicPr>
          <p:nvPr/>
        </p:nvPicPr>
        <p:blipFill>
          <a:blip r:embed="rId3"/>
          <a:srcRect/>
          <a:stretch>
            <a:fillRect/>
          </a:stretch>
        </p:blipFill>
        <p:spPr bwMode="auto">
          <a:xfrm>
            <a:off x="1981200" y="1676400"/>
            <a:ext cx="8229600" cy="3581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fontAlgn="auto" hangingPunct="1">
              <a:spcAft>
                <a:spcPts val="0"/>
              </a:spcAft>
              <a:defRPr/>
            </a:pPr>
            <a:r>
              <a:rPr lang="en-US" altLang="x-none" dirty="0"/>
              <a:t>PULSUS PARADOXUS</a:t>
            </a:r>
          </a:p>
        </p:txBody>
      </p:sp>
      <p:sp>
        <p:nvSpPr>
          <p:cNvPr id="57348" name="Rectangle 3"/>
          <p:cNvSpPr>
            <a:spLocks noGrp="1" noChangeArrowheads="1"/>
          </p:cNvSpPr>
          <p:nvPr>
            <p:ph idx="1"/>
          </p:nvPr>
        </p:nvSpPr>
        <p:spPr/>
        <p:txBody>
          <a:bodyPr rtlCol="0">
            <a:normAutofit fontScale="92500"/>
          </a:bodyPr>
          <a:lstStyle/>
          <a:p>
            <a:pPr marL="0" indent="0" eaLnBrk="1" fontAlgn="auto" hangingPunct="1">
              <a:buFont typeface="Wingdings 3" pitchFamily="18" charset="2"/>
              <a:buNone/>
              <a:defRPr/>
            </a:pPr>
            <a:r>
              <a:rPr lang="en-US" altLang="x-none" sz="2800" dirty="0">
                <a:solidFill>
                  <a:schemeClr val="bg2">
                    <a:lumMod val="75000"/>
                  </a:schemeClr>
                </a:solidFill>
                <a:latin typeface="verdana" charset="0"/>
              </a:rPr>
              <a:t>Some respiratory variation of pulse amplitude should be observed during examination of the arterial pulse. Systolic arterial pressure normally falls during inspiration, although the magnitude of decrease usually does not exceed 8 to 12 mmHg. A more marked inspiratory decrease in arterial pressure exceeding 20 mmHg is termed </a:t>
            </a:r>
            <a:r>
              <a:rPr lang="en-US" altLang="x-none" sz="2800" dirty="0" err="1">
                <a:solidFill>
                  <a:schemeClr val="bg2">
                    <a:lumMod val="75000"/>
                  </a:schemeClr>
                </a:solidFill>
                <a:latin typeface="verdana" charset="0"/>
              </a:rPr>
              <a:t>pulsus</a:t>
            </a:r>
            <a:r>
              <a:rPr lang="en-US" altLang="x-none" sz="2800" dirty="0">
                <a:solidFill>
                  <a:schemeClr val="bg2">
                    <a:lumMod val="75000"/>
                  </a:schemeClr>
                </a:solidFill>
                <a:latin typeface="verdana" charset="0"/>
              </a:rPr>
              <a:t> </a:t>
            </a:r>
            <a:r>
              <a:rPr lang="en-US" altLang="x-none" sz="2800" dirty="0" err="1">
                <a:solidFill>
                  <a:schemeClr val="bg2">
                    <a:lumMod val="75000"/>
                  </a:schemeClr>
                </a:solidFill>
                <a:latin typeface="verdana" charset="0"/>
              </a:rPr>
              <a:t>paradoxus</a:t>
            </a:r>
            <a:r>
              <a:rPr lang="en-US" altLang="x-none" sz="2800" dirty="0">
                <a:solidFill>
                  <a:schemeClr val="bg2">
                    <a:lumMod val="75000"/>
                  </a:schemeClr>
                </a:solidFill>
                <a:latin typeface="verdana" charset="0"/>
              </a:rPr>
              <a:t>.</a:t>
            </a:r>
          </a:p>
          <a:p>
            <a:pPr eaLnBrk="1" fontAlgn="auto" hangingPunct="1">
              <a:defRPr/>
            </a:pPr>
            <a:endParaRPr lang="en-US" altLang="x-none" dirty="0">
              <a:solidFill>
                <a:schemeClr val="bg2">
                  <a:lumMod val="75000"/>
                </a:schemeClr>
              </a:solidFill>
              <a:latin typeface="verdana" charset="0"/>
            </a:endParaRPr>
          </a:p>
          <a:p>
            <a:pPr eaLnBrk="1" fontAlgn="auto" hangingPunct="1">
              <a:defRPr/>
            </a:pPr>
            <a:endParaRPr lang="en-US" altLang="x-none" dirty="0">
              <a:solidFill>
                <a:schemeClr val="bg2">
                  <a:lumMod val="75000"/>
                </a:schemeClr>
              </a:solidFill>
            </a:endParaRPr>
          </a:p>
        </p:txBody>
      </p:sp>
      <p:sp>
        <p:nvSpPr>
          <p:cNvPr id="6861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5FE470-4605-4444-A134-AB6D9E908D18}" type="slidenum">
              <a:rPr lang="en-US" smtClean="0">
                <a:solidFill>
                  <a:schemeClr val="tx1"/>
                </a:solidFill>
                <a:latin typeface="Arial" charset="0"/>
              </a:rPr>
              <a:pPr fontAlgn="base">
                <a:spcBef>
                  <a:spcPct val="0"/>
                </a:spcBef>
                <a:spcAft>
                  <a:spcPct val="0"/>
                </a:spcAft>
                <a:defRPr/>
              </a:pPr>
              <a:t>61</a:t>
            </a:fld>
            <a:endParaRPr lang="en-US" smtClean="0">
              <a:solidFill>
                <a:schemeClr val="tx1"/>
              </a:solidFill>
              <a:latin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fontAlgn="auto" hangingPunct="1">
              <a:spcAft>
                <a:spcPts val="0"/>
              </a:spcAft>
              <a:defRPr/>
            </a:pPr>
            <a:r>
              <a:rPr lang="en-US" altLang="x-none"/>
              <a:t>DRUG OVERDOSE</a:t>
            </a:r>
          </a:p>
        </p:txBody>
      </p:sp>
      <p:sp>
        <p:nvSpPr>
          <p:cNvPr id="67587" name="Rectangle 3"/>
          <p:cNvSpPr>
            <a:spLocks noGrp="1" noChangeArrowheads="1"/>
          </p:cNvSpPr>
          <p:nvPr>
            <p:ph idx="1"/>
          </p:nvPr>
        </p:nvSpPr>
        <p:spPr/>
        <p:txBody>
          <a:bodyPr/>
          <a:lstStyle/>
          <a:p>
            <a:pPr eaLnBrk="1" hangingPunct="1"/>
            <a:r>
              <a:rPr lang="en-US" smtClean="0"/>
              <a:t>CAN BE SEEN WITH MEDICATIONS CAUSING CNS DEPRESSION </a:t>
            </a:r>
          </a:p>
          <a:p>
            <a:pPr eaLnBrk="1" hangingPunct="1"/>
            <a:r>
              <a:rPr lang="en-US" smtClean="0"/>
              <a:t>NARCOTICS, BENZODIAZAPINES, ETOH…..</a:t>
            </a:r>
          </a:p>
          <a:p>
            <a:pPr eaLnBrk="1" hangingPunct="1"/>
            <a:r>
              <a:rPr lang="en-US" smtClean="0"/>
              <a:t>CAN RESULT IN APNEA AND DEATH</a:t>
            </a:r>
          </a:p>
        </p:txBody>
      </p:sp>
      <p:sp>
        <p:nvSpPr>
          <p:cNvPr id="69636"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D5CD4-2CE0-4D77-A195-F3DF150CDF4A}" type="slidenum">
              <a:rPr lang="en-US" smtClean="0">
                <a:solidFill>
                  <a:schemeClr val="tx1"/>
                </a:solidFill>
                <a:latin typeface="Arial" charset="0"/>
              </a:rPr>
              <a:pPr fontAlgn="base">
                <a:spcBef>
                  <a:spcPct val="0"/>
                </a:spcBef>
                <a:spcAft>
                  <a:spcPct val="0"/>
                </a:spcAft>
                <a:defRPr/>
              </a:pPr>
              <a:t>62</a:t>
            </a:fld>
            <a:endParaRPr lang="en-US" smtClean="0">
              <a:solidFill>
                <a:schemeClr val="tx1"/>
              </a:solidFill>
              <a:latin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fontAlgn="auto" hangingPunct="1">
              <a:spcAft>
                <a:spcPts val="0"/>
              </a:spcAft>
              <a:defRPr/>
            </a:pPr>
            <a:r>
              <a:rPr lang="en-US" altLang="x-none"/>
              <a:t>CNS INJURIES</a:t>
            </a:r>
          </a:p>
        </p:txBody>
      </p:sp>
      <p:sp>
        <p:nvSpPr>
          <p:cNvPr id="68611" name="Rectangle 3"/>
          <p:cNvSpPr>
            <a:spLocks noGrp="1" noChangeArrowheads="1"/>
          </p:cNvSpPr>
          <p:nvPr>
            <p:ph idx="1"/>
          </p:nvPr>
        </p:nvSpPr>
        <p:spPr/>
        <p:txBody>
          <a:bodyPr/>
          <a:lstStyle/>
          <a:p>
            <a:pPr eaLnBrk="1" hangingPunct="1"/>
            <a:r>
              <a:rPr lang="en-US" smtClean="0"/>
              <a:t>CNS bleeds and tumors can result in an increased ICP with resultant diminishment in respiratory drive.</a:t>
            </a:r>
          </a:p>
          <a:p>
            <a:pPr eaLnBrk="1" hangingPunct="1"/>
            <a:r>
              <a:rPr lang="en-US" smtClean="0"/>
              <a:t>C1 and C2 FX’s will be unable to breath on their own.</a:t>
            </a:r>
          </a:p>
          <a:p>
            <a:pPr eaLnBrk="1" hangingPunct="1"/>
            <a:endParaRPr lang="en-US" smtClean="0"/>
          </a:p>
        </p:txBody>
      </p:sp>
      <p:sp>
        <p:nvSpPr>
          <p:cNvPr id="7066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CFBFA8-B67C-4E70-AFFE-2D4D9ED94B08}" type="slidenum">
              <a:rPr lang="en-US" smtClean="0">
                <a:solidFill>
                  <a:schemeClr val="tx1"/>
                </a:solidFill>
                <a:latin typeface="Arial" charset="0"/>
              </a:rPr>
              <a:pPr fontAlgn="base">
                <a:spcBef>
                  <a:spcPct val="0"/>
                </a:spcBef>
                <a:spcAft>
                  <a:spcPct val="0"/>
                </a:spcAft>
                <a:defRPr/>
              </a:pPr>
              <a:t>63</a:t>
            </a:fld>
            <a:endParaRPr lang="en-US" smtClean="0">
              <a:solidFill>
                <a:schemeClr val="tx1"/>
              </a:solidFill>
              <a:latin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Carbon monoxide</a:t>
            </a:r>
            <a:endParaRPr lang="en-US" dirty="0"/>
          </a:p>
        </p:txBody>
      </p:sp>
      <p:sp>
        <p:nvSpPr>
          <p:cNvPr id="69635" name="Content Placeholder 2"/>
          <p:cNvSpPr>
            <a:spLocks noGrp="1"/>
          </p:cNvSpPr>
          <p:nvPr>
            <p:ph idx="1"/>
          </p:nvPr>
        </p:nvSpPr>
        <p:spPr/>
        <p:txBody>
          <a:bodyPr/>
          <a:lstStyle/>
          <a:p>
            <a:pPr eaLnBrk="1" hangingPunct="1"/>
            <a:r>
              <a:rPr lang="en-US" smtClean="0"/>
              <a:t>Byproduct of partially combusted fuel.</a:t>
            </a:r>
          </a:p>
          <a:p>
            <a:pPr eaLnBrk="1" hangingPunct="1"/>
            <a:r>
              <a:rPr lang="en-US" smtClean="0"/>
              <a:t>Is odorless and colorless</a:t>
            </a:r>
          </a:p>
          <a:p>
            <a:pPr eaLnBrk="1" hangingPunct="1"/>
            <a:r>
              <a:rPr lang="en-US" smtClean="0"/>
              <a:t>Cause of both intentional and unintentional deaths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Carbon monoxide</a:t>
            </a:r>
            <a:endParaRPr lang="en-US" dirty="0"/>
          </a:p>
        </p:txBody>
      </p:sp>
      <p:sp>
        <p:nvSpPr>
          <p:cNvPr id="70659" name="Content Placeholder 2"/>
          <p:cNvSpPr>
            <a:spLocks noGrp="1"/>
          </p:cNvSpPr>
          <p:nvPr>
            <p:ph idx="1"/>
          </p:nvPr>
        </p:nvSpPr>
        <p:spPr/>
        <p:txBody>
          <a:bodyPr/>
          <a:lstStyle/>
          <a:p>
            <a:pPr eaLnBrk="1" hangingPunct="1"/>
            <a:r>
              <a:rPr lang="en-US" smtClean="0"/>
              <a:t>Carbon Monoxide has a stronger affinity for hemoglobin than oxygen</a:t>
            </a:r>
          </a:p>
          <a:p>
            <a:pPr eaLnBrk="1" hangingPunct="1"/>
            <a:r>
              <a:rPr lang="en-US" smtClean="0"/>
              <a:t>Given the choice, hemoglobin will bind with carbon monoxide.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Carbon monoxide</a:t>
            </a:r>
            <a:endParaRPr lang="en-US" dirty="0"/>
          </a:p>
        </p:txBody>
      </p:sp>
      <p:sp>
        <p:nvSpPr>
          <p:cNvPr id="71683" name="Content Placeholder 2"/>
          <p:cNvSpPr>
            <a:spLocks noGrp="1"/>
          </p:cNvSpPr>
          <p:nvPr>
            <p:ph idx="1"/>
          </p:nvPr>
        </p:nvSpPr>
        <p:spPr/>
        <p:txBody>
          <a:bodyPr/>
          <a:lstStyle/>
          <a:p>
            <a:pPr eaLnBrk="1" hangingPunct="1"/>
            <a:r>
              <a:rPr lang="en-US" smtClean="0"/>
              <a:t>This results diminished oxygen delivery</a:t>
            </a:r>
          </a:p>
          <a:p>
            <a:pPr eaLnBrk="1" hangingPunct="1"/>
            <a:r>
              <a:rPr lang="en-US" smtClean="0"/>
              <a:t>Depending on the effect, it may impact the body with</a:t>
            </a:r>
          </a:p>
          <a:p>
            <a:pPr lvl="1" eaLnBrk="1" hangingPunct="1"/>
            <a:r>
              <a:rPr lang="en-US" smtClean="0"/>
              <a:t>Headaches</a:t>
            </a:r>
          </a:p>
          <a:p>
            <a:pPr lvl="1" eaLnBrk="1" hangingPunct="1"/>
            <a:r>
              <a:rPr lang="en-US" smtClean="0"/>
              <a:t>Nausea and vomiting</a:t>
            </a:r>
          </a:p>
          <a:p>
            <a:pPr lvl="1" eaLnBrk="1" hangingPunct="1"/>
            <a:r>
              <a:rPr lang="en-US" smtClean="0"/>
              <a:t>AMS</a:t>
            </a:r>
          </a:p>
          <a:p>
            <a:pPr lvl="1" eaLnBrk="1" hangingPunct="1"/>
            <a:r>
              <a:rPr lang="en-US" smtClean="0"/>
              <a:t>Death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Carbon monoxide</a:t>
            </a:r>
            <a:endParaRPr lang="en-US" dirty="0"/>
          </a:p>
        </p:txBody>
      </p:sp>
      <p:sp>
        <p:nvSpPr>
          <p:cNvPr id="72707" name="Content Placeholder 2"/>
          <p:cNvSpPr>
            <a:spLocks noGrp="1"/>
          </p:cNvSpPr>
          <p:nvPr>
            <p:ph idx="1"/>
          </p:nvPr>
        </p:nvSpPr>
        <p:spPr/>
        <p:txBody>
          <a:bodyPr/>
          <a:lstStyle/>
          <a:p>
            <a:pPr eaLnBrk="1" hangingPunct="1"/>
            <a:r>
              <a:rPr lang="en-US" smtClean="0"/>
              <a:t>Pulse Oximetry tends to be normal since it measures the percentage of hemoglobin that is saturated and not what saturates it.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Carbon monoxide</a:t>
            </a:r>
            <a:endParaRPr lang="en-US" dirty="0"/>
          </a:p>
        </p:txBody>
      </p:sp>
      <p:sp>
        <p:nvSpPr>
          <p:cNvPr id="73731" name="Content Placeholder 2"/>
          <p:cNvSpPr>
            <a:spLocks noGrp="1"/>
          </p:cNvSpPr>
          <p:nvPr>
            <p:ph idx="1"/>
          </p:nvPr>
        </p:nvSpPr>
        <p:spPr/>
        <p:txBody>
          <a:bodyPr/>
          <a:lstStyle/>
          <a:p>
            <a:pPr eaLnBrk="1" hangingPunct="1"/>
            <a:r>
              <a:rPr lang="en-US" smtClean="0"/>
              <a:t>Treatment is high flow oxygen at 100% in order to push the carbon monoxide off the hemoglobin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eaLnBrk="1" fontAlgn="auto" hangingPunct="1">
              <a:spcAft>
                <a:spcPts val="0"/>
              </a:spcAft>
              <a:defRPr/>
            </a:pPr>
            <a:r>
              <a:rPr lang="en-US" altLang="x-none"/>
              <a:t>CPAP</a:t>
            </a:r>
          </a:p>
        </p:txBody>
      </p:sp>
      <p:sp>
        <p:nvSpPr>
          <p:cNvPr id="74755" name="Rectangle 3"/>
          <p:cNvSpPr>
            <a:spLocks noGrp="1" noChangeArrowheads="1"/>
          </p:cNvSpPr>
          <p:nvPr>
            <p:ph idx="1"/>
          </p:nvPr>
        </p:nvSpPr>
        <p:spPr/>
        <p:txBody>
          <a:bodyPr/>
          <a:lstStyle/>
          <a:p>
            <a:pPr eaLnBrk="1" hangingPunct="1"/>
            <a:r>
              <a:rPr lang="en-US" smtClean="0"/>
              <a:t>Allows for continuous pressure which keeps the lungs “open”.</a:t>
            </a:r>
          </a:p>
          <a:p>
            <a:pPr eaLnBrk="1" hangingPunct="1"/>
            <a:r>
              <a:rPr lang="en-US" smtClean="0"/>
              <a:t>Breathing is made easier since the air is pushed into the lungs.</a:t>
            </a:r>
          </a:p>
          <a:p>
            <a:pPr eaLnBrk="1" hangingPunct="1"/>
            <a:r>
              <a:rPr lang="en-US" smtClean="0"/>
              <a:t>This allows the patient to rest the intercostal muscles.</a:t>
            </a:r>
          </a:p>
          <a:p>
            <a:pPr eaLnBrk="1" hangingPunct="1"/>
            <a:endParaRPr lang="en-US" smtClean="0"/>
          </a:p>
        </p:txBody>
      </p:sp>
      <p:sp>
        <p:nvSpPr>
          <p:cNvPr id="76804"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D7C480-48DA-40CF-9C8E-3FEFAAD06A0C}" type="slidenum">
              <a:rPr lang="en-US" smtClean="0">
                <a:solidFill>
                  <a:schemeClr val="tx1"/>
                </a:solidFill>
                <a:latin typeface="Arial" charset="0"/>
              </a:rPr>
              <a:pPr fontAlgn="base">
                <a:spcBef>
                  <a:spcPct val="0"/>
                </a:spcBef>
                <a:spcAft>
                  <a:spcPct val="0"/>
                </a:spcAft>
                <a:defRPr/>
              </a:pPr>
              <a:t>69</a:t>
            </a:fld>
            <a:endParaRPr lang="en-US" smtClean="0">
              <a:solidFill>
                <a:schemeClr val="tx1"/>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HYDROSTATIC PRESSURE</a:t>
            </a:r>
            <a:endParaRPr lang="en-US" dirty="0"/>
          </a:p>
        </p:txBody>
      </p:sp>
      <p:sp>
        <p:nvSpPr>
          <p:cNvPr id="11267" name="Content Placeholder 2"/>
          <p:cNvSpPr>
            <a:spLocks noGrp="1"/>
          </p:cNvSpPr>
          <p:nvPr>
            <p:ph idx="1"/>
          </p:nvPr>
        </p:nvSpPr>
        <p:spPr/>
        <p:txBody>
          <a:bodyPr/>
          <a:lstStyle/>
          <a:p>
            <a:pPr eaLnBrk="1" hangingPunct="1"/>
            <a:r>
              <a:rPr lang="en-US" smtClean="0"/>
              <a:t>Hydrostatic pressure “pushes out”</a:t>
            </a:r>
          </a:p>
          <a:p>
            <a:pPr eaLnBrk="1" hangingPunct="1"/>
            <a:r>
              <a:rPr lang="en-US" smtClean="0"/>
              <a:t>Fluids in the vessel leach out in order to equilibrate with the lower outside pressure.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fontAlgn="auto" hangingPunct="1">
              <a:spcAft>
                <a:spcPts val="0"/>
              </a:spcAft>
              <a:defRPr/>
            </a:pPr>
            <a:r>
              <a:rPr lang="en-US" altLang="x-none"/>
              <a:t>CPAP</a:t>
            </a:r>
          </a:p>
        </p:txBody>
      </p:sp>
      <p:sp>
        <p:nvSpPr>
          <p:cNvPr id="75779" name="Rectangle 3"/>
          <p:cNvSpPr>
            <a:spLocks noGrp="1" noChangeArrowheads="1"/>
          </p:cNvSpPr>
          <p:nvPr>
            <p:ph idx="1"/>
          </p:nvPr>
        </p:nvSpPr>
        <p:spPr/>
        <p:txBody>
          <a:bodyPr/>
          <a:lstStyle/>
          <a:p>
            <a:pPr eaLnBrk="1" hangingPunct="1"/>
            <a:r>
              <a:rPr lang="en-US" smtClean="0"/>
              <a:t>CPAP is a temporary adjunct that will assist the patient in breathing while the underlying respiratory distress is being reversed.</a:t>
            </a:r>
          </a:p>
        </p:txBody>
      </p:sp>
      <p:sp>
        <p:nvSpPr>
          <p:cNvPr id="77828"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89E613-40B4-4F91-89CE-29A108FB8ABF}" type="slidenum">
              <a:rPr lang="en-US" smtClean="0">
                <a:solidFill>
                  <a:schemeClr val="tx1"/>
                </a:solidFill>
                <a:latin typeface="Arial" charset="0"/>
              </a:rPr>
              <a:pPr fontAlgn="base">
                <a:spcBef>
                  <a:spcPct val="0"/>
                </a:spcBef>
                <a:spcAft>
                  <a:spcPct val="0"/>
                </a:spcAft>
                <a:defRPr/>
              </a:pPr>
              <a:t>70</a:t>
            </a:fld>
            <a:endParaRPr lang="en-US" smtClean="0">
              <a:solidFill>
                <a:schemeClr val="tx1"/>
              </a:solidFill>
              <a:latin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fontAlgn="auto" hangingPunct="1">
              <a:spcAft>
                <a:spcPts val="0"/>
              </a:spcAft>
              <a:defRPr/>
            </a:pPr>
            <a:r>
              <a:rPr lang="en-US" altLang="x-none"/>
              <a:t>CPAP</a:t>
            </a:r>
          </a:p>
        </p:txBody>
      </p:sp>
      <p:sp>
        <p:nvSpPr>
          <p:cNvPr id="76803" name="Rectangle 3"/>
          <p:cNvSpPr>
            <a:spLocks noGrp="1" noChangeArrowheads="1"/>
          </p:cNvSpPr>
          <p:nvPr>
            <p:ph idx="1"/>
          </p:nvPr>
        </p:nvSpPr>
        <p:spPr/>
        <p:txBody>
          <a:bodyPr/>
          <a:lstStyle/>
          <a:p>
            <a:pPr eaLnBrk="1" hangingPunct="1"/>
            <a:r>
              <a:rPr lang="en-US" smtClean="0"/>
              <a:t>When to apply CPAP is a clinical decision.</a:t>
            </a:r>
          </a:p>
          <a:p>
            <a:pPr eaLnBrk="1" hangingPunct="1"/>
            <a:r>
              <a:rPr lang="en-US" smtClean="0"/>
              <a:t>You do not want to wait till the patient is in extreme respiratory distress, or is to somnolent to tolerate it. </a:t>
            </a:r>
            <a:endParaRPr lang="en-US" b="1" smtClean="0"/>
          </a:p>
          <a:p>
            <a:pPr eaLnBrk="1" hangingPunct="1"/>
            <a:endParaRPr lang="en-US" smtClean="0"/>
          </a:p>
        </p:txBody>
      </p:sp>
      <p:sp>
        <p:nvSpPr>
          <p:cNvPr id="78852"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C4EFAD-27E7-4A01-99AE-717CB7CA7BCA}" type="slidenum">
              <a:rPr lang="en-US" smtClean="0">
                <a:solidFill>
                  <a:schemeClr val="tx1"/>
                </a:solidFill>
                <a:latin typeface="Arial" charset="0"/>
              </a:rPr>
              <a:pPr fontAlgn="base">
                <a:spcBef>
                  <a:spcPct val="0"/>
                </a:spcBef>
                <a:spcAft>
                  <a:spcPct val="0"/>
                </a:spcAft>
                <a:defRPr/>
              </a:pPr>
              <a:t>71</a:t>
            </a:fld>
            <a:endParaRPr lang="en-US" smtClean="0">
              <a:solidFill>
                <a:schemeClr val="tx1"/>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fontAlgn="auto" hangingPunct="1">
              <a:spcAft>
                <a:spcPts val="0"/>
              </a:spcAft>
              <a:defRPr/>
            </a:pPr>
            <a:r>
              <a:rPr lang="en-US" altLang="x-none" sz="4000"/>
              <a:t>CONGESTIVE HEART FAILURE</a:t>
            </a:r>
          </a:p>
        </p:txBody>
      </p:sp>
      <p:sp>
        <p:nvSpPr>
          <p:cNvPr id="7172" name="Rectangle 3"/>
          <p:cNvSpPr>
            <a:spLocks noGrp="1" noChangeArrowheads="1"/>
          </p:cNvSpPr>
          <p:nvPr>
            <p:ph idx="1"/>
          </p:nvPr>
        </p:nvSpPr>
        <p:spPr/>
        <p:txBody>
          <a:bodyPr rtlCol="0">
            <a:normAutofit/>
          </a:bodyPr>
          <a:lstStyle/>
          <a:p>
            <a:pPr marL="0" indent="0" eaLnBrk="1" fontAlgn="auto" hangingPunct="1">
              <a:lnSpc>
                <a:spcPct val="80000"/>
              </a:lnSpc>
              <a:buFont typeface="Wingdings 3" pitchFamily="18" charset="2"/>
              <a:buNone/>
              <a:defRPr/>
            </a:pPr>
            <a:r>
              <a:rPr lang="en-US" altLang="x-none" sz="4400" dirty="0">
                <a:solidFill>
                  <a:schemeClr val="bg2">
                    <a:lumMod val="75000"/>
                  </a:schemeClr>
                </a:solidFill>
              </a:rPr>
              <a:t>CAUSES MAY INCLUDE………..</a:t>
            </a:r>
          </a:p>
          <a:p>
            <a:pPr marL="609600" indent="-609600" eaLnBrk="1" fontAlgn="auto" hangingPunct="1">
              <a:lnSpc>
                <a:spcPct val="80000"/>
              </a:lnSpc>
              <a:buFontTx/>
              <a:buAutoNum type="arabicPeriod"/>
              <a:defRPr/>
            </a:pPr>
            <a:r>
              <a:rPr lang="en-US" altLang="x-none" sz="2800" dirty="0" smtClean="0">
                <a:solidFill>
                  <a:schemeClr val="bg2">
                    <a:lumMod val="75000"/>
                  </a:schemeClr>
                </a:solidFill>
              </a:rPr>
              <a:t>Pump failure.  The heart no longer has the strength to pump effectively. </a:t>
            </a:r>
            <a:r>
              <a:rPr lang="en-US" altLang="x-none" sz="2800" dirty="0" err="1" smtClean="0">
                <a:solidFill>
                  <a:schemeClr val="bg2">
                    <a:lumMod val="75000"/>
                  </a:schemeClr>
                </a:solidFill>
              </a:rPr>
              <a:t>Cardiomegally</a:t>
            </a:r>
            <a:r>
              <a:rPr lang="en-US" altLang="x-none" sz="2800" dirty="0" smtClean="0">
                <a:solidFill>
                  <a:schemeClr val="bg2">
                    <a:lumMod val="75000"/>
                  </a:schemeClr>
                </a:solidFill>
              </a:rPr>
              <a:t> and low ejection fraction.</a:t>
            </a:r>
          </a:p>
          <a:p>
            <a:pPr marL="609600" indent="-609600" eaLnBrk="1" fontAlgn="auto" hangingPunct="1">
              <a:lnSpc>
                <a:spcPct val="80000"/>
              </a:lnSpc>
              <a:buFontTx/>
              <a:buAutoNum type="arabicPeriod"/>
              <a:defRPr/>
            </a:pPr>
            <a:r>
              <a:rPr lang="en-US" altLang="x-none" sz="2800" dirty="0" err="1" smtClean="0">
                <a:solidFill>
                  <a:schemeClr val="bg2">
                    <a:lumMod val="75000"/>
                  </a:schemeClr>
                </a:solidFill>
              </a:rPr>
              <a:t>Valvular</a:t>
            </a:r>
            <a:r>
              <a:rPr lang="en-US" altLang="x-none" sz="2800" dirty="0" smtClean="0">
                <a:solidFill>
                  <a:schemeClr val="bg2">
                    <a:lumMod val="75000"/>
                  </a:schemeClr>
                </a:solidFill>
              </a:rPr>
              <a:t> heart disease resulting in backwashing</a:t>
            </a:r>
          </a:p>
          <a:p>
            <a:pPr marL="609600" indent="-609600" eaLnBrk="1" fontAlgn="auto" hangingPunct="1">
              <a:lnSpc>
                <a:spcPct val="80000"/>
              </a:lnSpc>
              <a:buFontTx/>
              <a:buAutoNum type="arabicPeriod"/>
              <a:defRPr/>
            </a:pPr>
            <a:r>
              <a:rPr lang="en-US" altLang="x-none" sz="2800" dirty="0" smtClean="0">
                <a:solidFill>
                  <a:schemeClr val="bg2">
                    <a:lumMod val="75000"/>
                  </a:schemeClr>
                </a:solidFill>
              </a:rPr>
              <a:t>Vascular resistance causing resistance to outflow</a:t>
            </a:r>
          </a:p>
          <a:p>
            <a:pPr marL="609600" indent="-609600" eaLnBrk="1" fontAlgn="auto" hangingPunct="1">
              <a:lnSpc>
                <a:spcPct val="80000"/>
              </a:lnSpc>
              <a:defRPr/>
            </a:pPr>
            <a:endParaRPr lang="en-US" altLang="x-none" sz="2800" dirty="0">
              <a:solidFill>
                <a:schemeClr val="bg2">
                  <a:lumMod val="75000"/>
                </a:schemeClr>
              </a:solidFill>
            </a:endParaRPr>
          </a:p>
        </p:txBody>
      </p:sp>
      <p:sp>
        <p:nvSpPr>
          <p:cNvPr id="14340"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0DF46-82BF-401A-BCF2-F7F29929BFC7}" type="slidenum">
              <a:rPr lang="en-US" smtClean="0">
                <a:solidFill>
                  <a:schemeClr val="tx1"/>
                </a:solidFill>
                <a:latin typeface="Arial" charset="0"/>
              </a:rPr>
              <a:pPr fontAlgn="base">
                <a:spcBef>
                  <a:spcPct val="0"/>
                </a:spcBef>
                <a:spcAft>
                  <a:spcPct val="0"/>
                </a:spcAft>
                <a:defRPr/>
              </a:pPr>
              <a:t>8</a:t>
            </a:fld>
            <a:endParaRPr lang="en-US" smtClean="0">
              <a:solidFill>
                <a:schemeClr val="tx1"/>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fontAlgn="auto" hangingPunct="1">
              <a:spcAft>
                <a:spcPts val="0"/>
              </a:spcAft>
              <a:defRPr/>
            </a:pPr>
            <a:r>
              <a:rPr lang="en-US" altLang="x-none" sz="4000" dirty="0" smtClean="0"/>
              <a:t>cardiomegaly</a:t>
            </a:r>
            <a:endParaRPr lang="en-US" altLang="x-none" sz="4000" dirty="0"/>
          </a:p>
        </p:txBody>
      </p:sp>
      <p:sp>
        <p:nvSpPr>
          <p:cNvPr id="15363" name="Rectangle 6"/>
          <p:cNvSpPr>
            <a:spLocks noGrp="1" noChangeArrowheads="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4B19A-614F-41CF-9A0A-77516C4C2AB2}" type="slidenum">
              <a:rPr lang="en-US" smtClean="0">
                <a:solidFill>
                  <a:schemeClr val="tx1"/>
                </a:solidFill>
                <a:latin typeface="Arial" charset="0"/>
              </a:rPr>
              <a:pPr fontAlgn="base">
                <a:spcBef>
                  <a:spcPct val="0"/>
                </a:spcBef>
                <a:spcAft>
                  <a:spcPct val="0"/>
                </a:spcAft>
                <a:defRPr/>
              </a:pPr>
              <a:t>9</a:t>
            </a:fld>
            <a:endParaRPr lang="en-US" smtClean="0">
              <a:solidFill>
                <a:schemeClr val="tx1"/>
              </a:solidFill>
              <a:latin typeface="Arial" charset="0"/>
            </a:endParaRPr>
          </a:p>
        </p:txBody>
      </p:sp>
      <p:pic>
        <p:nvPicPr>
          <p:cNvPr id="13316" name="Content Placeholder 3"/>
          <p:cNvPicPr>
            <a:picLocks noGrp="1" noChangeAspect="1"/>
          </p:cNvPicPr>
          <p:nvPr>
            <p:ph idx="1"/>
          </p:nvPr>
        </p:nvPicPr>
        <p:blipFill>
          <a:blip r:embed="rId2"/>
          <a:srcRect/>
          <a:stretch>
            <a:fillRect/>
          </a:stretch>
        </p:blipFill>
        <p:spPr>
          <a:xfrm>
            <a:off x="2589213" y="280988"/>
            <a:ext cx="7013575" cy="4573587"/>
          </a:xfrm>
        </p:spPr>
      </p:pic>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203</TotalTime>
  <Words>1541</Words>
  <Application>Microsoft Office PowerPoint</Application>
  <PresentationFormat>Custom</PresentationFormat>
  <Paragraphs>311</Paragraphs>
  <Slides>71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Century Gothic</vt:lpstr>
      <vt:lpstr>Wingdings 3</vt:lpstr>
      <vt:lpstr>Calibri</vt:lpstr>
      <vt:lpstr>verdana</vt:lpstr>
      <vt:lpstr>Slice</vt:lpstr>
      <vt:lpstr>ADULT RESPIRATORY DISTRESS </vt:lpstr>
      <vt:lpstr>RESPIRATORY DISTRESS</vt:lpstr>
      <vt:lpstr>OXYGENATION - VENTILATION</vt:lpstr>
      <vt:lpstr>CONGESTIVE HEART FAILURE CHF </vt:lpstr>
      <vt:lpstr>CONGESTIVE HEART FAILURE </vt:lpstr>
      <vt:lpstr>Oncotic pressure</vt:lpstr>
      <vt:lpstr>HYDROSTATIC PRESSURE</vt:lpstr>
      <vt:lpstr>CONGESTIVE HEART FAILURE</vt:lpstr>
      <vt:lpstr>cardiomegaly</vt:lpstr>
      <vt:lpstr>Valvular heart disease</vt:lpstr>
      <vt:lpstr>CONGESTIVE HEART FAILURE</vt:lpstr>
      <vt:lpstr>CONGESTIVE HEART FAILURE</vt:lpstr>
      <vt:lpstr>CONGESTIVE HEART FAILURE</vt:lpstr>
      <vt:lpstr>RADIOGRAPH OF CHF ENLARGED HEART FLUID (THE WHITE) BUILD UP IN THE LUNGS </vt:lpstr>
      <vt:lpstr>PULMONARY EDEMA</vt:lpstr>
      <vt:lpstr>PULMONARY EDEMA</vt:lpstr>
      <vt:lpstr>NONCARDIOGENIC PULMONARY EDEMA</vt:lpstr>
      <vt:lpstr>NONCARDIOGENIC PULMONARY EDEMA</vt:lpstr>
      <vt:lpstr>NONCARDIOGENIC PULMONARY EDEMA</vt:lpstr>
      <vt:lpstr>NONCARDIOGENIC PULMONARY EDEMA</vt:lpstr>
      <vt:lpstr>NONCARDIOGENIC PULMONARY EDEMA</vt:lpstr>
      <vt:lpstr>NONCARDIOGENIC PULMONARY EDEMA</vt:lpstr>
      <vt:lpstr>NONCARDIOGENIC PULMONARY EDEMA</vt:lpstr>
      <vt:lpstr>PULMONARY EDEMA</vt:lpstr>
      <vt:lpstr>PULMONARY EMBOLUS PE </vt:lpstr>
      <vt:lpstr>PULMONARY EMBOLUS</vt:lpstr>
      <vt:lpstr>Slide 27</vt:lpstr>
      <vt:lpstr>PULMONARY EMBOLUS</vt:lpstr>
      <vt:lpstr>Slide 29</vt:lpstr>
      <vt:lpstr>PULMONARY EMBOLUS</vt:lpstr>
      <vt:lpstr>PULMONARY EMBOLUS</vt:lpstr>
      <vt:lpstr>PULMONARY EMBOLUS</vt:lpstr>
      <vt:lpstr>POTENTIAL FINDINGS ON EKG OF A PE </vt:lpstr>
      <vt:lpstr>THROMBUS IN MAIN PULMONARY ARTERY </vt:lpstr>
      <vt:lpstr>PNEUMOTHORAX PTX</vt:lpstr>
      <vt:lpstr>PNEUMOTHORAX PTX</vt:lpstr>
      <vt:lpstr>PNEUMOTHORAX PTX</vt:lpstr>
      <vt:lpstr>PNEUMOTHORAX</vt:lpstr>
      <vt:lpstr>PNEUMOTHORAX</vt:lpstr>
      <vt:lpstr>PNEUMOTHORAX</vt:lpstr>
      <vt:lpstr>PNEUMOTHORAX</vt:lpstr>
      <vt:lpstr>PNEUMOTHORAX CT SCAN</vt:lpstr>
      <vt:lpstr>Pneumothorax caused by central line</vt:lpstr>
      <vt:lpstr>TENSION PNEUMOTHORAX</vt:lpstr>
      <vt:lpstr>TENSION PNEUMOTHORAX</vt:lpstr>
      <vt:lpstr>PNEUMOTHORAX</vt:lpstr>
      <vt:lpstr>COPD</vt:lpstr>
      <vt:lpstr>COPD</vt:lpstr>
      <vt:lpstr>COPD</vt:lpstr>
      <vt:lpstr>COPD</vt:lpstr>
      <vt:lpstr>COPD</vt:lpstr>
      <vt:lpstr>COPD</vt:lpstr>
      <vt:lpstr>CO2 RETAINERS</vt:lpstr>
      <vt:lpstr>COPD</vt:lpstr>
      <vt:lpstr>COPD</vt:lpstr>
      <vt:lpstr>NON RESPIRATORY CAUSES OF RESPIRATORY DISTRESS</vt:lpstr>
      <vt:lpstr>CARDIAC TAMPONADE</vt:lpstr>
      <vt:lpstr>CARDIAC TAMPONADE</vt:lpstr>
      <vt:lpstr>CARDIAC TAMPONADE</vt:lpstr>
      <vt:lpstr>ELECTRICAL ALTERNANS</vt:lpstr>
      <vt:lpstr>PULSUS PARADOXUS</vt:lpstr>
      <vt:lpstr>DRUG OVERDOSE</vt:lpstr>
      <vt:lpstr>CNS INJURIES</vt:lpstr>
      <vt:lpstr>Carbon monoxide</vt:lpstr>
      <vt:lpstr>Carbon monoxide</vt:lpstr>
      <vt:lpstr>Carbon monoxide</vt:lpstr>
      <vt:lpstr>Carbon monoxide</vt:lpstr>
      <vt:lpstr>Carbon monoxide</vt:lpstr>
      <vt:lpstr>CPAP</vt:lpstr>
      <vt:lpstr>CPAP</vt:lpstr>
      <vt:lpstr>CPAP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RESPIRATORY DISTRESS</dc:title>
  <dc:creator>Microsoft Office User</dc:creator>
  <cp:lastModifiedBy>Windows User</cp:lastModifiedBy>
  <cp:revision>18</cp:revision>
  <dcterms:created xsi:type="dcterms:W3CDTF">2017-03-20T12:11:39Z</dcterms:created>
  <dcterms:modified xsi:type="dcterms:W3CDTF">2017-03-26T12:55:57Z</dcterms:modified>
</cp:coreProperties>
</file>