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306" r:id="rId4"/>
    <p:sldId id="267" r:id="rId5"/>
    <p:sldId id="258" r:id="rId6"/>
    <p:sldId id="261" r:id="rId7"/>
    <p:sldId id="262" r:id="rId8"/>
    <p:sldId id="263" r:id="rId9"/>
    <p:sldId id="264" r:id="rId10"/>
    <p:sldId id="265" r:id="rId11"/>
    <p:sldId id="276" r:id="rId12"/>
    <p:sldId id="266" r:id="rId13"/>
    <p:sldId id="273" r:id="rId14"/>
    <p:sldId id="275" r:id="rId15"/>
    <p:sldId id="274" r:id="rId16"/>
    <p:sldId id="301" r:id="rId17"/>
    <p:sldId id="302" r:id="rId18"/>
    <p:sldId id="272" r:id="rId19"/>
    <p:sldId id="281" r:id="rId20"/>
    <p:sldId id="280" r:id="rId21"/>
    <p:sldId id="282" r:id="rId22"/>
    <p:sldId id="279" r:id="rId23"/>
    <p:sldId id="278" r:id="rId24"/>
    <p:sldId id="303" r:id="rId25"/>
    <p:sldId id="284" r:id="rId26"/>
    <p:sldId id="283" r:id="rId27"/>
    <p:sldId id="268" r:id="rId28"/>
    <p:sldId id="269" r:id="rId29"/>
    <p:sldId id="270" r:id="rId30"/>
    <p:sldId id="286" r:id="rId31"/>
    <p:sldId id="287" r:id="rId32"/>
    <p:sldId id="304" r:id="rId33"/>
    <p:sldId id="285" r:id="rId34"/>
    <p:sldId id="288" r:id="rId35"/>
    <p:sldId id="289" r:id="rId36"/>
    <p:sldId id="291" r:id="rId37"/>
    <p:sldId id="271" r:id="rId38"/>
    <p:sldId id="296" r:id="rId39"/>
    <p:sldId id="305" r:id="rId40"/>
    <p:sldId id="292" r:id="rId41"/>
    <p:sldId id="293" r:id="rId42"/>
    <p:sldId id="294" r:id="rId43"/>
    <p:sldId id="297" r:id="rId44"/>
    <p:sldId id="295" r:id="rId45"/>
    <p:sldId id="298" r:id="rId46"/>
    <p:sldId id="299" r:id="rId47"/>
    <p:sldId id="30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6618822-A546-1247-AF21-6453BDBC5C60}" type="datetimeFigureOut">
              <a:rPr lang="en-US" smtClean="0"/>
              <a:t>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41962016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18822-A546-1247-AF21-6453BDBC5C60}"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6777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18822-A546-1247-AF21-6453BDBC5C60}"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3565582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24EC-7079-4EBB-6B10-33F5D4BC1C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AC5BF6-B673-868F-282D-95BE3515F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6E2D1F-EF70-9AA9-0536-FB2E83FD98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16C084-19A4-C515-52A4-49EAF11AE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E075A-66AF-685C-C743-B2038F8A92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CD9D8-DEA1-02FB-DCFD-8D23745AFFBB}"/>
              </a:ext>
            </a:extLst>
          </p:cNvPr>
          <p:cNvSpPr>
            <a:spLocks noGrp="1"/>
          </p:cNvSpPr>
          <p:nvPr>
            <p:ph type="dt" sz="half" idx="10"/>
          </p:nvPr>
        </p:nvSpPr>
        <p:spPr/>
        <p:txBody>
          <a:bodyPr/>
          <a:lstStyle/>
          <a:p>
            <a:fld id="{E6618822-A546-1247-AF21-6453BDBC5C60}" type="datetimeFigureOut">
              <a:rPr lang="en-US" smtClean="0"/>
              <a:t>1/3/23</a:t>
            </a:fld>
            <a:endParaRPr lang="en-US"/>
          </a:p>
        </p:txBody>
      </p:sp>
      <p:sp>
        <p:nvSpPr>
          <p:cNvPr id="8" name="Footer Placeholder 7">
            <a:extLst>
              <a:ext uri="{FF2B5EF4-FFF2-40B4-BE49-F238E27FC236}">
                <a16:creationId xmlns:a16="http://schemas.microsoft.com/office/drawing/2014/main" id="{94DAC37E-A433-35BB-3F90-001CBCAC3F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E151B7-A1A4-C7ED-F45D-3B4D4A7FF903}"/>
              </a:ext>
            </a:extLst>
          </p:cNvPr>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17729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18822-A546-1247-AF21-6453BDBC5C60}" type="datetimeFigureOut">
              <a:rPr lang="en-US" smtClean="0"/>
              <a:t>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179546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6618822-A546-1247-AF21-6453BDBC5C60}" type="datetimeFigureOut">
              <a:rPr lang="en-US" smtClean="0"/>
              <a:t>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24639731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6618822-A546-1247-AF21-6453BDBC5C60}" type="datetimeFigureOut">
              <a:rPr lang="en-US" smtClean="0"/>
              <a:t>1/3/23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321390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6618822-A546-1247-AF21-6453BDBC5C60}" type="datetimeFigureOut">
              <a:rPr lang="en-US" smtClean="0"/>
              <a:t>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179-16A7-8741-902C-A69F8F96747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267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618822-A546-1247-AF21-6453BDBC5C60}" type="datetimeFigureOut">
              <a:rPr lang="en-US" smtClean="0"/>
              <a:t>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48746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18822-A546-1247-AF21-6453BDBC5C60}" type="datetimeFigureOut">
              <a:rPr lang="en-US" smtClean="0"/>
              <a:t>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246391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6618822-A546-1247-AF21-6453BDBC5C60}" type="datetimeFigureOut">
              <a:rPr lang="en-US" smtClean="0"/>
              <a:t>1/3/23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296309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6618822-A546-1247-AF21-6453BDBC5C60}" type="datetimeFigureOut">
              <a:rPr lang="en-US" smtClean="0"/>
              <a:t>1/3/23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E93B179-16A7-8741-902C-A69F8F967477}" type="slidenum">
              <a:rPr lang="en-US" smtClean="0"/>
              <a:t>‹#›</a:t>
            </a:fld>
            <a:endParaRPr lang="en-US"/>
          </a:p>
        </p:txBody>
      </p:sp>
    </p:spTree>
    <p:extLst>
      <p:ext uri="{BB962C8B-B14F-4D97-AF65-F5344CB8AC3E}">
        <p14:creationId xmlns:p14="http://schemas.microsoft.com/office/powerpoint/2010/main" val="198558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6618822-A546-1247-AF21-6453BDBC5C60}" type="datetimeFigureOut">
              <a:rPr lang="en-US" smtClean="0"/>
              <a:t>1/3/23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E93B179-16A7-8741-902C-A69F8F967477}" type="slidenum">
              <a:rPr lang="en-US" smtClean="0"/>
              <a:t>‹#›</a:t>
            </a:fld>
            <a:endParaRPr lang="en-US"/>
          </a:p>
        </p:txBody>
      </p:sp>
    </p:spTree>
    <p:extLst>
      <p:ext uri="{BB962C8B-B14F-4D97-AF65-F5344CB8AC3E}">
        <p14:creationId xmlns:p14="http://schemas.microsoft.com/office/powerpoint/2010/main" val="2514581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v14poLgeYY0?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fAIz3zD2l60?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KqClwoUrgZA?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iJf8meRsUuk?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D1E0-9F10-E9D1-7259-C7A47C75EE0C}"/>
              </a:ext>
            </a:extLst>
          </p:cNvPr>
          <p:cNvSpPr>
            <a:spLocks noGrp="1"/>
          </p:cNvSpPr>
          <p:nvPr>
            <p:ph type="ctrTitle"/>
          </p:nvPr>
        </p:nvSpPr>
        <p:spPr/>
        <p:txBody>
          <a:bodyPr/>
          <a:lstStyle/>
          <a:p>
            <a:r>
              <a:rPr lang="en-US" dirty="0"/>
              <a:t>OEMS K9 PROTOCOLS</a:t>
            </a:r>
          </a:p>
        </p:txBody>
      </p:sp>
      <p:sp>
        <p:nvSpPr>
          <p:cNvPr id="3" name="Subtitle 2">
            <a:extLst>
              <a:ext uri="{FF2B5EF4-FFF2-40B4-BE49-F238E27FC236}">
                <a16:creationId xmlns:a16="http://schemas.microsoft.com/office/drawing/2014/main" id="{3386396B-980D-7159-50B8-660926415CA1}"/>
              </a:ext>
            </a:extLst>
          </p:cNvPr>
          <p:cNvSpPr>
            <a:spLocks noGrp="1"/>
          </p:cNvSpPr>
          <p:nvPr>
            <p:ph type="subTitle" idx="1"/>
          </p:nvPr>
        </p:nvSpPr>
        <p:spPr/>
        <p:txBody>
          <a:bodyPr/>
          <a:lstStyle/>
          <a:p>
            <a:r>
              <a:rPr lang="en-US" dirty="0"/>
              <a:t>Dan Muse, MD</a:t>
            </a:r>
          </a:p>
        </p:txBody>
      </p:sp>
      <p:pic>
        <p:nvPicPr>
          <p:cNvPr id="4" name="Picture 3">
            <a:extLst>
              <a:ext uri="{FF2B5EF4-FFF2-40B4-BE49-F238E27FC236}">
                <a16:creationId xmlns:a16="http://schemas.microsoft.com/office/drawing/2014/main" id="{266385F2-140E-BF7F-39C4-BE564AFEE867}"/>
              </a:ext>
            </a:extLst>
          </p:cNvPr>
          <p:cNvPicPr>
            <a:picLocks noChangeAspect="1"/>
          </p:cNvPicPr>
          <p:nvPr/>
        </p:nvPicPr>
        <p:blipFill>
          <a:blip r:embed="rId2"/>
          <a:stretch>
            <a:fillRect/>
          </a:stretch>
        </p:blipFill>
        <p:spPr>
          <a:xfrm>
            <a:off x="4614951" y="436175"/>
            <a:ext cx="2962097" cy="1658774"/>
          </a:xfrm>
          <a:prstGeom prst="rect">
            <a:avLst/>
          </a:prstGeom>
        </p:spPr>
      </p:pic>
    </p:spTree>
    <p:extLst>
      <p:ext uri="{BB962C8B-B14F-4D97-AF65-F5344CB8AC3E}">
        <p14:creationId xmlns:p14="http://schemas.microsoft.com/office/powerpoint/2010/main" val="283246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92500" lnSpcReduction="10000"/>
          </a:bodyPr>
          <a:lstStyle/>
          <a:p>
            <a:pPr marL="0" indent="0">
              <a:buNone/>
            </a:pPr>
            <a:r>
              <a:rPr lang="en-US" b="1" u="sng" dirty="0">
                <a:solidFill>
                  <a:srgbClr val="FF0000"/>
                </a:solidFill>
              </a:rPr>
              <a:t>**It is important that the clinician be adequately trained to restrain the police K9 in order to safely apply a muzzle. A stressed police dog may not only bite the EMT or Paramedic or others but may bite its handler as well.**</a:t>
            </a:r>
          </a:p>
          <a:p>
            <a:pPr marL="0" indent="0">
              <a:buNone/>
            </a:pPr>
            <a:endParaRPr lang="en-US" dirty="0"/>
          </a:p>
          <a:p>
            <a:pPr marL="0" indent="0" algn="ctr">
              <a:buNone/>
            </a:pPr>
            <a:r>
              <a:rPr lang="en-US" sz="4000" dirty="0"/>
              <a:t>EMS IS NOT ADEQUATELY TRAINED…..THE HANDLER PLACES THE MUZZLE!</a:t>
            </a:r>
          </a:p>
        </p:txBody>
      </p:sp>
    </p:spTree>
    <p:extLst>
      <p:ext uri="{BB962C8B-B14F-4D97-AF65-F5344CB8AC3E}">
        <p14:creationId xmlns:p14="http://schemas.microsoft.com/office/powerpoint/2010/main" val="240794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OBSTRUCTION</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92500" lnSpcReduction="20000"/>
          </a:bodyPr>
          <a:lstStyle/>
          <a:p>
            <a:pPr marL="0" indent="0">
              <a:buNone/>
            </a:pPr>
            <a:r>
              <a:rPr lang="en-US" dirty="0"/>
              <a:t>Clinical signs of airway obstruction include the following: </a:t>
            </a:r>
          </a:p>
          <a:p>
            <a:r>
              <a:rPr lang="en-US" dirty="0"/>
              <a:t>Gagging</a:t>
            </a:r>
          </a:p>
          <a:p>
            <a:r>
              <a:rPr lang="en-US" dirty="0"/>
              <a:t>Pawing at the mouth                                 </a:t>
            </a:r>
          </a:p>
          <a:p>
            <a:r>
              <a:rPr lang="en-US" dirty="0"/>
              <a:t>Excessive drooling </a:t>
            </a:r>
          </a:p>
          <a:p>
            <a:r>
              <a:rPr lang="en-US" dirty="0"/>
              <a:t>Frequent swallowing motions</a:t>
            </a:r>
          </a:p>
          <a:p>
            <a:r>
              <a:rPr lang="en-US" dirty="0"/>
              <a:t>Extension of the head and neck</a:t>
            </a:r>
          </a:p>
          <a:p>
            <a:r>
              <a:rPr lang="en-US" dirty="0"/>
              <a:t>Tripod position</a:t>
            </a:r>
          </a:p>
          <a:p>
            <a:r>
              <a:rPr lang="en-US" dirty="0"/>
              <a:t>Reluctance to lie down</a:t>
            </a:r>
          </a:p>
          <a:p>
            <a:r>
              <a:rPr lang="en-US" dirty="0"/>
              <a:t>Cyanosis (late sign)</a:t>
            </a:r>
          </a:p>
          <a:p>
            <a:pPr marL="0" indent="0">
              <a:buNone/>
            </a:pPr>
            <a:endParaRPr lang="en-US" dirty="0"/>
          </a:p>
        </p:txBody>
      </p:sp>
    </p:spTree>
    <p:extLst>
      <p:ext uri="{BB962C8B-B14F-4D97-AF65-F5344CB8AC3E}">
        <p14:creationId xmlns:p14="http://schemas.microsoft.com/office/powerpoint/2010/main" val="389465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OBSTRUCTION</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514350" indent="-514350">
              <a:buAutoNum type="arabicPeriod"/>
            </a:pPr>
            <a:r>
              <a:rPr lang="en-US" dirty="0"/>
              <a:t>Allow for </a:t>
            </a:r>
            <a:r>
              <a:rPr lang="en-US" b="1" dirty="0"/>
              <a:t>position of comfort </a:t>
            </a:r>
            <a:r>
              <a:rPr lang="en-US" dirty="0"/>
              <a:t>(this may be sitting, standing, or lying with head elevated)</a:t>
            </a:r>
          </a:p>
          <a:p>
            <a:pPr marL="514350" indent="-514350">
              <a:buAutoNum type="arabicPeriod"/>
            </a:pPr>
            <a:r>
              <a:rPr lang="en-US" b="1" dirty="0"/>
              <a:t>Secure</a:t>
            </a:r>
            <a:r>
              <a:rPr lang="en-US" dirty="0"/>
              <a:t> police K9 with leash/rope (placing leash around neck and then pulling one front leg through the loop provides some control but does not constrict the neck)</a:t>
            </a:r>
          </a:p>
          <a:p>
            <a:pPr marL="514350" indent="-514350">
              <a:buAutoNum type="arabicPeriod"/>
            </a:pPr>
            <a:r>
              <a:rPr lang="en-US" b="1" dirty="0"/>
              <a:t>Do not </a:t>
            </a:r>
            <a:r>
              <a:rPr lang="en-US" dirty="0"/>
              <a:t>put hands in the police K9's mouth (serious injury to clinician can occur)</a:t>
            </a:r>
          </a:p>
          <a:p>
            <a:pPr marL="0" indent="0">
              <a:buNone/>
            </a:pPr>
            <a:endParaRPr lang="en-US" dirty="0"/>
          </a:p>
        </p:txBody>
      </p:sp>
    </p:spTree>
    <p:extLst>
      <p:ext uri="{BB962C8B-B14F-4D97-AF65-F5344CB8AC3E}">
        <p14:creationId xmlns:p14="http://schemas.microsoft.com/office/powerpoint/2010/main" val="7983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OBSTRUCTION</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a:bodyPr>
          <a:lstStyle/>
          <a:p>
            <a:pPr marL="0" indent="0">
              <a:buNone/>
            </a:pPr>
            <a:r>
              <a:rPr lang="en-US" dirty="0"/>
              <a:t>4. Attempt abdominal thrusts (avoid if sharp object involved)</a:t>
            </a:r>
          </a:p>
          <a:p>
            <a:pPr marL="0" indent="0">
              <a:buNone/>
            </a:pPr>
            <a:r>
              <a:rPr lang="en-US" dirty="0"/>
              <a:t>A. “bear hug” or lay police K9 on side and place fist just below sternum or behind ribs.</a:t>
            </a:r>
          </a:p>
          <a:p>
            <a:pPr marL="0" indent="0">
              <a:buNone/>
            </a:pPr>
            <a:r>
              <a:rPr lang="en-US" dirty="0"/>
              <a:t>B. Five (5) quick and upward abdominal thrusts following by airway check</a:t>
            </a:r>
          </a:p>
          <a:p>
            <a:pPr marL="0" indent="0">
              <a:buNone/>
            </a:pPr>
            <a:r>
              <a:rPr lang="en-US" dirty="0"/>
              <a:t>	This can be performed by using the two loops of gauze as shown 	below, or by placing a rolled towel towards the back of the dog’s 	mouth (let them bite down on that but be sure it is heavy 	enough to prevent the jaws from closing all the way).</a:t>
            </a:r>
          </a:p>
          <a:p>
            <a:pPr marL="0" indent="0">
              <a:buNone/>
            </a:pPr>
            <a:r>
              <a:rPr lang="en-US" dirty="0"/>
              <a:t>C. If not successful, repeat 1-2 times</a:t>
            </a:r>
          </a:p>
          <a:p>
            <a:pPr marL="0" indent="0">
              <a:buNone/>
            </a:pPr>
            <a:endParaRPr lang="en-US" dirty="0"/>
          </a:p>
        </p:txBody>
      </p:sp>
    </p:spTree>
    <p:extLst>
      <p:ext uri="{BB962C8B-B14F-4D97-AF65-F5344CB8AC3E}">
        <p14:creationId xmlns:p14="http://schemas.microsoft.com/office/powerpoint/2010/main" val="26715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OBSTRUCTION</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dirty="0"/>
              <a:t>5. Palpate throat/trachea through the front of the neck –you may be able  to dislodge a supraglottic foreign body out of the airway. </a:t>
            </a:r>
          </a:p>
          <a:p>
            <a:pPr marL="514350" indent="-514350">
              <a:buAutoNum type="alphaUcPeriod"/>
            </a:pPr>
            <a:r>
              <a:rPr lang="en-US" dirty="0"/>
              <a:t>Palpate for the object at the front of the neck (midline, slightly below the jaw). </a:t>
            </a:r>
          </a:p>
          <a:p>
            <a:pPr marL="514350" indent="-514350">
              <a:buAutoNum type="alphaUcPeriod"/>
            </a:pPr>
            <a:r>
              <a:rPr lang="en-US" dirty="0"/>
              <a:t>From bottom of palpated object, squeeze/push upwards towards the front of the mouth. </a:t>
            </a:r>
          </a:p>
          <a:p>
            <a:pPr marL="971550" lvl="1" indent="-514350">
              <a:buFont typeface="+mj-lt"/>
              <a:buAutoNum type="romanUcPeriod"/>
            </a:pPr>
            <a:r>
              <a:rPr lang="en-US" dirty="0"/>
              <a:t>Two-handed with both thumbs, or</a:t>
            </a:r>
          </a:p>
          <a:p>
            <a:pPr marL="971550" lvl="1" indent="-514350">
              <a:buFont typeface="+mj-lt"/>
              <a:buAutoNum type="romanUcPeriod"/>
            </a:pPr>
            <a:r>
              <a:rPr lang="en-US" dirty="0"/>
              <a:t>Single-handed with thumb and index or middle finger. </a:t>
            </a:r>
          </a:p>
          <a:p>
            <a:pPr marL="0" indent="0">
              <a:buNone/>
            </a:pPr>
            <a:endParaRPr lang="en-US" dirty="0"/>
          </a:p>
        </p:txBody>
      </p:sp>
    </p:spTree>
    <p:extLst>
      <p:ext uri="{BB962C8B-B14F-4D97-AF65-F5344CB8AC3E}">
        <p14:creationId xmlns:p14="http://schemas.microsoft.com/office/powerpoint/2010/main" val="109320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OBSTRUCTION</a:t>
            </a:r>
          </a:p>
        </p:txBody>
      </p:sp>
      <p:pic>
        <p:nvPicPr>
          <p:cNvPr id="4" name="Content Placeholder 3">
            <a:extLst>
              <a:ext uri="{FF2B5EF4-FFF2-40B4-BE49-F238E27FC236}">
                <a16:creationId xmlns:a16="http://schemas.microsoft.com/office/drawing/2014/main" id="{A9923B15-CB80-7790-3453-4C55E8B2C5B1}"/>
              </a:ext>
            </a:extLst>
          </p:cNvPr>
          <p:cNvPicPr>
            <a:picLocks noGrp="1" noChangeAspect="1"/>
          </p:cNvPicPr>
          <p:nvPr>
            <p:ph idx="1"/>
          </p:nvPr>
        </p:nvPicPr>
        <p:blipFill>
          <a:blip r:embed="rId2"/>
          <a:stretch>
            <a:fillRect/>
          </a:stretch>
        </p:blipFill>
        <p:spPr>
          <a:xfrm>
            <a:off x="2230438" y="2783180"/>
            <a:ext cx="7731125" cy="2812464"/>
          </a:xfrm>
          <a:prstGeom prst="rect">
            <a:avLst/>
          </a:prstGeom>
        </p:spPr>
      </p:pic>
    </p:spTree>
    <p:extLst>
      <p:ext uri="{BB962C8B-B14F-4D97-AF65-F5344CB8AC3E}">
        <p14:creationId xmlns:p14="http://schemas.microsoft.com/office/powerpoint/2010/main" val="317028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A383-CCD9-B2F2-B9C6-125F8DC70886}"/>
              </a:ext>
            </a:extLst>
          </p:cNvPr>
          <p:cNvSpPr>
            <a:spLocks noGrp="1"/>
          </p:cNvSpPr>
          <p:nvPr>
            <p:ph type="title"/>
          </p:nvPr>
        </p:nvSpPr>
        <p:spPr/>
        <p:txBody>
          <a:bodyPr/>
          <a:lstStyle/>
          <a:p>
            <a:r>
              <a:rPr lang="en-US" dirty="0"/>
              <a:t>https://</a:t>
            </a:r>
            <a:r>
              <a:rPr lang="en-US" dirty="0" err="1"/>
              <a:t>www.youtube.com</a:t>
            </a:r>
            <a:r>
              <a:rPr lang="en-US" dirty="0"/>
              <a:t>/</a:t>
            </a:r>
            <a:r>
              <a:rPr lang="en-US" dirty="0" err="1"/>
              <a:t>watch?v</a:t>
            </a:r>
            <a:r>
              <a:rPr lang="en-US" dirty="0"/>
              <a:t>=v14poLgeYY0</a:t>
            </a:r>
          </a:p>
        </p:txBody>
      </p:sp>
      <p:pic>
        <p:nvPicPr>
          <p:cNvPr id="4" name="Online Media 3" descr="What to Do if Your Dog Is Choking">
            <a:hlinkClick r:id="" action="ppaction://media"/>
            <a:extLst>
              <a:ext uri="{FF2B5EF4-FFF2-40B4-BE49-F238E27FC236}">
                <a16:creationId xmlns:a16="http://schemas.microsoft.com/office/drawing/2014/main" id="{F0661197-1D39-3815-0ED9-BF5F38922186}"/>
              </a:ext>
            </a:extLst>
          </p:cNvPr>
          <p:cNvPicPr>
            <a:picLocks noGrp="1" noRot="1" noChangeAspect="1"/>
          </p:cNvPicPr>
          <p:nvPr>
            <p:ph idx="1"/>
            <a:videoFile r:link="rId1"/>
          </p:nvPr>
        </p:nvPicPr>
        <p:blipFill>
          <a:blip r:embed="rId3"/>
          <a:stretch>
            <a:fillRect/>
          </a:stretch>
        </p:blipFill>
        <p:spPr>
          <a:xfrm>
            <a:off x="3351213" y="2638425"/>
            <a:ext cx="5489575" cy="3101975"/>
          </a:xfrm>
          <a:prstGeom prst="rect">
            <a:avLst/>
          </a:prstGeom>
        </p:spPr>
      </p:pic>
    </p:spTree>
    <p:extLst>
      <p:ext uri="{BB962C8B-B14F-4D97-AF65-F5344CB8AC3E}">
        <p14:creationId xmlns:p14="http://schemas.microsoft.com/office/powerpoint/2010/main" val="12474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A890-F403-83C2-D643-71ABF7C159CC}"/>
              </a:ext>
            </a:extLst>
          </p:cNvPr>
          <p:cNvSpPr>
            <a:spLocks noGrp="1"/>
          </p:cNvSpPr>
          <p:nvPr>
            <p:ph type="title"/>
          </p:nvPr>
        </p:nvSpPr>
        <p:spPr/>
        <p:txBody>
          <a:bodyPr/>
          <a:lstStyle/>
          <a:p>
            <a:r>
              <a:rPr lang="en-US" dirty="0"/>
              <a:t>https://</a:t>
            </a:r>
            <a:r>
              <a:rPr lang="en-US" dirty="0" err="1"/>
              <a:t>www.youtube.com</a:t>
            </a:r>
            <a:r>
              <a:rPr lang="en-US" dirty="0"/>
              <a:t>/</a:t>
            </a:r>
            <a:r>
              <a:rPr lang="en-US" dirty="0" err="1"/>
              <a:t>watch?v</a:t>
            </a:r>
            <a:r>
              <a:rPr lang="en-US" dirty="0"/>
              <a:t>=fAIz3zD2l60</a:t>
            </a:r>
          </a:p>
        </p:txBody>
      </p:sp>
      <p:pic>
        <p:nvPicPr>
          <p:cNvPr id="4" name="Online Media 3" descr="Pet Heimlich Maneuver">
            <a:hlinkClick r:id="" action="ppaction://media"/>
            <a:extLst>
              <a:ext uri="{FF2B5EF4-FFF2-40B4-BE49-F238E27FC236}">
                <a16:creationId xmlns:a16="http://schemas.microsoft.com/office/drawing/2014/main" id="{E2DBF7C4-AB88-0E85-A0D3-08A9A7B88612}"/>
              </a:ext>
            </a:extLst>
          </p:cNvPr>
          <p:cNvPicPr>
            <a:picLocks noGrp="1" noRot="1" noChangeAspect="1"/>
          </p:cNvPicPr>
          <p:nvPr>
            <p:ph idx="1"/>
            <a:videoFile r:link="rId1"/>
          </p:nvPr>
        </p:nvPicPr>
        <p:blipFill>
          <a:blip r:embed="rId3"/>
          <a:stretch>
            <a:fillRect/>
          </a:stretch>
        </p:blipFill>
        <p:spPr>
          <a:xfrm>
            <a:off x="4029075" y="2638425"/>
            <a:ext cx="4135438" cy="3101975"/>
          </a:xfrm>
          <a:prstGeom prst="rect">
            <a:avLst/>
          </a:prstGeom>
        </p:spPr>
      </p:pic>
    </p:spTree>
    <p:extLst>
      <p:ext uri="{BB962C8B-B14F-4D97-AF65-F5344CB8AC3E}">
        <p14:creationId xmlns:p14="http://schemas.microsoft.com/office/powerpoint/2010/main" val="56113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OBSTRUCTION</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sz="half" idx="1"/>
          </p:nvPr>
        </p:nvSpPr>
        <p:spPr/>
        <p:txBody>
          <a:bodyPr/>
          <a:lstStyle/>
          <a:p>
            <a:pPr marL="0" indent="0">
              <a:buNone/>
            </a:pPr>
            <a:r>
              <a:rPr lang="en-US" dirty="0"/>
              <a:t>6.In an </a:t>
            </a:r>
            <a:r>
              <a:rPr lang="en-US" b="1" dirty="0"/>
              <a:t>unconscious </a:t>
            </a:r>
            <a:r>
              <a:rPr lang="en-US" dirty="0"/>
              <a:t>police K9, open the airway by extending the head and neck, and pull the tongue forward. A second rescuer should use gauze/leash looped behind upper canine teeth to keep the mouth open. Use a second length of gauze/leash for the lower jaw, as well.</a:t>
            </a:r>
          </a:p>
          <a:p>
            <a:pPr marL="0" indent="0">
              <a:buNone/>
            </a:pPr>
            <a:endParaRPr lang="en-US" dirty="0"/>
          </a:p>
        </p:txBody>
      </p:sp>
      <p:sp>
        <p:nvSpPr>
          <p:cNvPr id="5" name="Content Placeholder 4">
            <a:extLst>
              <a:ext uri="{FF2B5EF4-FFF2-40B4-BE49-F238E27FC236}">
                <a16:creationId xmlns:a16="http://schemas.microsoft.com/office/drawing/2014/main" id="{2E087B2C-BD99-4B90-05D6-997DA5730990}"/>
              </a:ext>
            </a:extLst>
          </p:cNvPr>
          <p:cNvSpPr>
            <a:spLocks noGrp="1"/>
          </p:cNvSpPr>
          <p:nvPr>
            <p:ph sz="half" idx="2"/>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7A6F953A-4948-F2FA-F732-AA80EED3D9C9}"/>
              </a:ext>
            </a:extLst>
          </p:cNvPr>
          <p:cNvPicPr>
            <a:picLocks noChangeAspect="1"/>
          </p:cNvPicPr>
          <p:nvPr/>
        </p:nvPicPr>
        <p:blipFill>
          <a:blip r:embed="rId2"/>
          <a:stretch>
            <a:fillRect/>
          </a:stretch>
        </p:blipFill>
        <p:spPr>
          <a:xfrm>
            <a:off x="6172200" y="2150075"/>
            <a:ext cx="5137309" cy="2892854"/>
          </a:xfrm>
          <a:prstGeom prst="rect">
            <a:avLst/>
          </a:prstGeom>
        </p:spPr>
      </p:pic>
    </p:spTree>
    <p:extLst>
      <p:ext uri="{BB962C8B-B14F-4D97-AF65-F5344CB8AC3E}">
        <p14:creationId xmlns:p14="http://schemas.microsoft.com/office/powerpoint/2010/main" val="384881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OBSTRUCTION</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dirty="0"/>
              <a:t>7.In an </a:t>
            </a:r>
            <a:r>
              <a:rPr lang="en-US" b="1" dirty="0"/>
              <a:t>unconscious </a:t>
            </a:r>
            <a:r>
              <a:rPr lang="en-US" dirty="0"/>
              <a:t>police K9, if the obstruction is:</a:t>
            </a:r>
          </a:p>
          <a:p>
            <a:pPr marL="0" indent="0">
              <a:buNone/>
            </a:pPr>
            <a:r>
              <a:rPr lang="en-US" b="1" dirty="0"/>
              <a:t>	a. VISIBLE</a:t>
            </a:r>
            <a:r>
              <a:rPr lang="en-US" dirty="0"/>
              <a:t>: attempt to manually remove; do not push foreign body further back in airway. </a:t>
            </a:r>
          </a:p>
          <a:p>
            <a:pPr marL="0" indent="0">
              <a:buNone/>
            </a:pPr>
            <a:r>
              <a:rPr lang="en-US" b="1" dirty="0"/>
              <a:t>	b. NOT VISIBLE: </a:t>
            </a:r>
            <a:r>
              <a:rPr lang="en-US" dirty="0"/>
              <a:t>do </a:t>
            </a:r>
            <a:r>
              <a:rPr lang="en-US" b="1" dirty="0"/>
              <a:t>not </a:t>
            </a:r>
            <a:r>
              <a:rPr lang="en-US" dirty="0"/>
              <a:t>attempt a blind finger sweep due to risk of pushing the foreign body further down the airway. A blind finger sweep should </a:t>
            </a:r>
            <a:r>
              <a:rPr lang="en-US" b="1" dirty="0"/>
              <a:t>never </a:t>
            </a:r>
            <a:r>
              <a:rPr lang="en-US" dirty="0"/>
              <a:t>be attempted whether unconscious or conscious. </a:t>
            </a:r>
          </a:p>
          <a:p>
            <a:pPr marL="0" indent="0">
              <a:buNone/>
            </a:pPr>
            <a:r>
              <a:rPr lang="en-US" dirty="0"/>
              <a:t>8. If object is not removed and police K9 collapses, provide chest compressions and mouth-to-snout or BVM (with a canine mask), see Protocol K9.4</a:t>
            </a:r>
          </a:p>
          <a:p>
            <a:pPr marL="0" indent="0">
              <a:buNone/>
            </a:pPr>
            <a:endParaRPr lang="en-US" dirty="0"/>
          </a:p>
        </p:txBody>
      </p:sp>
      <p:pic>
        <p:nvPicPr>
          <p:cNvPr id="4" name="Picture 3">
            <a:extLst>
              <a:ext uri="{FF2B5EF4-FFF2-40B4-BE49-F238E27FC236}">
                <a16:creationId xmlns:a16="http://schemas.microsoft.com/office/drawing/2014/main" id="{061A3DDE-BC6A-CAF8-B57C-71C4F21F6B8B}"/>
              </a:ext>
            </a:extLst>
          </p:cNvPr>
          <p:cNvPicPr>
            <a:picLocks noChangeAspect="1"/>
          </p:cNvPicPr>
          <p:nvPr/>
        </p:nvPicPr>
        <p:blipFill>
          <a:blip r:embed="rId2"/>
          <a:stretch>
            <a:fillRect/>
          </a:stretch>
        </p:blipFill>
        <p:spPr>
          <a:xfrm>
            <a:off x="8247105" y="5337175"/>
            <a:ext cx="1752600" cy="1155700"/>
          </a:xfrm>
          <a:prstGeom prst="rect">
            <a:avLst/>
          </a:prstGeom>
        </p:spPr>
      </p:pic>
    </p:spTree>
    <p:extLst>
      <p:ext uri="{BB962C8B-B14F-4D97-AF65-F5344CB8AC3E}">
        <p14:creationId xmlns:p14="http://schemas.microsoft.com/office/powerpoint/2010/main" val="93213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dirty="0"/>
              <a:t>Nero’s Law: </a:t>
            </a:r>
          </a:p>
          <a:p>
            <a:r>
              <a:rPr lang="en-US" dirty="0"/>
              <a:t>EMS is required to treat and transport police K9 injured in the line of duty.</a:t>
            </a:r>
          </a:p>
          <a:p>
            <a:r>
              <a:rPr lang="en-US" dirty="0"/>
              <a:t>Medical care and transport of humans take priority over transportation and care of police K9</a:t>
            </a:r>
          </a:p>
          <a:p>
            <a:r>
              <a:rPr lang="en-US" dirty="0"/>
              <a:t>EMS IS NOT REQUIRED TO TREAT AND TRANSPORT OTHER TYPES OF DOGS……OR SERVICE ANIMALS</a:t>
            </a:r>
          </a:p>
        </p:txBody>
      </p:sp>
      <p:pic>
        <p:nvPicPr>
          <p:cNvPr id="4" name="Picture 3">
            <a:extLst>
              <a:ext uri="{FF2B5EF4-FFF2-40B4-BE49-F238E27FC236}">
                <a16:creationId xmlns:a16="http://schemas.microsoft.com/office/drawing/2014/main" id="{73A3CA10-9792-4DD5-2A20-553CAB1C86B1}"/>
              </a:ext>
            </a:extLst>
          </p:cNvPr>
          <p:cNvPicPr>
            <a:picLocks noChangeAspect="1"/>
          </p:cNvPicPr>
          <p:nvPr/>
        </p:nvPicPr>
        <p:blipFill>
          <a:blip r:embed="rId2"/>
          <a:stretch>
            <a:fillRect/>
          </a:stretch>
        </p:blipFill>
        <p:spPr>
          <a:xfrm>
            <a:off x="6003235" y="4609447"/>
            <a:ext cx="5350565" cy="1702453"/>
          </a:xfrm>
          <a:prstGeom prst="rect">
            <a:avLst/>
          </a:prstGeom>
        </p:spPr>
      </p:pic>
      <p:pic>
        <p:nvPicPr>
          <p:cNvPr id="5" name="Picture 4">
            <a:extLst>
              <a:ext uri="{FF2B5EF4-FFF2-40B4-BE49-F238E27FC236}">
                <a16:creationId xmlns:a16="http://schemas.microsoft.com/office/drawing/2014/main" id="{EB1B0347-EDED-C172-0C97-7147040F5959}"/>
              </a:ext>
            </a:extLst>
          </p:cNvPr>
          <p:cNvPicPr>
            <a:picLocks noChangeAspect="1"/>
          </p:cNvPicPr>
          <p:nvPr/>
        </p:nvPicPr>
        <p:blipFill>
          <a:blip r:embed="rId3"/>
          <a:stretch>
            <a:fillRect/>
          </a:stretch>
        </p:blipFill>
        <p:spPr>
          <a:xfrm>
            <a:off x="1200702" y="5156200"/>
            <a:ext cx="1739900" cy="1155700"/>
          </a:xfrm>
          <a:prstGeom prst="rect">
            <a:avLst/>
          </a:prstGeom>
        </p:spPr>
      </p:pic>
      <p:sp>
        <p:nvSpPr>
          <p:cNvPr id="6" name="TextBox 5">
            <a:extLst>
              <a:ext uri="{FF2B5EF4-FFF2-40B4-BE49-F238E27FC236}">
                <a16:creationId xmlns:a16="http://schemas.microsoft.com/office/drawing/2014/main" id="{03F9C2D3-4E5D-45E7-9560-6A02609A76F7}"/>
              </a:ext>
            </a:extLst>
          </p:cNvPr>
          <p:cNvSpPr txBox="1"/>
          <p:nvPr/>
        </p:nvSpPr>
        <p:spPr>
          <a:xfrm>
            <a:off x="3021496" y="5546035"/>
            <a:ext cx="844826" cy="461665"/>
          </a:xfrm>
          <a:prstGeom prst="rect">
            <a:avLst/>
          </a:prstGeom>
          <a:noFill/>
        </p:spPr>
        <p:txBody>
          <a:bodyPr wrap="square" rtlCol="0">
            <a:spAutoFit/>
          </a:bodyPr>
          <a:lstStyle/>
          <a:p>
            <a:r>
              <a:rPr lang="en-US" sz="2400" dirty="0"/>
              <a:t>YES</a:t>
            </a:r>
          </a:p>
        </p:txBody>
      </p:sp>
      <p:sp>
        <p:nvSpPr>
          <p:cNvPr id="7" name="TextBox 6">
            <a:extLst>
              <a:ext uri="{FF2B5EF4-FFF2-40B4-BE49-F238E27FC236}">
                <a16:creationId xmlns:a16="http://schemas.microsoft.com/office/drawing/2014/main" id="{78D645CC-7BC4-1FBF-E9EA-BF36DBE7D0E0}"/>
              </a:ext>
            </a:extLst>
          </p:cNvPr>
          <p:cNvSpPr txBox="1"/>
          <p:nvPr/>
        </p:nvSpPr>
        <p:spPr>
          <a:xfrm>
            <a:off x="6096000" y="5367130"/>
            <a:ext cx="762611" cy="461665"/>
          </a:xfrm>
          <a:prstGeom prst="rect">
            <a:avLst/>
          </a:prstGeom>
          <a:noFill/>
        </p:spPr>
        <p:txBody>
          <a:bodyPr wrap="square" rtlCol="0">
            <a:spAutoFit/>
          </a:bodyPr>
          <a:lstStyle/>
          <a:p>
            <a:r>
              <a:rPr lang="en-US" sz="2400" dirty="0"/>
              <a:t>NO</a:t>
            </a:r>
          </a:p>
        </p:txBody>
      </p:sp>
    </p:spTree>
    <p:extLst>
      <p:ext uri="{BB962C8B-B14F-4D97-AF65-F5344CB8AC3E}">
        <p14:creationId xmlns:p14="http://schemas.microsoft.com/office/powerpoint/2010/main" val="354343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MANAGEMENT</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a:bodyPr>
          <a:lstStyle/>
          <a:p>
            <a:pPr marL="0" indent="0">
              <a:buNone/>
            </a:pPr>
            <a:r>
              <a:rPr lang="en-US" b="1" dirty="0"/>
              <a:t>AIRWAY MANAGEMENT</a:t>
            </a:r>
          </a:p>
          <a:p>
            <a:pPr marL="0" indent="0">
              <a:buNone/>
            </a:pPr>
            <a:r>
              <a:rPr lang="en-US" dirty="0"/>
              <a:t>1.Place the Police K9 in the sternal (prone) position</a:t>
            </a:r>
          </a:p>
          <a:p>
            <a:pPr marL="0" indent="0">
              <a:buNone/>
            </a:pPr>
            <a:r>
              <a:rPr lang="en-US" dirty="0"/>
              <a:t>2. Open airway</a:t>
            </a:r>
          </a:p>
          <a:p>
            <a:pPr marL="0" indent="0">
              <a:buNone/>
            </a:pPr>
            <a:r>
              <a:rPr lang="en-US" dirty="0"/>
              <a:t>     a. Tilt head and slightly extend the neck</a:t>
            </a:r>
          </a:p>
          <a:p>
            <a:pPr marL="0" indent="0">
              <a:buNone/>
            </a:pPr>
            <a:r>
              <a:rPr lang="en-US" dirty="0"/>
              <a:t>     b. If foreign body suspected, refer to Airway Obstruction    protocol,K9.2.</a:t>
            </a:r>
          </a:p>
          <a:p>
            <a:pPr marL="0" indent="0">
              <a:buNone/>
            </a:pPr>
            <a:endParaRPr lang="en-US" dirty="0"/>
          </a:p>
        </p:txBody>
      </p:sp>
      <p:pic>
        <p:nvPicPr>
          <p:cNvPr id="4" name="Picture 3">
            <a:extLst>
              <a:ext uri="{FF2B5EF4-FFF2-40B4-BE49-F238E27FC236}">
                <a16:creationId xmlns:a16="http://schemas.microsoft.com/office/drawing/2014/main" id="{4A2ABCC5-63D9-22F4-E7E9-BE3DCEA4D008}"/>
              </a:ext>
            </a:extLst>
          </p:cNvPr>
          <p:cNvPicPr>
            <a:picLocks noChangeAspect="1"/>
          </p:cNvPicPr>
          <p:nvPr/>
        </p:nvPicPr>
        <p:blipFill>
          <a:blip r:embed="rId2"/>
          <a:stretch>
            <a:fillRect/>
          </a:stretch>
        </p:blipFill>
        <p:spPr>
          <a:xfrm>
            <a:off x="6603505" y="4660742"/>
            <a:ext cx="2901008" cy="1844213"/>
          </a:xfrm>
          <a:prstGeom prst="rect">
            <a:avLst/>
          </a:prstGeom>
        </p:spPr>
      </p:pic>
      <p:pic>
        <p:nvPicPr>
          <p:cNvPr id="5" name="Picture 4">
            <a:extLst>
              <a:ext uri="{FF2B5EF4-FFF2-40B4-BE49-F238E27FC236}">
                <a16:creationId xmlns:a16="http://schemas.microsoft.com/office/drawing/2014/main" id="{326973CF-ED91-1535-4B85-CC2D260BE653}"/>
              </a:ext>
            </a:extLst>
          </p:cNvPr>
          <p:cNvPicPr>
            <a:picLocks noChangeAspect="1"/>
          </p:cNvPicPr>
          <p:nvPr/>
        </p:nvPicPr>
        <p:blipFill>
          <a:blip r:embed="rId3"/>
          <a:stretch>
            <a:fillRect/>
          </a:stretch>
        </p:blipFill>
        <p:spPr>
          <a:xfrm>
            <a:off x="7342809" y="2473414"/>
            <a:ext cx="1422400" cy="1422400"/>
          </a:xfrm>
          <a:prstGeom prst="rect">
            <a:avLst/>
          </a:prstGeom>
        </p:spPr>
      </p:pic>
    </p:spTree>
    <p:extLst>
      <p:ext uri="{BB962C8B-B14F-4D97-AF65-F5344CB8AC3E}">
        <p14:creationId xmlns:p14="http://schemas.microsoft.com/office/powerpoint/2010/main" val="132208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K9.2: POLICE K9 PROTOCOLS: </a:t>
            </a:r>
            <a:br>
              <a:rPr lang="en-US" dirty="0"/>
            </a:br>
            <a:r>
              <a:rPr lang="en-US" dirty="0"/>
              <a:t>AIRWAY MANAGEMENT</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a:bodyPr>
          <a:lstStyle/>
          <a:p>
            <a:pPr marL="0" indent="0">
              <a:buNone/>
            </a:pPr>
            <a:r>
              <a:rPr lang="en-US" b="1" dirty="0"/>
              <a:t>AIRWAY MANAGEMENT</a:t>
            </a:r>
          </a:p>
          <a:p>
            <a:pPr marL="0" indent="0">
              <a:buNone/>
            </a:pPr>
            <a:r>
              <a:rPr lang="en-US" dirty="0"/>
              <a:t>3.  Provide oxygen via BVM (with canine mask) with goal respiratory rate of       10-12 breaths/minute. Pediatric or Adult BVMs can be used targeting goal   tidal volume on seeing chest rise.  </a:t>
            </a:r>
            <a:r>
              <a:rPr lang="en-US" dirty="0">
                <a:solidFill>
                  <a:srgbClr val="FF0000"/>
                </a:solidFill>
              </a:rPr>
              <a:t>HUMANS AND DOGS 10-12 BREATHS/MIN</a:t>
            </a:r>
            <a:endParaRPr lang="en-US" dirty="0"/>
          </a:p>
          <a:p>
            <a:pPr marL="0" indent="0">
              <a:buNone/>
            </a:pPr>
            <a:r>
              <a:rPr lang="en-US" dirty="0"/>
              <a:t>a. If positive pressure ventilations are not required, supplemental oxygen may be administered by holding an NRB near the nose, taping oxygen tubing to the muzzle or holding a canine mask near the nose (without tight seal). </a:t>
            </a:r>
          </a:p>
          <a:p>
            <a:pPr marL="0" indent="0">
              <a:buNone/>
            </a:pPr>
            <a:endParaRPr lang="en-US" dirty="0"/>
          </a:p>
        </p:txBody>
      </p:sp>
      <p:pic>
        <p:nvPicPr>
          <p:cNvPr id="5" name="Picture 2" descr="Mask &amp; Kit Information - The Emma Zen Foundation">
            <a:extLst>
              <a:ext uri="{FF2B5EF4-FFF2-40B4-BE49-F238E27FC236}">
                <a16:creationId xmlns:a16="http://schemas.microsoft.com/office/drawing/2014/main" id="{F42E97AC-BF62-47CA-D55C-5CE111446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144" y="4959626"/>
            <a:ext cx="3398754" cy="1048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1758B4A-BBE9-3AB9-82FC-57E37D2FAE02}"/>
              </a:ext>
            </a:extLst>
          </p:cNvPr>
          <p:cNvPicPr>
            <a:picLocks noChangeAspect="1"/>
          </p:cNvPicPr>
          <p:nvPr/>
        </p:nvPicPr>
        <p:blipFill>
          <a:blip r:embed="rId3"/>
          <a:stretch>
            <a:fillRect/>
          </a:stretch>
        </p:blipFill>
        <p:spPr>
          <a:xfrm>
            <a:off x="622852" y="5043559"/>
            <a:ext cx="2557670" cy="1761950"/>
          </a:xfrm>
          <a:prstGeom prst="rect">
            <a:avLst/>
          </a:prstGeom>
        </p:spPr>
      </p:pic>
    </p:spTree>
    <p:extLst>
      <p:ext uri="{BB962C8B-B14F-4D97-AF65-F5344CB8AC3E}">
        <p14:creationId xmlns:p14="http://schemas.microsoft.com/office/powerpoint/2010/main" val="38868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normAutofit fontScale="90000"/>
          </a:bodyPr>
          <a:lstStyle/>
          <a:p>
            <a:r>
              <a:rPr lang="en-US" dirty="0"/>
              <a:t>K9.3: POLICE K9 PROTOCOLS: </a:t>
            </a:r>
            <a:br>
              <a:rPr lang="en-US" dirty="0"/>
            </a:br>
            <a:r>
              <a:rPr lang="en-US" dirty="0"/>
              <a:t>CARDIAC ARREST and POST ROSC CARE</a:t>
            </a:r>
          </a:p>
        </p:txBody>
      </p:sp>
      <p:sp>
        <p:nvSpPr>
          <p:cNvPr id="4" name="Content Placeholder 3">
            <a:extLst>
              <a:ext uri="{FF2B5EF4-FFF2-40B4-BE49-F238E27FC236}">
                <a16:creationId xmlns:a16="http://schemas.microsoft.com/office/drawing/2014/main" id="{3CEE6082-1710-674E-3F6D-EF644F2B1B6E}"/>
              </a:ext>
            </a:extLst>
          </p:cNvPr>
          <p:cNvSpPr>
            <a:spLocks noGrp="1"/>
          </p:cNvSpPr>
          <p:nvPr>
            <p:ph idx="1"/>
          </p:nvPr>
        </p:nvSpPr>
        <p:spPr/>
        <p:txBody>
          <a:bodyPr/>
          <a:lstStyle/>
          <a:p>
            <a:pPr marL="0" indent="0">
              <a:buNone/>
            </a:pPr>
            <a:r>
              <a:rPr lang="en-US" b="1" dirty="0"/>
              <a:t>CARDIAC ARREST</a:t>
            </a:r>
          </a:p>
          <a:p>
            <a:pPr marL="0" indent="0">
              <a:buNone/>
            </a:pPr>
            <a:r>
              <a:rPr lang="en-US" dirty="0"/>
              <a:t>1.Place dog in lateral recumbency</a:t>
            </a:r>
          </a:p>
          <a:p>
            <a:pPr marL="0" indent="0">
              <a:buNone/>
            </a:pPr>
            <a:r>
              <a:rPr lang="en-US" dirty="0"/>
              <a:t>2. Initiate chest compressions</a:t>
            </a:r>
          </a:p>
          <a:p>
            <a:pPr marL="0" indent="0">
              <a:buNone/>
            </a:pPr>
            <a:endParaRPr lang="en-US" dirty="0"/>
          </a:p>
        </p:txBody>
      </p:sp>
      <p:pic>
        <p:nvPicPr>
          <p:cNvPr id="5" name="Picture 4">
            <a:extLst>
              <a:ext uri="{FF2B5EF4-FFF2-40B4-BE49-F238E27FC236}">
                <a16:creationId xmlns:a16="http://schemas.microsoft.com/office/drawing/2014/main" id="{B2C97B5D-4163-932E-0FF9-C7D9731DDB42}"/>
              </a:ext>
            </a:extLst>
          </p:cNvPr>
          <p:cNvPicPr>
            <a:picLocks noChangeAspect="1"/>
          </p:cNvPicPr>
          <p:nvPr/>
        </p:nvPicPr>
        <p:blipFill>
          <a:blip r:embed="rId2"/>
          <a:stretch>
            <a:fillRect/>
          </a:stretch>
        </p:blipFill>
        <p:spPr>
          <a:xfrm>
            <a:off x="5851470" y="2623930"/>
            <a:ext cx="4299971" cy="3221383"/>
          </a:xfrm>
          <a:prstGeom prst="rect">
            <a:avLst/>
          </a:prstGeom>
        </p:spPr>
      </p:pic>
      <p:pic>
        <p:nvPicPr>
          <p:cNvPr id="3" name="Picture 2">
            <a:extLst>
              <a:ext uri="{FF2B5EF4-FFF2-40B4-BE49-F238E27FC236}">
                <a16:creationId xmlns:a16="http://schemas.microsoft.com/office/drawing/2014/main" id="{2E52A3A9-4C03-3B16-FA1D-0B69AB23268E}"/>
              </a:ext>
            </a:extLst>
          </p:cNvPr>
          <p:cNvPicPr>
            <a:picLocks noChangeAspect="1"/>
          </p:cNvPicPr>
          <p:nvPr/>
        </p:nvPicPr>
        <p:blipFill>
          <a:blip r:embed="rId3"/>
          <a:stretch>
            <a:fillRect/>
          </a:stretch>
        </p:blipFill>
        <p:spPr>
          <a:xfrm>
            <a:off x="2231136" y="3955774"/>
            <a:ext cx="2918288" cy="1889539"/>
          </a:xfrm>
          <a:prstGeom prst="rect">
            <a:avLst/>
          </a:prstGeom>
        </p:spPr>
      </p:pic>
    </p:spTree>
    <p:extLst>
      <p:ext uri="{BB962C8B-B14F-4D97-AF65-F5344CB8AC3E}">
        <p14:creationId xmlns:p14="http://schemas.microsoft.com/office/powerpoint/2010/main" val="88555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normAutofit fontScale="90000"/>
          </a:bodyPr>
          <a:lstStyle/>
          <a:p>
            <a:r>
              <a:rPr lang="en-US" dirty="0"/>
              <a:t>K9.3: POLICE K9 PROTOCOLS: </a:t>
            </a:r>
            <a:br>
              <a:rPr lang="en-US" dirty="0"/>
            </a:br>
            <a:r>
              <a:rPr lang="en-US" dirty="0"/>
              <a:t>CARDIAC ARREST and POST ROSC CARE</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a:bodyPr>
          <a:lstStyle/>
          <a:p>
            <a:pPr marL="0" indent="0">
              <a:buNone/>
            </a:pPr>
            <a:r>
              <a:rPr lang="en-US" dirty="0"/>
              <a:t>3. High-flow O2 with BVM ventilation 1 breath every 10 compressions during recoil and without interrupting compressions or at a ratio of 30:2</a:t>
            </a:r>
          </a:p>
          <a:p>
            <a:pPr marL="514350" indent="-514350">
              <a:buAutoNum type="alphaLcPeriod"/>
            </a:pPr>
            <a:r>
              <a:rPr lang="en-US" dirty="0"/>
              <a:t>Compression rate of 100-120 compressions/minute</a:t>
            </a:r>
          </a:p>
          <a:p>
            <a:pPr marL="514350" indent="-514350">
              <a:buAutoNum type="alphaLcPeriod"/>
            </a:pPr>
            <a:r>
              <a:rPr lang="en-US" dirty="0"/>
              <a:t>Depth of 1/3 of chest width</a:t>
            </a:r>
          </a:p>
          <a:p>
            <a:pPr marL="0" indent="0">
              <a:buNone/>
            </a:pPr>
            <a:r>
              <a:rPr lang="en-US" dirty="0"/>
              <a:t>4. Continue 2-minute cycles of chest compressions                                    with pulse checks</a:t>
            </a:r>
          </a:p>
          <a:p>
            <a:pPr marL="0" indent="0">
              <a:buNone/>
            </a:pPr>
            <a:r>
              <a:rPr lang="en-US" dirty="0"/>
              <a:t>5. If ROSC occurs, manage airway and                                                   maintain ventilation rate between                                                                   10-12 breaths per minute. </a:t>
            </a:r>
          </a:p>
          <a:p>
            <a:pPr marL="0" indent="0">
              <a:buNone/>
            </a:pPr>
            <a:endParaRPr lang="en-US" dirty="0"/>
          </a:p>
        </p:txBody>
      </p:sp>
      <p:pic>
        <p:nvPicPr>
          <p:cNvPr id="4" name="Picture 3">
            <a:extLst>
              <a:ext uri="{FF2B5EF4-FFF2-40B4-BE49-F238E27FC236}">
                <a16:creationId xmlns:a16="http://schemas.microsoft.com/office/drawing/2014/main" id="{EE997584-79A1-1A8C-61C7-00F981389DA8}"/>
              </a:ext>
            </a:extLst>
          </p:cNvPr>
          <p:cNvPicPr>
            <a:picLocks noChangeAspect="1"/>
          </p:cNvPicPr>
          <p:nvPr/>
        </p:nvPicPr>
        <p:blipFill>
          <a:blip r:embed="rId2"/>
          <a:stretch>
            <a:fillRect/>
          </a:stretch>
        </p:blipFill>
        <p:spPr>
          <a:xfrm>
            <a:off x="8311599" y="3763963"/>
            <a:ext cx="3162300" cy="2997200"/>
          </a:xfrm>
          <a:prstGeom prst="rect">
            <a:avLst/>
          </a:prstGeom>
        </p:spPr>
      </p:pic>
      <p:sp>
        <p:nvSpPr>
          <p:cNvPr id="5" name="TextBox 4">
            <a:extLst>
              <a:ext uri="{FF2B5EF4-FFF2-40B4-BE49-F238E27FC236}">
                <a16:creationId xmlns:a16="http://schemas.microsoft.com/office/drawing/2014/main" id="{963213D1-4466-9B64-4112-1D815D225155}"/>
              </a:ext>
            </a:extLst>
          </p:cNvPr>
          <p:cNvSpPr txBox="1"/>
          <p:nvPr/>
        </p:nvSpPr>
        <p:spPr>
          <a:xfrm>
            <a:off x="1816444" y="5893308"/>
            <a:ext cx="6735376" cy="1200329"/>
          </a:xfrm>
          <a:prstGeom prst="rect">
            <a:avLst/>
          </a:prstGeom>
          <a:noFill/>
        </p:spPr>
        <p:txBody>
          <a:bodyPr wrap="square" rtlCol="0">
            <a:spAutoFit/>
          </a:bodyPr>
          <a:lstStyle/>
          <a:p>
            <a:r>
              <a:rPr lang="en-US" b="1" dirty="0">
                <a:solidFill>
                  <a:srgbClr val="FF0000"/>
                </a:solidFill>
              </a:rPr>
              <a:t>AHA SINGLE PERSON PEDIATRIC CPR: </a:t>
            </a:r>
          </a:p>
          <a:p>
            <a:r>
              <a:rPr lang="en-US" b="1" dirty="0">
                <a:solidFill>
                  <a:srgbClr val="FF0000"/>
                </a:solidFill>
              </a:rPr>
              <a:t>100-120 BPM.  1/3 CHEST COMPRESSION.  </a:t>
            </a:r>
          </a:p>
          <a:p>
            <a:r>
              <a:rPr lang="en-US" b="1" dirty="0">
                <a:solidFill>
                  <a:srgbClr val="FF0000"/>
                </a:solidFill>
              </a:rPr>
              <a:t>30:2 BEATS TO BREATHS.  </a:t>
            </a:r>
          </a:p>
          <a:p>
            <a:endParaRPr lang="en-US" dirty="0"/>
          </a:p>
        </p:txBody>
      </p:sp>
    </p:spTree>
    <p:extLst>
      <p:ext uri="{BB962C8B-B14F-4D97-AF65-F5344CB8AC3E}">
        <p14:creationId xmlns:p14="http://schemas.microsoft.com/office/powerpoint/2010/main" val="450883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743F-F627-51ED-DF3F-FC0506E32C71}"/>
              </a:ext>
            </a:extLst>
          </p:cNvPr>
          <p:cNvSpPr>
            <a:spLocks noGrp="1"/>
          </p:cNvSpPr>
          <p:nvPr>
            <p:ph type="title"/>
          </p:nvPr>
        </p:nvSpPr>
        <p:spPr/>
        <p:txBody>
          <a:bodyPr/>
          <a:lstStyle/>
          <a:p>
            <a:r>
              <a:rPr lang="en-US" dirty="0"/>
              <a:t>https://</a:t>
            </a:r>
            <a:r>
              <a:rPr lang="en-US" dirty="0" err="1"/>
              <a:t>www.youtube.com</a:t>
            </a:r>
            <a:r>
              <a:rPr lang="en-US" dirty="0"/>
              <a:t>/</a:t>
            </a:r>
            <a:r>
              <a:rPr lang="en-US" dirty="0" err="1"/>
              <a:t>watch?v</a:t>
            </a:r>
            <a:r>
              <a:rPr lang="en-US" dirty="0"/>
              <a:t>=</a:t>
            </a:r>
            <a:r>
              <a:rPr lang="en-US" dirty="0" err="1"/>
              <a:t>KqClwoUrgZA</a:t>
            </a:r>
            <a:endParaRPr lang="en-US" dirty="0"/>
          </a:p>
        </p:txBody>
      </p:sp>
      <p:pic>
        <p:nvPicPr>
          <p:cNvPr id="4" name="Online Media 3" descr="Emergency Vet Instructs: Learn to Perform CPR on a Dog in 5 minutes">
            <a:hlinkClick r:id="" action="ppaction://media"/>
            <a:extLst>
              <a:ext uri="{FF2B5EF4-FFF2-40B4-BE49-F238E27FC236}">
                <a16:creationId xmlns:a16="http://schemas.microsoft.com/office/drawing/2014/main" id="{0E21A303-C177-9B63-BB82-2D535692A6D8}"/>
              </a:ext>
            </a:extLst>
          </p:cNvPr>
          <p:cNvPicPr>
            <a:picLocks noGrp="1" noRot="1" noChangeAspect="1"/>
          </p:cNvPicPr>
          <p:nvPr>
            <p:ph idx="1"/>
            <a:videoFile r:link="rId1"/>
          </p:nvPr>
        </p:nvPicPr>
        <p:blipFill>
          <a:blip r:embed="rId3"/>
          <a:stretch>
            <a:fillRect/>
          </a:stretch>
        </p:blipFill>
        <p:spPr>
          <a:xfrm>
            <a:off x="3351213" y="2638425"/>
            <a:ext cx="5489575" cy="3101975"/>
          </a:xfrm>
          <a:prstGeom prst="rect">
            <a:avLst/>
          </a:prstGeom>
        </p:spPr>
      </p:pic>
    </p:spTree>
    <p:extLst>
      <p:ext uri="{BB962C8B-B14F-4D97-AF65-F5344CB8AC3E}">
        <p14:creationId xmlns:p14="http://schemas.microsoft.com/office/powerpoint/2010/main" val="29124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K9.4: POLICE K9 PROTOCOLS: </a:t>
            </a:r>
            <a:br>
              <a:rPr lang="en-US" dirty="0"/>
            </a:br>
            <a:r>
              <a:rPr lang="en-US" dirty="0"/>
              <a:t>HEMORRHAGIC CONTROL AND SHOCK</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dirty="0"/>
              <a:t>HEMORRHAGE CONTROL</a:t>
            </a:r>
          </a:p>
          <a:p>
            <a:pPr marL="0" indent="0">
              <a:buNone/>
            </a:pPr>
            <a:r>
              <a:rPr lang="en-US" dirty="0"/>
              <a:t>1.Ascertain all sites of bleeding and control with direct pressure</a:t>
            </a:r>
          </a:p>
          <a:p>
            <a:pPr marL="0" indent="0">
              <a:buNone/>
            </a:pPr>
            <a:r>
              <a:rPr lang="en-US" dirty="0"/>
              <a:t>	</a:t>
            </a:r>
            <a:r>
              <a:rPr lang="en-US" dirty="0" err="1"/>
              <a:t>a.Extremity</a:t>
            </a:r>
            <a:r>
              <a:rPr lang="en-US" dirty="0"/>
              <a:t>: apply an elastic wrap/pressure bandage, or SWAT-T.</a:t>
            </a:r>
          </a:p>
          <a:p>
            <a:pPr marL="0" indent="0">
              <a:buNone/>
            </a:pPr>
            <a:r>
              <a:rPr lang="en-US" b="1" dirty="0"/>
              <a:t>** Commercially made windlass tourniquets are not effective on Police K9s due to the tapered shape of their extremities.**</a:t>
            </a:r>
            <a:endParaRPr lang="en-US" dirty="0"/>
          </a:p>
          <a:p>
            <a:pPr marL="0" indent="0">
              <a:buNone/>
            </a:pPr>
            <a:endParaRPr lang="en-US" dirty="0"/>
          </a:p>
        </p:txBody>
      </p:sp>
      <p:pic>
        <p:nvPicPr>
          <p:cNvPr id="4" name="Picture 2" descr="Amazon.com: SWAT-T Tourniquet, Orange : Industrial &amp; Scientific">
            <a:extLst>
              <a:ext uri="{FF2B5EF4-FFF2-40B4-BE49-F238E27FC236}">
                <a16:creationId xmlns:a16="http://schemas.microsoft.com/office/drawing/2014/main" id="{FF4669E1-3135-97EA-7405-0CC5D8CA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374" y="4203009"/>
            <a:ext cx="1248465" cy="2214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0AE385-E3F7-72C1-160D-40EDACE486A0}"/>
              </a:ext>
            </a:extLst>
          </p:cNvPr>
          <p:cNvSpPr txBox="1"/>
          <p:nvPr/>
        </p:nvSpPr>
        <p:spPr>
          <a:xfrm>
            <a:off x="2166730" y="5546035"/>
            <a:ext cx="7822096" cy="646331"/>
          </a:xfrm>
          <a:prstGeom prst="rect">
            <a:avLst/>
          </a:prstGeom>
          <a:noFill/>
        </p:spPr>
        <p:txBody>
          <a:bodyPr wrap="square" rtlCol="0">
            <a:spAutoFit/>
          </a:bodyPr>
          <a:lstStyle/>
          <a:p>
            <a:r>
              <a:rPr lang="en-US" b="1" dirty="0"/>
              <a:t>Please note: </a:t>
            </a:r>
            <a:r>
              <a:rPr lang="en-US" dirty="0"/>
              <a:t>the SWAT-T should be stored and used for LEK9 care only. </a:t>
            </a:r>
          </a:p>
          <a:p>
            <a:pPr algn="ctr"/>
            <a:r>
              <a:rPr lang="en-US" b="1" u="sng" dirty="0">
                <a:solidFill>
                  <a:srgbClr val="FF0000"/>
                </a:solidFill>
              </a:rPr>
              <a:t>This is not approved for use on humans. </a:t>
            </a:r>
          </a:p>
        </p:txBody>
      </p:sp>
      <p:pic>
        <p:nvPicPr>
          <p:cNvPr id="6" name="Picture 5">
            <a:extLst>
              <a:ext uri="{FF2B5EF4-FFF2-40B4-BE49-F238E27FC236}">
                <a16:creationId xmlns:a16="http://schemas.microsoft.com/office/drawing/2014/main" id="{0667E1CC-05F8-63E6-9621-AB5D3E9F8C43}"/>
              </a:ext>
            </a:extLst>
          </p:cNvPr>
          <p:cNvPicPr>
            <a:picLocks noChangeAspect="1"/>
          </p:cNvPicPr>
          <p:nvPr/>
        </p:nvPicPr>
        <p:blipFill rotWithShape="1">
          <a:blip r:embed="rId3"/>
          <a:srcRect t="18741" b="27688"/>
          <a:stretch/>
        </p:blipFill>
        <p:spPr>
          <a:xfrm>
            <a:off x="230689" y="4445686"/>
            <a:ext cx="3108859" cy="1189600"/>
          </a:xfrm>
          <a:prstGeom prst="rect">
            <a:avLst/>
          </a:prstGeom>
        </p:spPr>
      </p:pic>
    </p:spTree>
    <p:extLst>
      <p:ext uri="{BB962C8B-B14F-4D97-AF65-F5344CB8AC3E}">
        <p14:creationId xmlns:p14="http://schemas.microsoft.com/office/powerpoint/2010/main" val="2998713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K9.4: POLICE K9 PROTOCOLS: </a:t>
            </a:r>
            <a:br>
              <a:rPr lang="en-US" dirty="0"/>
            </a:br>
            <a:r>
              <a:rPr lang="en-US" dirty="0"/>
              <a:t>HEMORRHAGIC CONTROL AND SHOCK</a:t>
            </a:r>
          </a:p>
        </p:txBody>
      </p:sp>
      <p:sp>
        <p:nvSpPr>
          <p:cNvPr id="6" name="Content Placeholder 5">
            <a:extLst>
              <a:ext uri="{FF2B5EF4-FFF2-40B4-BE49-F238E27FC236}">
                <a16:creationId xmlns:a16="http://schemas.microsoft.com/office/drawing/2014/main" id="{5D69BBD6-183B-EC56-597E-169B11332996}"/>
              </a:ext>
            </a:extLst>
          </p:cNvPr>
          <p:cNvSpPr>
            <a:spLocks noGrp="1"/>
          </p:cNvSpPr>
          <p:nvPr>
            <p:ph idx="1"/>
          </p:nvPr>
        </p:nvSpPr>
        <p:spPr/>
        <p:txBody>
          <a:bodyPr>
            <a:normAutofit lnSpcReduction="10000"/>
          </a:bodyPr>
          <a:lstStyle/>
          <a:p>
            <a:pPr marL="0" indent="0">
              <a:buNone/>
            </a:pPr>
            <a:r>
              <a:rPr lang="en-US" dirty="0"/>
              <a:t>2. For deep wounds in junctional areas or areas containing large muscle bellies (neck, thigh, shoulder/triceps area) control bleeding by applying a </a:t>
            </a:r>
            <a:r>
              <a:rPr lang="en-US" b="1" dirty="0"/>
              <a:t>dressing with </a:t>
            </a:r>
            <a:r>
              <a:rPr lang="en-US" dirty="0"/>
              <a:t>hemostatic agent and applying/maintaining pressure over the </a:t>
            </a:r>
            <a:r>
              <a:rPr lang="en-US" b="1" dirty="0"/>
              <a:t>dressing </a:t>
            </a:r>
            <a:r>
              <a:rPr lang="en-US" dirty="0"/>
              <a:t>for a minimum of 5 minutes. </a:t>
            </a:r>
          </a:p>
          <a:p>
            <a:pPr marL="0" indent="0">
              <a:buNone/>
            </a:pPr>
            <a:r>
              <a:rPr lang="en-US" dirty="0"/>
              <a:t>	a. Check for ongoing bleeding. If bleeding has stopped, apply 	appropriate pressure bandage over top of dressing; if bleeding 	continues, reapply pressure for a minimum of 5 minutes.	</a:t>
            </a:r>
          </a:p>
          <a:p>
            <a:pPr marL="0" indent="0">
              <a:buNone/>
            </a:pPr>
            <a:r>
              <a:rPr lang="en-US" dirty="0"/>
              <a:t>	b. If bleeding continues, remove the initial hemostatic </a:t>
            </a:r>
            <a:r>
              <a:rPr lang="en-US" b="1" dirty="0"/>
              <a:t>dressing 	</a:t>
            </a:r>
            <a:r>
              <a:rPr lang="en-US" dirty="0"/>
              <a:t>and repeat with a new hemostatic dressing. </a:t>
            </a:r>
          </a:p>
          <a:p>
            <a:pPr marL="0" indent="0">
              <a:buNone/>
            </a:pPr>
            <a:r>
              <a:rPr lang="en-US" dirty="0"/>
              <a:t>3. Manage airway as appropriate, per Protocol K9.3</a:t>
            </a:r>
          </a:p>
          <a:p>
            <a:pPr marL="0" indent="0">
              <a:buNone/>
            </a:pPr>
            <a:endParaRPr lang="en-US" dirty="0"/>
          </a:p>
        </p:txBody>
      </p:sp>
    </p:spTree>
    <p:extLst>
      <p:ext uri="{BB962C8B-B14F-4D97-AF65-F5344CB8AC3E}">
        <p14:creationId xmlns:p14="http://schemas.microsoft.com/office/powerpoint/2010/main" val="1455214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K9.4: POLICE K9 PROTOCOLS: </a:t>
            </a:r>
            <a:br>
              <a:rPr lang="en-US" dirty="0"/>
            </a:br>
            <a:r>
              <a:rPr lang="en-US" dirty="0"/>
              <a:t>HEMORRHAGIC CONTROL AND SHOCK</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b="1" dirty="0"/>
              <a:t>HEMORRHAGIC SHOCK</a:t>
            </a:r>
          </a:p>
          <a:p>
            <a:pPr marL="0" indent="0">
              <a:buNone/>
            </a:pPr>
            <a:r>
              <a:rPr lang="en-US" dirty="0"/>
              <a:t>If history of illness or mechanism of injury consistent with signs/symptoms of shock (elevated pulse, elevated respiratory rate, pale mucous membranes, altered mentation or LOC) then transport as soon and as efficiently as possible. </a:t>
            </a:r>
          </a:p>
          <a:p>
            <a:pPr marL="514350" indent="-514350">
              <a:buAutoNum type="arabicPeriod"/>
            </a:pPr>
            <a:r>
              <a:rPr lang="en-US" dirty="0"/>
              <a:t>Control bleeding, refer to Hemorrhage Control, above</a:t>
            </a:r>
          </a:p>
          <a:p>
            <a:pPr marL="514350" indent="-514350">
              <a:buAutoNum type="arabicPeriod"/>
            </a:pPr>
            <a:r>
              <a:rPr lang="en-US" dirty="0"/>
              <a:t>2. Manage airway as appropriate, see protocol K9.3</a:t>
            </a:r>
          </a:p>
          <a:p>
            <a:pPr marL="0" indent="0">
              <a:buNone/>
            </a:pPr>
            <a:endParaRPr lang="en-US" dirty="0"/>
          </a:p>
        </p:txBody>
      </p:sp>
    </p:spTree>
    <p:extLst>
      <p:ext uri="{BB962C8B-B14F-4D97-AF65-F5344CB8AC3E}">
        <p14:creationId xmlns:p14="http://schemas.microsoft.com/office/powerpoint/2010/main" val="147247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K9.4: POLICE K9 PROTOCOLS: </a:t>
            </a:r>
            <a:br>
              <a:rPr lang="en-US" dirty="0"/>
            </a:br>
            <a:r>
              <a:rPr lang="en-US" dirty="0"/>
              <a:t>HEMORRHAGIC CONTROL AND SHOCK</a:t>
            </a:r>
          </a:p>
        </p:txBody>
      </p:sp>
      <p:graphicFrame>
        <p:nvGraphicFramePr>
          <p:cNvPr id="4" name="Table 4">
            <a:extLst>
              <a:ext uri="{FF2B5EF4-FFF2-40B4-BE49-F238E27FC236}">
                <a16:creationId xmlns:a16="http://schemas.microsoft.com/office/drawing/2014/main" id="{6EAE155A-1C1E-A2D0-0F4B-54C1036F022C}"/>
              </a:ext>
            </a:extLst>
          </p:cNvPr>
          <p:cNvGraphicFramePr>
            <a:graphicFrameLocks noGrp="1"/>
          </p:cNvGraphicFramePr>
          <p:nvPr>
            <p:ph idx="1"/>
            <p:extLst>
              <p:ext uri="{D42A27DB-BD31-4B8C-83A1-F6EECF244321}">
                <p14:modId xmlns:p14="http://schemas.microsoft.com/office/powerpoint/2010/main" val="8003993"/>
              </p:ext>
            </p:extLst>
          </p:nvPr>
        </p:nvGraphicFramePr>
        <p:xfrm>
          <a:off x="1940011" y="2650782"/>
          <a:ext cx="8020853" cy="3205480"/>
        </p:xfrm>
        <a:graphic>
          <a:graphicData uri="http://schemas.openxmlformats.org/drawingml/2006/table">
            <a:tbl>
              <a:tblPr firstRow="1" bandRow="1">
                <a:tableStyleId>{5C22544A-7EE6-4342-B048-85BDC9FD1C3A}</a:tableStyleId>
              </a:tblPr>
              <a:tblGrid>
                <a:gridCol w="1931434">
                  <a:extLst>
                    <a:ext uri="{9D8B030D-6E8A-4147-A177-3AD203B41FA5}">
                      <a16:colId xmlns:a16="http://schemas.microsoft.com/office/drawing/2014/main" val="2927749358"/>
                    </a:ext>
                  </a:extLst>
                </a:gridCol>
                <a:gridCol w="935335">
                  <a:extLst>
                    <a:ext uri="{9D8B030D-6E8A-4147-A177-3AD203B41FA5}">
                      <a16:colId xmlns:a16="http://schemas.microsoft.com/office/drawing/2014/main" val="3547870785"/>
                    </a:ext>
                  </a:extLst>
                </a:gridCol>
                <a:gridCol w="1288521">
                  <a:extLst>
                    <a:ext uri="{9D8B030D-6E8A-4147-A177-3AD203B41FA5}">
                      <a16:colId xmlns:a16="http://schemas.microsoft.com/office/drawing/2014/main" val="3320831905"/>
                    </a:ext>
                  </a:extLst>
                </a:gridCol>
                <a:gridCol w="1288521">
                  <a:extLst>
                    <a:ext uri="{9D8B030D-6E8A-4147-A177-3AD203B41FA5}">
                      <a16:colId xmlns:a16="http://schemas.microsoft.com/office/drawing/2014/main" val="2762809790"/>
                    </a:ext>
                  </a:extLst>
                </a:gridCol>
                <a:gridCol w="1288521">
                  <a:extLst>
                    <a:ext uri="{9D8B030D-6E8A-4147-A177-3AD203B41FA5}">
                      <a16:colId xmlns:a16="http://schemas.microsoft.com/office/drawing/2014/main" val="1644012336"/>
                    </a:ext>
                  </a:extLst>
                </a:gridCol>
                <a:gridCol w="1288521">
                  <a:extLst>
                    <a:ext uri="{9D8B030D-6E8A-4147-A177-3AD203B41FA5}">
                      <a16:colId xmlns:a16="http://schemas.microsoft.com/office/drawing/2014/main" val="3424359155"/>
                    </a:ext>
                  </a:extLst>
                </a:gridCol>
              </a:tblGrid>
              <a:tr h="370840">
                <a:tc>
                  <a:txBody>
                    <a:bodyPr/>
                    <a:lstStyle/>
                    <a:p>
                      <a:r>
                        <a:rPr lang="en-US" dirty="0"/>
                        <a:t>STAGE OF SHOCK</a:t>
                      </a:r>
                    </a:p>
                  </a:txBody>
                  <a:tcPr marL="67227" marR="67227"/>
                </a:tc>
                <a:tc>
                  <a:txBody>
                    <a:bodyPr/>
                    <a:lstStyle/>
                    <a:p>
                      <a:r>
                        <a:rPr lang="en-US" dirty="0"/>
                        <a:t>HR</a:t>
                      </a:r>
                    </a:p>
                    <a:p>
                      <a:r>
                        <a:rPr lang="en-US" dirty="0"/>
                        <a:t>Beats/</a:t>
                      </a:r>
                    </a:p>
                    <a:p>
                      <a:r>
                        <a:rPr lang="en-US" dirty="0"/>
                        <a:t>min</a:t>
                      </a:r>
                    </a:p>
                  </a:txBody>
                  <a:tcPr marL="67227" marR="67227"/>
                </a:tc>
                <a:tc>
                  <a:txBody>
                    <a:bodyPr/>
                    <a:lstStyle/>
                    <a:p>
                      <a:r>
                        <a:rPr lang="en-US" dirty="0"/>
                        <a:t>Capillary</a:t>
                      </a:r>
                    </a:p>
                    <a:p>
                      <a:r>
                        <a:rPr lang="en-US" dirty="0"/>
                        <a:t>Refill</a:t>
                      </a:r>
                    </a:p>
                    <a:p>
                      <a:r>
                        <a:rPr lang="en-US" dirty="0"/>
                        <a:t>sec</a:t>
                      </a:r>
                    </a:p>
                  </a:txBody>
                  <a:tcPr marL="67227" marR="67227"/>
                </a:tc>
                <a:tc>
                  <a:txBody>
                    <a:bodyPr/>
                    <a:lstStyle/>
                    <a:p>
                      <a:r>
                        <a:rPr lang="en-US" dirty="0"/>
                        <a:t>Mucous</a:t>
                      </a:r>
                    </a:p>
                    <a:p>
                      <a:r>
                        <a:rPr lang="en-US" dirty="0"/>
                        <a:t>Membranes</a:t>
                      </a:r>
                    </a:p>
                  </a:txBody>
                  <a:tcPr marL="67227" marR="67227"/>
                </a:tc>
                <a:tc>
                  <a:txBody>
                    <a:bodyPr/>
                    <a:lstStyle/>
                    <a:p>
                      <a:r>
                        <a:rPr lang="en-US" dirty="0"/>
                        <a:t>Mentation</a:t>
                      </a:r>
                    </a:p>
                  </a:txBody>
                  <a:tcPr marL="67227" marR="67227"/>
                </a:tc>
                <a:tc>
                  <a:txBody>
                    <a:bodyPr/>
                    <a:lstStyle/>
                    <a:p>
                      <a:r>
                        <a:rPr lang="en-US" dirty="0"/>
                        <a:t>Pulse</a:t>
                      </a:r>
                    </a:p>
                    <a:p>
                      <a:r>
                        <a:rPr lang="en-US" dirty="0"/>
                        <a:t>Quality</a:t>
                      </a:r>
                    </a:p>
                  </a:txBody>
                  <a:tcPr marL="67227" marR="67227"/>
                </a:tc>
                <a:extLst>
                  <a:ext uri="{0D108BD9-81ED-4DB2-BD59-A6C34878D82A}">
                    <a16:rowId xmlns:a16="http://schemas.microsoft.com/office/drawing/2014/main" val="2054744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Normal (at rest) </a:t>
                      </a:r>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&lt;120 </a:t>
                      </a:r>
                    </a:p>
                  </a:txBody>
                  <a:tcPr marL="67227" marR="67227"/>
                </a:tc>
                <a:tc>
                  <a:txBody>
                    <a:bodyPr/>
                    <a:lstStyle/>
                    <a:p>
                      <a:r>
                        <a:rPr lang="en-US" dirty="0"/>
                        <a:t>&lt;2</a:t>
                      </a:r>
                    </a:p>
                  </a:txBody>
                  <a:tcPr marL="67227" marR="67227"/>
                </a:tc>
                <a:tc>
                  <a:txBody>
                    <a:bodyPr/>
                    <a:lstStyle/>
                    <a:p>
                      <a:r>
                        <a:rPr lang="en-US" dirty="0"/>
                        <a:t>Pink</a:t>
                      </a:r>
                    </a:p>
                  </a:txBody>
                  <a:tcPr marL="67227" marR="67227"/>
                </a:tc>
                <a:tc>
                  <a:txBody>
                    <a:bodyPr/>
                    <a:lstStyle/>
                    <a:p>
                      <a:r>
                        <a:rPr lang="en-US" dirty="0"/>
                        <a:t>Bright, alert</a:t>
                      </a:r>
                    </a:p>
                  </a:txBody>
                  <a:tcPr marL="67227" marR="67227"/>
                </a:tc>
                <a:tc>
                  <a:txBody>
                    <a:bodyPr/>
                    <a:lstStyle/>
                    <a:p>
                      <a:r>
                        <a:rPr lang="en-US" dirty="0"/>
                        <a:t>Strong</a:t>
                      </a:r>
                    </a:p>
                  </a:txBody>
                  <a:tcPr marL="67227" marR="67227"/>
                </a:tc>
                <a:extLst>
                  <a:ext uri="{0D108BD9-81ED-4DB2-BD59-A6C34878D82A}">
                    <a16:rowId xmlns:a16="http://schemas.microsoft.com/office/drawing/2014/main" val="3563647851"/>
                  </a:ext>
                </a:extLst>
              </a:tr>
              <a:tr h="370840">
                <a:tc>
                  <a:txBody>
                    <a:bodyPr/>
                    <a:lstStyle/>
                    <a:p>
                      <a:r>
                        <a:rPr lang="en-US" dirty="0"/>
                        <a:t>Acute</a:t>
                      </a:r>
                    </a:p>
                    <a:p>
                      <a:r>
                        <a:rPr lang="en-US" dirty="0"/>
                        <a:t>Compensatory</a:t>
                      </a:r>
                    </a:p>
                  </a:txBody>
                  <a:tcPr marL="67227" marR="67227"/>
                </a:tc>
                <a:tc>
                  <a:txBody>
                    <a:bodyPr/>
                    <a:lstStyle/>
                    <a:p>
                      <a:r>
                        <a:rPr lang="en-US" dirty="0"/>
                        <a:t>&gt;120</a:t>
                      </a:r>
                    </a:p>
                  </a:txBody>
                  <a:tcPr marL="67227" marR="67227"/>
                </a:tc>
                <a:tc>
                  <a:txBody>
                    <a:bodyPr/>
                    <a:lstStyle/>
                    <a:p>
                      <a:r>
                        <a:rPr lang="en-US" dirty="0"/>
                        <a:t>&lt;1</a:t>
                      </a:r>
                    </a:p>
                  </a:txBody>
                  <a:tcPr marL="67227" marR="67227"/>
                </a:tc>
                <a:tc>
                  <a:txBody>
                    <a:bodyPr/>
                    <a:lstStyle/>
                    <a:p>
                      <a:r>
                        <a:rPr lang="en-US" dirty="0"/>
                        <a:t>Red</a:t>
                      </a:r>
                    </a:p>
                  </a:txBody>
                  <a:tcPr marL="67227" marR="67227"/>
                </a:tc>
                <a:tc>
                  <a:txBody>
                    <a:bodyPr/>
                    <a:lstStyle/>
                    <a:p>
                      <a:r>
                        <a:rPr lang="en-US" dirty="0"/>
                        <a:t>Alert</a:t>
                      </a:r>
                    </a:p>
                  </a:txBody>
                  <a:tcPr marL="67227" marR="67227"/>
                </a:tc>
                <a:tc>
                  <a:txBody>
                    <a:bodyPr/>
                    <a:lstStyle/>
                    <a:p>
                      <a:r>
                        <a:rPr lang="en-US" dirty="0"/>
                        <a:t>Fair</a:t>
                      </a:r>
                    </a:p>
                  </a:txBody>
                  <a:tcPr marL="67227" marR="67227"/>
                </a:tc>
                <a:extLst>
                  <a:ext uri="{0D108BD9-81ED-4DB2-BD59-A6C34878D82A}">
                    <a16:rowId xmlns:a16="http://schemas.microsoft.com/office/drawing/2014/main" val="3445010077"/>
                  </a:ext>
                </a:extLst>
              </a:tr>
              <a:tr h="370840">
                <a:tc>
                  <a:txBody>
                    <a:bodyPr/>
                    <a:lstStyle/>
                    <a:p>
                      <a:r>
                        <a:rPr lang="en-US" dirty="0"/>
                        <a:t>Early</a:t>
                      </a:r>
                    </a:p>
                    <a:p>
                      <a:r>
                        <a:rPr lang="en-US" dirty="0"/>
                        <a:t>Decompensatory</a:t>
                      </a:r>
                    </a:p>
                  </a:txBody>
                  <a:tcPr marL="67227" marR="67227"/>
                </a:tc>
                <a:tc>
                  <a:txBody>
                    <a:bodyPr/>
                    <a:lstStyle/>
                    <a:p>
                      <a:r>
                        <a:rPr lang="en-US" dirty="0"/>
                        <a:t>&gt;140</a:t>
                      </a:r>
                    </a:p>
                  </a:txBody>
                  <a:tcPr marL="67227" marR="67227"/>
                </a:tc>
                <a:tc>
                  <a:txBody>
                    <a:bodyPr/>
                    <a:lstStyle/>
                    <a:p>
                      <a:r>
                        <a:rPr lang="en-US" dirty="0"/>
                        <a:t>&gt;2</a:t>
                      </a:r>
                    </a:p>
                  </a:txBody>
                  <a:tcPr marL="67227" marR="67227"/>
                </a:tc>
                <a:tc>
                  <a:txBody>
                    <a:bodyPr/>
                    <a:lstStyle/>
                    <a:p>
                      <a:r>
                        <a:rPr lang="en-US" dirty="0"/>
                        <a:t>Pale</a:t>
                      </a:r>
                    </a:p>
                  </a:txBody>
                  <a:tcPr marL="67227" marR="67227"/>
                </a:tc>
                <a:tc>
                  <a:txBody>
                    <a:bodyPr/>
                    <a:lstStyle/>
                    <a:p>
                      <a:r>
                        <a:rPr lang="en-US" dirty="0"/>
                        <a:t>Depressed</a:t>
                      </a:r>
                    </a:p>
                  </a:txBody>
                  <a:tcPr marL="67227" marR="67227"/>
                </a:tc>
                <a:tc>
                  <a:txBody>
                    <a:bodyPr/>
                    <a:lstStyle/>
                    <a:p>
                      <a:r>
                        <a:rPr lang="en-US" dirty="0"/>
                        <a:t>Weak</a:t>
                      </a:r>
                    </a:p>
                  </a:txBody>
                  <a:tcPr marL="67227" marR="67227"/>
                </a:tc>
                <a:extLst>
                  <a:ext uri="{0D108BD9-81ED-4DB2-BD59-A6C34878D82A}">
                    <a16:rowId xmlns:a16="http://schemas.microsoft.com/office/drawing/2014/main" val="3136779590"/>
                  </a:ext>
                </a:extLst>
              </a:tr>
              <a:tr h="370840">
                <a:tc>
                  <a:txBody>
                    <a:bodyPr/>
                    <a:lstStyle/>
                    <a:p>
                      <a:r>
                        <a:rPr lang="en-US" dirty="0"/>
                        <a:t>Terminal/</a:t>
                      </a:r>
                    </a:p>
                    <a:p>
                      <a:r>
                        <a:rPr lang="en-US" dirty="0"/>
                        <a:t>Irreversible</a:t>
                      </a:r>
                    </a:p>
                  </a:txBody>
                  <a:tcPr marL="67227" marR="67227"/>
                </a:tc>
                <a:tc>
                  <a:txBody>
                    <a:bodyPr/>
                    <a:lstStyle/>
                    <a:p>
                      <a:r>
                        <a:rPr lang="en-US" dirty="0"/>
                        <a:t>&lt;80</a:t>
                      </a:r>
                    </a:p>
                  </a:txBody>
                  <a:tcPr marL="67227" marR="67227"/>
                </a:tc>
                <a:tc>
                  <a:txBody>
                    <a:bodyPr/>
                    <a:lstStyle/>
                    <a:p>
                      <a:r>
                        <a:rPr lang="en-US" dirty="0"/>
                        <a:t>Absent</a:t>
                      </a:r>
                    </a:p>
                  </a:txBody>
                  <a:tcPr marL="67227" marR="67227"/>
                </a:tc>
                <a:tc>
                  <a:txBody>
                    <a:bodyPr/>
                    <a:lstStyle/>
                    <a:p>
                      <a:r>
                        <a:rPr lang="en-US" dirty="0"/>
                        <a:t>Pale</a:t>
                      </a:r>
                    </a:p>
                  </a:txBody>
                  <a:tcPr marL="67227" marR="67227"/>
                </a:tc>
                <a:tc>
                  <a:txBody>
                    <a:bodyPr/>
                    <a:lstStyle/>
                    <a:p>
                      <a:r>
                        <a:rPr lang="en-US" dirty="0"/>
                        <a:t>Stupor/</a:t>
                      </a:r>
                    </a:p>
                    <a:p>
                      <a:r>
                        <a:rPr lang="en-US" dirty="0"/>
                        <a:t>Comatose</a:t>
                      </a:r>
                    </a:p>
                  </a:txBody>
                  <a:tcPr marL="67227" marR="67227"/>
                </a:tc>
                <a:tc>
                  <a:txBody>
                    <a:bodyPr/>
                    <a:lstStyle/>
                    <a:p>
                      <a:r>
                        <a:rPr lang="en-US" dirty="0"/>
                        <a:t>Absent</a:t>
                      </a:r>
                    </a:p>
                  </a:txBody>
                  <a:tcPr marL="67227" marR="67227"/>
                </a:tc>
                <a:extLst>
                  <a:ext uri="{0D108BD9-81ED-4DB2-BD59-A6C34878D82A}">
                    <a16:rowId xmlns:a16="http://schemas.microsoft.com/office/drawing/2014/main" val="1267094856"/>
                  </a:ext>
                </a:extLst>
              </a:tr>
            </a:tbl>
          </a:graphicData>
        </a:graphic>
      </p:graphicFrame>
    </p:spTree>
    <p:extLst>
      <p:ext uri="{BB962C8B-B14F-4D97-AF65-F5344CB8AC3E}">
        <p14:creationId xmlns:p14="http://schemas.microsoft.com/office/powerpoint/2010/main" val="2279529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K9.5: POLICE K9 PROTOCOLS</a:t>
            </a:r>
            <a:br>
              <a:rPr lang="en-US" dirty="0"/>
            </a:br>
            <a:r>
              <a:rPr lang="en-US" dirty="0"/>
              <a:t>CHEST TRAUMA</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92500" lnSpcReduction="20000"/>
          </a:bodyPr>
          <a:lstStyle/>
          <a:p>
            <a:pPr marL="0" indent="0">
              <a:buNone/>
            </a:pPr>
            <a:r>
              <a:rPr lang="en-US" b="1" dirty="0"/>
              <a:t>EMT/ADVANCED EMT/PARAMEDIC STANDING ORDERS</a:t>
            </a:r>
            <a:endParaRPr lang="en-US" dirty="0"/>
          </a:p>
          <a:p>
            <a:pPr marL="514350" indent="-514350">
              <a:buFont typeface="+mj-lt"/>
              <a:buAutoNum type="arabicPeriod"/>
            </a:pPr>
            <a:r>
              <a:rPr lang="en-US" dirty="0"/>
              <a:t>Administer oxygen, as appropriate, assist ventilations (BVM) if needed</a:t>
            </a:r>
          </a:p>
          <a:p>
            <a:pPr marL="514350" indent="-514350">
              <a:buFont typeface="+mj-lt"/>
              <a:buAutoNum type="arabicPeriod"/>
            </a:pPr>
            <a:r>
              <a:rPr lang="en-US" dirty="0"/>
              <a:t>Impaled Objects</a:t>
            </a:r>
          </a:p>
          <a:p>
            <a:pPr marL="457200" lvl="1" indent="0">
              <a:buNone/>
            </a:pPr>
            <a:r>
              <a:rPr lang="en-US" dirty="0"/>
              <a:t>a. Secure in place with bulky dressings</a:t>
            </a:r>
          </a:p>
          <a:p>
            <a:pPr marL="514350" indent="-514350">
              <a:buFont typeface="+mj-lt"/>
              <a:buAutoNum type="arabicPeriod"/>
            </a:pPr>
            <a:r>
              <a:rPr lang="en-US" dirty="0"/>
              <a:t>Open Chest Wound</a:t>
            </a:r>
          </a:p>
          <a:p>
            <a:pPr marL="914400" lvl="1" indent="-457200">
              <a:buAutoNum type="alphaLcPeriod"/>
            </a:pPr>
            <a:r>
              <a:rPr lang="en-US" dirty="0"/>
              <a:t>Cover with vented or non-vented occlusive dressing</a:t>
            </a:r>
          </a:p>
          <a:p>
            <a:pPr marL="457200" lvl="1" indent="0">
              <a:buNone/>
            </a:pPr>
            <a:r>
              <a:rPr lang="en-US" dirty="0"/>
              <a:t>b. If shock present, consider tension pneumothorax has developed and burp/vent the chest seal. </a:t>
            </a:r>
          </a:p>
          <a:p>
            <a:pPr marL="514350" indent="-514350">
              <a:buFont typeface="+mj-lt"/>
              <a:buAutoNum type="arabicPeriod"/>
            </a:pPr>
            <a:r>
              <a:rPr lang="en-US" dirty="0"/>
              <a:t>Flail segment with paradoxical movement and respiratory distress</a:t>
            </a:r>
          </a:p>
          <a:p>
            <a:pPr marL="0" indent="0">
              <a:buNone/>
            </a:pPr>
            <a:r>
              <a:rPr lang="en-US" dirty="0"/>
              <a:t>       a. Consider BVM ventilation</a:t>
            </a:r>
          </a:p>
          <a:p>
            <a:pPr marL="0" indent="0">
              <a:buNone/>
            </a:pPr>
            <a:endParaRPr lang="en-US" dirty="0"/>
          </a:p>
        </p:txBody>
      </p:sp>
    </p:spTree>
    <p:extLst>
      <p:ext uri="{BB962C8B-B14F-4D97-AF65-F5344CB8AC3E}">
        <p14:creationId xmlns:p14="http://schemas.microsoft.com/office/powerpoint/2010/main" val="36826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3AC4E9-3C81-148F-5B97-AA27627364CD}"/>
              </a:ext>
            </a:extLst>
          </p:cNvPr>
          <p:cNvSpPr>
            <a:spLocks noGrp="1"/>
          </p:cNvSpPr>
          <p:nvPr>
            <p:ph type="ctrTitle"/>
          </p:nvPr>
        </p:nvSpPr>
        <p:spPr/>
        <p:txBody>
          <a:bodyPr>
            <a:normAutofit/>
          </a:bodyPr>
          <a:lstStyle/>
          <a:p>
            <a:r>
              <a:rPr lang="en-US" sz="2400" dirty="0"/>
              <a:t>https://btvaccess-temp.us-east-1.linodeobjects.com/DogSafetySeminar.mp4</a:t>
            </a:r>
          </a:p>
        </p:txBody>
      </p:sp>
      <p:sp>
        <p:nvSpPr>
          <p:cNvPr id="7" name="Subtitle 6">
            <a:extLst>
              <a:ext uri="{FF2B5EF4-FFF2-40B4-BE49-F238E27FC236}">
                <a16:creationId xmlns:a16="http://schemas.microsoft.com/office/drawing/2014/main" id="{0F29DF94-4688-B2C6-F556-0E19AA6A55F1}"/>
              </a:ext>
            </a:extLst>
          </p:cNvPr>
          <p:cNvSpPr>
            <a:spLocks noGrp="1"/>
          </p:cNvSpPr>
          <p:nvPr>
            <p:ph type="subTitle" idx="1"/>
          </p:nvPr>
        </p:nvSpPr>
        <p:spPr/>
        <p:txBody>
          <a:bodyPr>
            <a:normAutofit/>
          </a:bodyPr>
          <a:lstStyle/>
          <a:p>
            <a:r>
              <a:rPr lang="en-US" sz="6000" dirty="0"/>
              <a:t>VIDEO LINK</a:t>
            </a:r>
          </a:p>
        </p:txBody>
      </p:sp>
    </p:spTree>
    <p:extLst>
      <p:ext uri="{BB962C8B-B14F-4D97-AF65-F5344CB8AC3E}">
        <p14:creationId xmlns:p14="http://schemas.microsoft.com/office/powerpoint/2010/main" val="2719657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 6: POLICE K9 PROTOCOLS</a:t>
            </a:r>
            <a:br>
              <a:rPr lang="en-US" dirty="0"/>
            </a:br>
            <a:r>
              <a:rPr lang="en-US" dirty="0"/>
              <a:t>BURNS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85000" lnSpcReduction="10000"/>
          </a:bodyPr>
          <a:lstStyle/>
          <a:p>
            <a:pPr marL="0" indent="0">
              <a:buNone/>
            </a:pPr>
            <a:r>
              <a:rPr lang="en-US" b="1" dirty="0"/>
              <a:t>EMT/ADVANCED EMT/PARAMEDIC STANDING ORDERS</a:t>
            </a:r>
            <a:endParaRPr lang="en-US" dirty="0"/>
          </a:p>
          <a:p>
            <a:pPr marL="514350" indent="-514350">
              <a:buAutoNum type="arabicPeriod"/>
            </a:pPr>
            <a:r>
              <a:rPr lang="en-US" dirty="0">
                <a:solidFill>
                  <a:schemeClr val="tx1"/>
                </a:solidFill>
              </a:rPr>
              <a:t>Avoid pulling away any gear that is melted in the skin/coat. Only remove harness/collar if other methods are in place to control Police K9, otherwise, leave in place.</a:t>
            </a:r>
          </a:p>
          <a:p>
            <a:pPr marL="514350" indent="-514350">
              <a:buAutoNum type="arabicPeriod"/>
            </a:pPr>
            <a:r>
              <a:rPr lang="en-US" dirty="0">
                <a:solidFill>
                  <a:schemeClr val="tx1"/>
                </a:solidFill>
              </a:rPr>
              <a:t>Oxygen, as appropriate</a:t>
            </a:r>
          </a:p>
          <a:p>
            <a:pPr marL="514350" indent="-514350">
              <a:buAutoNum type="arabicPeriod"/>
            </a:pPr>
            <a:r>
              <a:rPr lang="en-US" dirty="0">
                <a:solidFill>
                  <a:schemeClr val="tx1"/>
                </a:solidFill>
              </a:rPr>
              <a:t>Give highest priority to airway problems and major trauma</a:t>
            </a:r>
          </a:p>
          <a:p>
            <a:pPr marL="514350" indent="-514350">
              <a:buAutoNum type="arabicPeriod"/>
            </a:pPr>
            <a:r>
              <a:rPr lang="en-US" dirty="0">
                <a:solidFill>
                  <a:schemeClr val="tx1"/>
                </a:solidFill>
              </a:rPr>
              <a:t>If burn is &gt;15% TBSA (superficial or partial thickness), consider cooling burn with cool water (sterile water/saline if available). </a:t>
            </a:r>
          </a:p>
          <a:p>
            <a:pPr marL="514350" indent="-514350">
              <a:buAutoNum type="arabicPeriod"/>
            </a:pPr>
            <a:r>
              <a:rPr lang="en-US" dirty="0">
                <a:solidFill>
                  <a:schemeClr val="tx1"/>
                </a:solidFill>
              </a:rPr>
              <a:t>Cover burn with dry dressing, sterile sheet, or commercially prepared dry dressing</a:t>
            </a:r>
          </a:p>
          <a:p>
            <a:pPr marL="0" indent="0">
              <a:buNone/>
            </a:pPr>
            <a:r>
              <a:rPr lang="en-US" dirty="0">
                <a:solidFill>
                  <a:schemeClr val="tx1"/>
                </a:solidFill>
              </a:rPr>
              <a:t>6.   Prevent heat loss/hypothermia</a:t>
            </a:r>
          </a:p>
          <a:p>
            <a:pPr marL="0" indent="0">
              <a:buNone/>
            </a:pPr>
            <a:endParaRPr lang="en-US" dirty="0"/>
          </a:p>
        </p:txBody>
      </p:sp>
    </p:spTree>
    <p:extLst>
      <p:ext uri="{BB962C8B-B14F-4D97-AF65-F5344CB8AC3E}">
        <p14:creationId xmlns:p14="http://schemas.microsoft.com/office/powerpoint/2010/main" val="1173597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 6: POLICE K9 PROTOCOLS</a:t>
            </a:r>
            <a:br>
              <a:rPr lang="en-US" dirty="0"/>
            </a:br>
            <a:r>
              <a:rPr lang="en-US" dirty="0"/>
              <a:t>BURNS</a:t>
            </a:r>
          </a:p>
        </p:txBody>
      </p:sp>
      <p:pic>
        <p:nvPicPr>
          <p:cNvPr id="4" name="Content Placeholder 3">
            <a:extLst>
              <a:ext uri="{FF2B5EF4-FFF2-40B4-BE49-F238E27FC236}">
                <a16:creationId xmlns:a16="http://schemas.microsoft.com/office/drawing/2014/main" id="{FE0F3A61-3C98-9F64-4A3E-7942E47F87EB}"/>
              </a:ext>
            </a:extLst>
          </p:cNvPr>
          <p:cNvPicPr>
            <a:picLocks noGrp="1" noChangeAspect="1"/>
          </p:cNvPicPr>
          <p:nvPr>
            <p:ph idx="1"/>
          </p:nvPr>
        </p:nvPicPr>
        <p:blipFill>
          <a:blip r:embed="rId2"/>
          <a:stretch>
            <a:fillRect/>
          </a:stretch>
        </p:blipFill>
        <p:spPr>
          <a:xfrm>
            <a:off x="3065541" y="2638425"/>
            <a:ext cx="6060919" cy="3101975"/>
          </a:xfrm>
          <a:prstGeom prst="rect">
            <a:avLst/>
          </a:prstGeom>
        </p:spPr>
      </p:pic>
    </p:spTree>
    <p:extLst>
      <p:ext uri="{BB962C8B-B14F-4D97-AF65-F5344CB8AC3E}">
        <p14:creationId xmlns:p14="http://schemas.microsoft.com/office/powerpoint/2010/main" val="308134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br>
              <a:rPr lang="en-US" dirty="0"/>
            </a:br>
            <a:r>
              <a:rPr lang="en-US" dirty="0"/>
              <a:t>INJECTION SITES</a:t>
            </a:r>
          </a:p>
        </p:txBody>
      </p:sp>
      <p:pic>
        <p:nvPicPr>
          <p:cNvPr id="4" name="Content Placeholder 3">
            <a:extLst>
              <a:ext uri="{FF2B5EF4-FFF2-40B4-BE49-F238E27FC236}">
                <a16:creationId xmlns:a16="http://schemas.microsoft.com/office/drawing/2014/main" id="{EBFAF67A-5CC2-9E47-C4FD-E5B742FFBC90}"/>
              </a:ext>
            </a:extLst>
          </p:cNvPr>
          <p:cNvPicPr>
            <a:picLocks noGrp="1" noChangeAspect="1"/>
          </p:cNvPicPr>
          <p:nvPr>
            <p:ph idx="1"/>
          </p:nvPr>
        </p:nvPicPr>
        <p:blipFill>
          <a:blip r:embed="rId2"/>
          <a:stretch>
            <a:fillRect/>
          </a:stretch>
        </p:blipFill>
        <p:spPr>
          <a:xfrm>
            <a:off x="3756454" y="2265776"/>
            <a:ext cx="5357628" cy="3974386"/>
          </a:xfrm>
          <a:prstGeom prst="rect">
            <a:avLst/>
          </a:prstGeom>
        </p:spPr>
      </p:pic>
    </p:spTree>
    <p:extLst>
      <p:ext uri="{BB962C8B-B14F-4D97-AF65-F5344CB8AC3E}">
        <p14:creationId xmlns:p14="http://schemas.microsoft.com/office/powerpoint/2010/main" val="3509938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normAutofit fontScale="90000"/>
          </a:bodyPr>
          <a:lstStyle/>
          <a:p>
            <a:br>
              <a:rPr lang="en-US" dirty="0"/>
            </a:br>
            <a:r>
              <a:rPr lang="en-US" dirty="0"/>
              <a:t>K9.7: POLICE K9 PROTOCOLS</a:t>
            </a:r>
            <a:br>
              <a:rPr lang="en-US" dirty="0"/>
            </a:br>
            <a:r>
              <a:rPr lang="en-US" dirty="0"/>
              <a:t>Overdose/CO/CN/Smoke Exposure</a:t>
            </a:r>
            <a:br>
              <a:rPr lang="en-US" dirty="0"/>
            </a:br>
            <a:endParaRPr lang="en-US" dirty="0"/>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77500" lnSpcReduction="20000"/>
          </a:bodyPr>
          <a:lstStyle/>
          <a:p>
            <a:pPr marL="0" indent="0">
              <a:buNone/>
            </a:pPr>
            <a:r>
              <a:rPr lang="en-US" b="1" dirty="0"/>
              <a:t>EMT/ADVANCED EMT/PARAMEDIC STANDING ORDERS</a:t>
            </a:r>
            <a:endParaRPr lang="en-US" dirty="0"/>
          </a:p>
          <a:p>
            <a:pPr marL="0" indent="0">
              <a:buNone/>
            </a:pPr>
            <a:r>
              <a:rPr lang="en-US" b="1" i="1" u="sng" dirty="0">
                <a:solidFill>
                  <a:srgbClr val="FF0000"/>
                </a:solidFill>
              </a:rPr>
              <a:t>OPIOID </a:t>
            </a:r>
            <a:r>
              <a:rPr lang="en-US" b="1" i="1" u="sng" dirty="0" err="1">
                <a:solidFill>
                  <a:srgbClr val="FF0000"/>
                </a:solidFill>
              </a:rPr>
              <a:t>OVERDOSE:Opioid</a:t>
            </a:r>
            <a:r>
              <a:rPr lang="en-US" b="1" i="1" u="sng" dirty="0">
                <a:solidFill>
                  <a:srgbClr val="FF0000"/>
                </a:solidFill>
              </a:rPr>
              <a:t> overdose in Police K9 is manifested primarily by excessive sedation, bradycardia, and hypothermia. Police K9 are less susceptible than humans to the respiratory depressant effects of opioids. </a:t>
            </a:r>
          </a:p>
          <a:p>
            <a:pPr marL="514350" indent="-514350">
              <a:buAutoNum type="arabicPeriod"/>
            </a:pPr>
            <a:r>
              <a:rPr lang="en-US" dirty="0"/>
              <a:t>Administer oxygen, as appropriate</a:t>
            </a:r>
          </a:p>
          <a:p>
            <a:pPr marL="514350" indent="-514350">
              <a:buAutoNum type="arabicPeriod"/>
            </a:pPr>
            <a:r>
              <a:rPr lang="en-US" dirty="0"/>
              <a:t>Manage airway, providing rescue breaths if RR &lt;8, see Protocol K9.3</a:t>
            </a:r>
          </a:p>
          <a:p>
            <a:pPr marL="514350" indent="-514350">
              <a:buAutoNum type="arabicPeriod"/>
            </a:pPr>
            <a:r>
              <a:rPr lang="en-US" dirty="0"/>
              <a:t>Consider securing Police K9 with muzzle in anticipation of reversal of opioid</a:t>
            </a:r>
          </a:p>
          <a:p>
            <a:pPr marL="514350" indent="-514350">
              <a:buAutoNum type="arabicPeriod"/>
            </a:pPr>
            <a:r>
              <a:rPr lang="en-US" dirty="0"/>
              <a:t>If it is suspected that the Police K9 came into contact with an opioid, is unresponsive and showing severe symptoms of opioid overdose, administer:</a:t>
            </a:r>
          </a:p>
          <a:p>
            <a:pPr marL="0" indent="0">
              <a:buNone/>
            </a:pPr>
            <a:r>
              <a:rPr lang="en-US" b="1" dirty="0"/>
              <a:t>	a. Naloxone </a:t>
            </a:r>
            <a:r>
              <a:rPr lang="en-US" dirty="0"/>
              <a:t>2-4mg IN, repeat every 2-5 minutes as needed (dose depends 	upon pre-packaged medication); </a:t>
            </a:r>
            <a:r>
              <a:rPr lang="en-US" b="1" dirty="0"/>
              <a:t>OR</a:t>
            </a:r>
          </a:p>
          <a:p>
            <a:pPr marL="0" indent="0">
              <a:buNone/>
            </a:pPr>
            <a:r>
              <a:rPr lang="en-US" b="1" dirty="0"/>
              <a:t>	b. Naloxone </a:t>
            </a:r>
            <a:r>
              <a:rPr lang="en-US" dirty="0"/>
              <a:t>2-5mg IM via auto-injector (dose depends upon device), 	repeat </a:t>
            </a:r>
          </a:p>
          <a:p>
            <a:pPr marL="0" indent="0">
              <a:buNone/>
            </a:pPr>
            <a:endParaRPr lang="en-US" dirty="0"/>
          </a:p>
        </p:txBody>
      </p:sp>
      <p:pic>
        <p:nvPicPr>
          <p:cNvPr id="4" name="Picture 3">
            <a:extLst>
              <a:ext uri="{FF2B5EF4-FFF2-40B4-BE49-F238E27FC236}">
                <a16:creationId xmlns:a16="http://schemas.microsoft.com/office/drawing/2014/main" id="{588702A3-2FB3-2AA2-09BD-F7D39388C790}"/>
              </a:ext>
            </a:extLst>
          </p:cNvPr>
          <p:cNvPicPr>
            <a:picLocks noChangeAspect="1"/>
          </p:cNvPicPr>
          <p:nvPr/>
        </p:nvPicPr>
        <p:blipFill rotWithShape="1">
          <a:blip r:embed="rId2"/>
          <a:srcRect t="8709" b="17419"/>
          <a:stretch/>
        </p:blipFill>
        <p:spPr>
          <a:xfrm>
            <a:off x="3368562" y="5648705"/>
            <a:ext cx="2487120" cy="1209294"/>
          </a:xfrm>
          <a:prstGeom prst="rect">
            <a:avLst/>
          </a:prstGeom>
        </p:spPr>
      </p:pic>
      <p:pic>
        <p:nvPicPr>
          <p:cNvPr id="5" name="Picture 4">
            <a:extLst>
              <a:ext uri="{FF2B5EF4-FFF2-40B4-BE49-F238E27FC236}">
                <a16:creationId xmlns:a16="http://schemas.microsoft.com/office/drawing/2014/main" id="{260DA48F-5484-68EC-AB0F-8A840B2BDD7F}"/>
              </a:ext>
            </a:extLst>
          </p:cNvPr>
          <p:cNvPicPr>
            <a:picLocks noChangeAspect="1"/>
          </p:cNvPicPr>
          <p:nvPr/>
        </p:nvPicPr>
        <p:blipFill>
          <a:blip r:embed="rId3"/>
          <a:stretch>
            <a:fillRect/>
          </a:stretch>
        </p:blipFill>
        <p:spPr>
          <a:xfrm>
            <a:off x="10066275" y="1669128"/>
            <a:ext cx="1940848" cy="1457683"/>
          </a:xfrm>
          <a:prstGeom prst="rect">
            <a:avLst/>
          </a:prstGeom>
        </p:spPr>
      </p:pic>
      <p:pic>
        <p:nvPicPr>
          <p:cNvPr id="6" name="Picture 5">
            <a:extLst>
              <a:ext uri="{FF2B5EF4-FFF2-40B4-BE49-F238E27FC236}">
                <a16:creationId xmlns:a16="http://schemas.microsoft.com/office/drawing/2014/main" id="{BE2F41C6-B45D-A188-8EA7-975DC4C246AF}"/>
              </a:ext>
            </a:extLst>
          </p:cNvPr>
          <p:cNvPicPr>
            <a:picLocks noChangeAspect="1"/>
          </p:cNvPicPr>
          <p:nvPr/>
        </p:nvPicPr>
        <p:blipFill>
          <a:blip r:embed="rId4"/>
          <a:stretch>
            <a:fillRect/>
          </a:stretch>
        </p:blipFill>
        <p:spPr>
          <a:xfrm>
            <a:off x="6541608" y="5648706"/>
            <a:ext cx="2303417" cy="1209294"/>
          </a:xfrm>
          <a:prstGeom prst="rect">
            <a:avLst/>
          </a:prstGeom>
        </p:spPr>
      </p:pic>
      <p:pic>
        <p:nvPicPr>
          <p:cNvPr id="7" name="Picture 6">
            <a:extLst>
              <a:ext uri="{FF2B5EF4-FFF2-40B4-BE49-F238E27FC236}">
                <a16:creationId xmlns:a16="http://schemas.microsoft.com/office/drawing/2014/main" id="{C52F47ED-14BC-AE8C-0666-41E2676A4656}"/>
              </a:ext>
            </a:extLst>
          </p:cNvPr>
          <p:cNvPicPr>
            <a:picLocks noChangeAspect="1"/>
          </p:cNvPicPr>
          <p:nvPr/>
        </p:nvPicPr>
        <p:blipFill>
          <a:blip r:embed="rId5"/>
          <a:stretch>
            <a:fillRect/>
          </a:stretch>
        </p:blipFill>
        <p:spPr>
          <a:xfrm>
            <a:off x="298053" y="1383753"/>
            <a:ext cx="1811440" cy="1014217"/>
          </a:xfrm>
          <a:prstGeom prst="rect">
            <a:avLst/>
          </a:prstGeom>
        </p:spPr>
      </p:pic>
      <p:pic>
        <p:nvPicPr>
          <p:cNvPr id="8" name="Picture 7">
            <a:extLst>
              <a:ext uri="{FF2B5EF4-FFF2-40B4-BE49-F238E27FC236}">
                <a16:creationId xmlns:a16="http://schemas.microsoft.com/office/drawing/2014/main" id="{201DA8FF-1442-6626-E1A0-8C44C473D0C7}"/>
              </a:ext>
            </a:extLst>
          </p:cNvPr>
          <p:cNvPicPr>
            <a:picLocks noChangeAspect="1"/>
          </p:cNvPicPr>
          <p:nvPr/>
        </p:nvPicPr>
        <p:blipFill>
          <a:blip r:embed="rId6"/>
          <a:stretch>
            <a:fillRect/>
          </a:stretch>
        </p:blipFill>
        <p:spPr>
          <a:xfrm>
            <a:off x="298052" y="4821692"/>
            <a:ext cx="2303417" cy="1759811"/>
          </a:xfrm>
          <a:prstGeom prst="rect">
            <a:avLst/>
          </a:prstGeom>
        </p:spPr>
      </p:pic>
      <p:pic>
        <p:nvPicPr>
          <p:cNvPr id="9" name="Picture 8">
            <a:extLst>
              <a:ext uri="{FF2B5EF4-FFF2-40B4-BE49-F238E27FC236}">
                <a16:creationId xmlns:a16="http://schemas.microsoft.com/office/drawing/2014/main" id="{32434BF6-AEFD-D4CF-B7AA-135E65DF34C1}"/>
              </a:ext>
            </a:extLst>
          </p:cNvPr>
          <p:cNvPicPr>
            <a:picLocks noChangeAspect="1"/>
          </p:cNvPicPr>
          <p:nvPr/>
        </p:nvPicPr>
        <p:blipFill>
          <a:blip r:embed="rId7"/>
          <a:stretch>
            <a:fillRect/>
          </a:stretch>
        </p:blipFill>
        <p:spPr>
          <a:xfrm>
            <a:off x="393501" y="3126811"/>
            <a:ext cx="1837635" cy="1378226"/>
          </a:xfrm>
          <a:prstGeom prst="rect">
            <a:avLst/>
          </a:prstGeom>
        </p:spPr>
      </p:pic>
      <p:pic>
        <p:nvPicPr>
          <p:cNvPr id="10" name="Content Placeholder 3">
            <a:extLst>
              <a:ext uri="{FF2B5EF4-FFF2-40B4-BE49-F238E27FC236}">
                <a16:creationId xmlns:a16="http://schemas.microsoft.com/office/drawing/2014/main" id="{82B902EB-F4A8-8695-00F4-1AD94450CF3D}"/>
              </a:ext>
            </a:extLst>
          </p:cNvPr>
          <p:cNvPicPr>
            <a:picLocks noChangeAspect="1"/>
          </p:cNvPicPr>
          <p:nvPr/>
        </p:nvPicPr>
        <p:blipFill>
          <a:blip r:embed="rId8"/>
          <a:stretch>
            <a:fillRect/>
          </a:stretch>
        </p:blipFill>
        <p:spPr>
          <a:xfrm>
            <a:off x="9483312" y="4505038"/>
            <a:ext cx="2523811" cy="1872210"/>
          </a:xfrm>
          <a:prstGeom prst="rect">
            <a:avLst/>
          </a:prstGeom>
        </p:spPr>
      </p:pic>
    </p:spTree>
    <p:extLst>
      <p:ext uri="{BB962C8B-B14F-4D97-AF65-F5344CB8AC3E}">
        <p14:creationId xmlns:p14="http://schemas.microsoft.com/office/powerpoint/2010/main" val="2396766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normAutofit fontScale="90000"/>
          </a:bodyPr>
          <a:lstStyle/>
          <a:p>
            <a:br>
              <a:rPr lang="en-US" dirty="0"/>
            </a:br>
            <a:r>
              <a:rPr lang="en-US" dirty="0"/>
              <a:t>K9.7: POLICE K9 PROTOCOLS</a:t>
            </a:r>
            <a:br>
              <a:rPr lang="en-US" dirty="0"/>
            </a:br>
            <a:r>
              <a:rPr lang="en-US" dirty="0"/>
              <a:t>Overdose/CO/CN/Smoke Exposure</a:t>
            </a:r>
            <a:br>
              <a:rPr lang="en-US" dirty="0"/>
            </a:br>
            <a:endParaRPr lang="en-US" dirty="0"/>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lnSpcReduction="10000"/>
          </a:bodyPr>
          <a:lstStyle/>
          <a:p>
            <a:pPr marL="0" indent="0">
              <a:buNone/>
            </a:pPr>
            <a:r>
              <a:rPr lang="en-US" b="1" dirty="0"/>
              <a:t>EMT/ADVANCED EMT/PARAMEDIC STANDING ORDERS</a:t>
            </a:r>
            <a:endParaRPr lang="en-US" dirty="0"/>
          </a:p>
          <a:p>
            <a:pPr marL="0" indent="0">
              <a:buNone/>
            </a:pPr>
            <a:r>
              <a:rPr lang="en-US" b="1" dirty="0"/>
              <a:t>CARBON MONOXIDE/CYANIDE/SMOKE EXPOSURE</a:t>
            </a:r>
          </a:p>
          <a:p>
            <a:pPr marL="0" indent="0">
              <a:buNone/>
            </a:pPr>
            <a:r>
              <a:rPr lang="en-US" b="1" dirty="0"/>
              <a:t>	</a:t>
            </a:r>
            <a:r>
              <a:rPr lang="en-US" dirty="0"/>
              <a:t>** Remove Police K9 from source of smoke/inhalation**</a:t>
            </a:r>
          </a:p>
          <a:p>
            <a:pPr marL="514350" indent="-514350">
              <a:buAutoNum type="arabicPeriod"/>
            </a:pPr>
            <a:r>
              <a:rPr lang="en-US" dirty="0"/>
              <a:t>Secure Police K9, per Protocol K9.1</a:t>
            </a:r>
          </a:p>
          <a:p>
            <a:pPr marL="514350" indent="-514350">
              <a:buAutoNum type="arabicPeriod"/>
            </a:pPr>
            <a:r>
              <a:rPr lang="en-US" dirty="0"/>
              <a:t>Manage airway as per Protocol K9. </a:t>
            </a:r>
          </a:p>
          <a:p>
            <a:pPr marL="0" indent="0">
              <a:buNone/>
            </a:pPr>
            <a:r>
              <a:rPr lang="en-US" b="1" dirty="0"/>
              <a:t>If you suspect CO/CN exposure:</a:t>
            </a:r>
          </a:p>
          <a:p>
            <a:pPr marL="514350" indent="-514350">
              <a:buAutoNum type="arabicPeriod" startAt="3"/>
            </a:pPr>
            <a:r>
              <a:rPr lang="en-US" dirty="0"/>
              <a:t>Administer high flow O2</a:t>
            </a:r>
          </a:p>
          <a:p>
            <a:pPr marL="0" indent="0">
              <a:buNone/>
            </a:pPr>
            <a:r>
              <a:rPr lang="en-US" b="1" dirty="0"/>
              <a:t>*pulse oximetry may be inaccurate in exposure to CO/CN</a:t>
            </a:r>
            <a:endParaRPr lang="en-US" dirty="0"/>
          </a:p>
          <a:p>
            <a:pPr marL="0" indent="0">
              <a:buNone/>
            </a:pPr>
            <a:endParaRPr lang="en-US" dirty="0"/>
          </a:p>
        </p:txBody>
      </p:sp>
      <p:sp>
        <p:nvSpPr>
          <p:cNvPr id="4" name="TextBox 3">
            <a:extLst>
              <a:ext uri="{FF2B5EF4-FFF2-40B4-BE49-F238E27FC236}">
                <a16:creationId xmlns:a16="http://schemas.microsoft.com/office/drawing/2014/main" id="{B54A8346-25EB-7ABC-FC50-42FB1BEEC891}"/>
              </a:ext>
            </a:extLst>
          </p:cNvPr>
          <p:cNvSpPr txBox="1"/>
          <p:nvPr/>
        </p:nvSpPr>
        <p:spPr>
          <a:xfrm>
            <a:off x="6240163" y="3719384"/>
            <a:ext cx="5511114" cy="1323439"/>
          </a:xfrm>
          <a:prstGeom prst="rect">
            <a:avLst/>
          </a:prstGeom>
          <a:solidFill>
            <a:srgbClr val="FFC000"/>
          </a:solidFill>
        </p:spPr>
        <p:txBody>
          <a:bodyPr wrap="square" rtlCol="0">
            <a:spAutoFit/>
          </a:bodyPr>
          <a:lstStyle/>
          <a:p>
            <a:r>
              <a:rPr lang="en-US" sz="2000" dirty="0"/>
              <a:t>Clinical signs of cyanide toxicity are frothing at the mouth, rapid/deep breathing, excitability (tremors, seizure), and can progress to severe respiratory depression, loss of consciousness, coma, and death. </a:t>
            </a:r>
          </a:p>
        </p:txBody>
      </p:sp>
    </p:spTree>
    <p:extLst>
      <p:ext uri="{BB962C8B-B14F-4D97-AF65-F5344CB8AC3E}">
        <p14:creationId xmlns:p14="http://schemas.microsoft.com/office/powerpoint/2010/main" val="348404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normAutofit fontScale="90000"/>
          </a:bodyPr>
          <a:lstStyle/>
          <a:p>
            <a:br>
              <a:rPr lang="en-US" dirty="0"/>
            </a:br>
            <a:br>
              <a:rPr lang="en-US" dirty="0"/>
            </a:br>
            <a:r>
              <a:rPr lang="en-US" dirty="0"/>
              <a:t>K9.8: POLICE K9 PROTOCOLS</a:t>
            </a:r>
            <a:br>
              <a:rPr lang="en-US" dirty="0"/>
            </a:br>
            <a:r>
              <a:rPr lang="en-US" b="1" dirty="0"/>
              <a:t>Organophosphate/Carbamate Exposure</a:t>
            </a:r>
            <a:br>
              <a:rPr lang="en-US" dirty="0"/>
            </a:br>
            <a:br>
              <a:rPr lang="en-US" dirty="0"/>
            </a:br>
            <a:endParaRPr lang="en-US" dirty="0"/>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92500" lnSpcReduction="10000"/>
          </a:bodyPr>
          <a:lstStyle/>
          <a:p>
            <a:pPr marL="0" indent="0">
              <a:buNone/>
            </a:pPr>
            <a:r>
              <a:rPr lang="en-US" b="1" dirty="0"/>
              <a:t>EMT/ADVANCED EMT/PARAMEDIC STANDING ORDERS</a:t>
            </a:r>
            <a:endParaRPr lang="en-US" dirty="0"/>
          </a:p>
          <a:p>
            <a:pPr marL="0" indent="0">
              <a:buNone/>
            </a:pPr>
            <a:r>
              <a:rPr lang="en-US" dirty="0"/>
              <a:t>In unstable Police K9 with known organophosphate/carbamate poisoning:</a:t>
            </a:r>
          </a:p>
          <a:p>
            <a:pPr marL="514350" indent="-514350">
              <a:buAutoNum type="arabicPeriod"/>
            </a:pPr>
            <a:r>
              <a:rPr lang="en-US" dirty="0"/>
              <a:t>Remove Police K9 from contaminated area and perform decontamination as needed based on scene/call circumstances. </a:t>
            </a:r>
          </a:p>
          <a:p>
            <a:pPr marL="514350" indent="-514350">
              <a:buAutoNum type="arabicPeriod"/>
            </a:pPr>
            <a:r>
              <a:rPr lang="en-US" dirty="0"/>
              <a:t>Oxygen as appropriate</a:t>
            </a:r>
          </a:p>
          <a:p>
            <a:pPr marL="514350" indent="-514350">
              <a:buAutoNum type="arabicPeriod"/>
            </a:pPr>
            <a:r>
              <a:rPr lang="en-US" dirty="0"/>
              <a:t>Manage airway as appropriate, see Protocol K9.3</a:t>
            </a:r>
          </a:p>
          <a:p>
            <a:pPr marL="0" indent="0" algn="ctr">
              <a:buNone/>
            </a:pPr>
            <a:r>
              <a:rPr lang="en-US" dirty="0"/>
              <a:t>*Ventilatory support may be critical in these </a:t>
            </a:r>
            <a:r>
              <a:rPr lang="en-US" dirty="0" err="1"/>
              <a:t>poisionings</a:t>
            </a:r>
            <a:r>
              <a:rPr lang="en-US" dirty="0"/>
              <a:t>*</a:t>
            </a:r>
          </a:p>
          <a:p>
            <a:pPr marL="0" indent="0">
              <a:buNone/>
            </a:pPr>
            <a:r>
              <a:rPr lang="en-US" dirty="0"/>
              <a:t>4. Vigorous suctioning may be necessary</a:t>
            </a:r>
          </a:p>
          <a:p>
            <a:pPr marL="0" indent="0">
              <a:buNone/>
            </a:pPr>
            <a:r>
              <a:rPr lang="en-US" dirty="0"/>
              <a:t>5. Mark 1 or Duo-Dote kit (noted as </a:t>
            </a:r>
            <a:r>
              <a:rPr lang="en-US" b="1" dirty="0"/>
              <a:t>auto-injector </a:t>
            </a:r>
            <a:r>
              <a:rPr lang="en-US" dirty="0"/>
              <a:t>in table below)</a:t>
            </a:r>
          </a:p>
          <a:p>
            <a:pPr marL="0" indent="0">
              <a:buNone/>
            </a:pPr>
            <a:endParaRPr lang="en-US" dirty="0"/>
          </a:p>
        </p:txBody>
      </p:sp>
      <p:pic>
        <p:nvPicPr>
          <p:cNvPr id="4" name="Content Placeholder 3">
            <a:extLst>
              <a:ext uri="{FF2B5EF4-FFF2-40B4-BE49-F238E27FC236}">
                <a16:creationId xmlns:a16="http://schemas.microsoft.com/office/drawing/2014/main" id="{BEC7DDD7-7689-97CC-03C2-D4E44D5F2133}"/>
              </a:ext>
            </a:extLst>
          </p:cNvPr>
          <p:cNvPicPr>
            <a:picLocks noChangeAspect="1"/>
          </p:cNvPicPr>
          <p:nvPr/>
        </p:nvPicPr>
        <p:blipFill>
          <a:blip r:embed="rId2"/>
          <a:stretch>
            <a:fillRect/>
          </a:stretch>
        </p:blipFill>
        <p:spPr>
          <a:xfrm>
            <a:off x="8791091" y="4004508"/>
            <a:ext cx="3125926" cy="2318869"/>
          </a:xfrm>
          <a:prstGeom prst="rect">
            <a:avLst/>
          </a:prstGeom>
        </p:spPr>
      </p:pic>
    </p:spTree>
    <p:extLst>
      <p:ext uri="{BB962C8B-B14F-4D97-AF65-F5344CB8AC3E}">
        <p14:creationId xmlns:p14="http://schemas.microsoft.com/office/powerpoint/2010/main" val="752695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3FBE90-C3D3-29A5-2BCE-FEE8FB42B751}"/>
              </a:ext>
            </a:extLst>
          </p:cNvPr>
          <p:cNvSpPr>
            <a:spLocks noGrp="1"/>
          </p:cNvSpPr>
          <p:nvPr>
            <p:ph type="title"/>
          </p:nvPr>
        </p:nvSpPr>
        <p:spPr/>
        <p:txBody>
          <a:bodyPr>
            <a:normAutofit/>
          </a:bodyPr>
          <a:lstStyle/>
          <a:p>
            <a:r>
              <a:rPr lang="en-US" dirty="0"/>
              <a:t>K9.8: POLICE K9 PROTOCOLS</a:t>
            </a:r>
            <a:br>
              <a:rPr lang="en-US" dirty="0"/>
            </a:br>
            <a:r>
              <a:rPr lang="en-US" b="1" dirty="0"/>
              <a:t>Organophosphate/Carbamate Exposure</a:t>
            </a:r>
            <a:endParaRPr lang="en-US" dirty="0"/>
          </a:p>
        </p:txBody>
      </p:sp>
      <p:sp>
        <p:nvSpPr>
          <p:cNvPr id="8" name="Text Placeholder 7">
            <a:extLst>
              <a:ext uri="{FF2B5EF4-FFF2-40B4-BE49-F238E27FC236}">
                <a16:creationId xmlns:a16="http://schemas.microsoft.com/office/drawing/2014/main" id="{31FE6BA7-2D31-9C38-04F2-BE3C00B610A6}"/>
              </a:ext>
            </a:extLst>
          </p:cNvPr>
          <p:cNvSpPr>
            <a:spLocks noGrp="1"/>
          </p:cNvSpPr>
          <p:nvPr>
            <p:ph type="body" idx="1"/>
          </p:nvPr>
        </p:nvSpPr>
        <p:spPr>
          <a:xfrm>
            <a:off x="839788" y="1681163"/>
            <a:ext cx="5157787" cy="543053"/>
          </a:xfrm>
        </p:spPr>
        <p:txBody>
          <a:bodyPr/>
          <a:lstStyle/>
          <a:p>
            <a:r>
              <a:rPr lang="en-US" dirty="0"/>
              <a:t>ATROPINE</a:t>
            </a:r>
          </a:p>
        </p:txBody>
      </p:sp>
      <p:graphicFrame>
        <p:nvGraphicFramePr>
          <p:cNvPr id="15" name="Table 15">
            <a:extLst>
              <a:ext uri="{FF2B5EF4-FFF2-40B4-BE49-F238E27FC236}">
                <a16:creationId xmlns:a16="http://schemas.microsoft.com/office/drawing/2014/main" id="{D7EAF2AF-65D1-66EC-3C99-793E110CE4DC}"/>
              </a:ext>
            </a:extLst>
          </p:cNvPr>
          <p:cNvGraphicFramePr>
            <a:graphicFrameLocks noGrp="1"/>
          </p:cNvGraphicFramePr>
          <p:nvPr>
            <p:ph sz="half" idx="2"/>
            <p:extLst>
              <p:ext uri="{D42A27DB-BD31-4B8C-83A1-F6EECF244321}">
                <p14:modId xmlns:p14="http://schemas.microsoft.com/office/powerpoint/2010/main" val="1436297445"/>
              </p:ext>
            </p:extLst>
          </p:nvPr>
        </p:nvGraphicFramePr>
        <p:xfrm>
          <a:off x="839788" y="2224216"/>
          <a:ext cx="5157784" cy="2834640"/>
        </p:xfrm>
        <a:graphic>
          <a:graphicData uri="http://schemas.openxmlformats.org/drawingml/2006/table">
            <a:tbl>
              <a:tblPr firstRow="1" bandRow="1">
                <a:tableStyleId>{5C22544A-7EE6-4342-B048-85BDC9FD1C3A}</a:tableStyleId>
              </a:tblPr>
              <a:tblGrid>
                <a:gridCol w="840731">
                  <a:extLst>
                    <a:ext uri="{9D8B030D-6E8A-4147-A177-3AD203B41FA5}">
                      <a16:colId xmlns:a16="http://schemas.microsoft.com/office/drawing/2014/main" val="1552353103"/>
                    </a:ext>
                  </a:extLst>
                </a:gridCol>
                <a:gridCol w="1062681">
                  <a:extLst>
                    <a:ext uri="{9D8B030D-6E8A-4147-A177-3AD203B41FA5}">
                      <a16:colId xmlns:a16="http://schemas.microsoft.com/office/drawing/2014/main" val="611300259"/>
                    </a:ext>
                  </a:extLst>
                </a:gridCol>
                <a:gridCol w="1396314">
                  <a:extLst>
                    <a:ext uri="{9D8B030D-6E8A-4147-A177-3AD203B41FA5}">
                      <a16:colId xmlns:a16="http://schemas.microsoft.com/office/drawing/2014/main" val="559790747"/>
                    </a:ext>
                  </a:extLst>
                </a:gridCol>
                <a:gridCol w="1858058">
                  <a:extLst>
                    <a:ext uri="{9D8B030D-6E8A-4147-A177-3AD203B41FA5}">
                      <a16:colId xmlns:a16="http://schemas.microsoft.com/office/drawing/2014/main" val="2118848044"/>
                    </a:ext>
                  </a:extLst>
                </a:gridCol>
              </a:tblGrid>
              <a:tr h="543698">
                <a:tc>
                  <a:txBody>
                    <a:bodyPr/>
                    <a:lstStyle/>
                    <a:p>
                      <a:r>
                        <a:rPr lang="en-US" dirty="0" err="1"/>
                        <a:t>Lb</a:t>
                      </a:r>
                      <a:endParaRPr lang="en-US" dirty="0"/>
                    </a:p>
                  </a:txBody>
                  <a:tcPr/>
                </a:tc>
                <a:tc>
                  <a:txBody>
                    <a:bodyPr/>
                    <a:lstStyle/>
                    <a:p>
                      <a:r>
                        <a:rPr lang="en-US" dirty="0"/>
                        <a:t>Kg</a:t>
                      </a:r>
                    </a:p>
                  </a:txBody>
                  <a:tcPr/>
                </a:tc>
                <a:tc>
                  <a:txBody>
                    <a:bodyPr/>
                    <a:lstStyle/>
                    <a:p>
                      <a:r>
                        <a:rPr lang="en-US" dirty="0"/>
                        <a:t>Dose (mg)</a:t>
                      </a:r>
                    </a:p>
                  </a:txBody>
                  <a:tcPr/>
                </a:tc>
                <a:tc>
                  <a:txBody>
                    <a:bodyPr/>
                    <a:lstStyle/>
                    <a:p>
                      <a:r>
                        <a:rPr lang="en-US" dirty="0"/>
                        <a:t>Min # Auto-injectors</a:t>
                      </a:r>
                    </a:p>
                  </a:txBody>
                  <a:tcPr/>
                </a:tc>
                <a:extLst>
                  <a:ext uri="{0D108BD9-81ED-4DB2-BD59-A6C34878D82A}">
                    <a16:rowId xmlns:a16="http://schemas.microsoft.com/office/drawing/2014/main" val="1220729988"/>
                  </a:ext>
                </a:extLst>
              </a:tr>
              <a:tr h="274320">
                <a:tc>
                  <a:txBody>
                    <a:bodyPr/>
                    <a:lstStyle/>
                    <a:p>
                      <a:r>
                        <a:rPr lang="en-US" dirty="0"/>
                        <a:t>40</a:t>
                      </a:r>
                    </a:p>
                  </a:txBody>
                  <a:tcPr/>
                </a:tc>
                <a:tc>
                  <a:txBody>
                    <a:bodyPr/>
                    <a:lstStyle/>
                    <a:p>
                      <a:r>
                        <a:rPr lang="en-US" dirty="0"/>
                        <a:t>18</a:t>
                      </a:r>
                    </a:p>
                  </a:txBody>
                  <a:tcPr/>
                </a:tc>
                <a:tc>
                  <a:txBody>
                    <a:bodyPr/>
                    <a:lstStyle/>
                    <a:p>
                      <a:r>
                        <a:rPr lang="en-US" dirty="0"/>
                        <a:t>3.6-9</a:t>
                      </a:r>
                    </a:p>
                  </a:txBody>
                  <a:tcPr/>
                </a:tc>
                <a:tc>
                  <a:txBody>
                    <a:bodyPr/>
                    <a:lstStyle/>
                    <a:p>
                      <a:r>
                        <a:rPr lang="en-US" dirty="0"/>
                        <a:t>2</a:t>
                      </a:r>
                    </a:p>
                  </a:txBody>
                  <a:tcPr/>
                </a:tc>
                <a:extLst>
                  <a:ext uri="{0D108BD9-81ED-4DB2-BD59-A6C34878D82A}">
                    <a16:rowId xmlns:a16="http://schemas.microsoft.com/office/drawing/2014/main" val="4088057628"/>
                  </a:ext>
                </a:extLst>
              </a:tr>
              <a:tr h="274320">
                <a:tc>
                  <a:txBody>
                    <a:bodyPr/>
                    <a:lstStyle/>
                    <a:p>
                      <a:r>
                        <a:rPr lang="en-US" dirty="0"/>
                        <a:t>50</a:t>
                      </a:r>
                    </a:p>
                  </a:txBody>
                  <a:tcPr/>
                </a:tc>
                <a:tc>
                  <a:txBody>
                    <a:bodyPr/>
                    <a:lstStyle/>
                    <a:p>
                      <a:r>
                        <a:rPr lang="en-US" dirty="0"/>
                        <a:t>22</a:t>
                      </a:r>
                    </a:p>
                  </a:txBody>
                  <a:tcPr/>
                </a:tc>
                <a:tc>
                  <a:txBody>
                    <a:bodyPr/>
                    <a:lstStyle/>
                    <a:p>
                      <a:r>
                        <a:rPr lang="en-US" dirty="0"/>
                        <a:t>4.5-11.4</a:t>
                      </a:r>
                    </a:p>
                  </a:txBody>
                  <a:tcPr/>
                </a:tc>
                <a:tc>
                  <a:txBody>
                    <a:bodyPr/>
                    <a:lstStyle/>
                    <a:p>
                      <a:r>
                        <a:rPr lang="en-US" dirty="0"/>
                        <a:t>2</a:t>
                      </a:r>
                    </a:p>
                  </a:txBody>
                  <a:tcPr/>
                </a:tc>
                <a:extLst>
                  <a:ext uri="{0D108BD9-81ED-4DB2-BD59-A6C34878D82A}">
                    <a16:rowId xmlns:a16="http://schemas.microsoft.com/office/drawing/2014/main" val="2102257577"/>
                  </a:ext>
                </a:extLst>
              </a:tr>
              <a:tr h="274320">
                <a:tc>
                  <a:txBody>
                    <a:bodyPr/>
                    <a:lstStyle/>
                    <a:p>
                      <a:r>
                        <a:rPr lang="en-US" dirty="0"/>
                        <a:t>60</a:t>
                      </a:r>
                    </a:p>
                  </a:txBody>
                  <a:tcPr/>
                </a:tc>
                <a:tc>
                  <a:txBody>
                    <a:bodyPr/>
                    <a:lstStyle/>
                    <a:p>
                      <a:r>
                        <a:rPr lang="en-US" dirty="0"/>
                        <a:t>27</a:t>
                      </a:r>
                    </a:p>
                  </a:txBody>
                  <a:tcPr/>
                </a:tc>
                <a:tc>
                  <a:txBody>
                    <a:bodyPr/>
                    <a:lstStyle/>
                    <a:p>
                      <a:r>
                        <a:rPr lang="en-US" dirty="0"/>
                        <a:t>5.4-13.5</a:t>
                      </a:r>
                    </a:p>
                  </a:txBody>
                  <a:tcPr/>
                </a:tc>
                <a:tc>
                  <a:txBody>
                    <a:bodyPr/>
                    <a:lstStyle/>
                    <a:p>
                      <a:r>
                        <a:rPr lang="en-US" dirty="0"/>
                        <a:t>2</a:t>
                      </a:r>
                    </a:p>
                  </a:txBody>
                  <a:tcPr/>
                </a:tc>
                <a:extLst>
                  <a:ext uri="{0D108BD9-81ED-4DB2-BD59-A6C34878D82A}">
                    <a16:rowId xmlns:a16="http://schemas.microsoft.com/office/drawing/2014/main" val="1019111247"/>
                  </a:ext>
                </a:extLst>
              </a:tr>
              <a:tr h="274320">
                <a:tc>
                  <a:txBody>
                    <a:bodyPr/>
                    <a:lstStyle/>
                    <a:p>
                      <a:r>
                        <a:rPr lang="en-US" dirty="0"/>
                        <a:t>70</a:t>
                      </a:r>
                    </a:p>
                  </a:txBody>
                  <a:tcPr/>
                </a:tc>
                <a:tc>
                  <a:txBody>
                    <a:bodyPr/>
                    <a:lstStyle/>
                    <a:p>
                      <a:r>
                        <a:rPr lang="en-US" dirty="0"/>
                        <a:t>32</a:t>
                      </a:r>
                    </a:p>
                  </a:txBody>
                  <a:tcPr/>
                </a:tc>
                <a:tc>
                  <a:txBody>
                    <a:bodyPr/>
                    <a:lstStyle/>
                    <a:p>
                      <a:r>
                        <a:rPr lang="en-US" dirty="0"/>
                        <a:t>6.4-16</a:t>
                      </a:r>
                    </a:p>
                  </a:txBody>
                  <a:tcPr/>
                </a:tc>
                <a:tc>
                  <a:txBody>
                    <a:bodyPr/>
                    <a:lstStyle/>
                    <a:p>
                      <a:r>
                        <a:rPr lang="en-US" dirty="0"/>
                        <a:t>3</a:t>
                      </a:r>
                    </a:p>
                  </a:txBody>
                  <a:tcPr/>
                </a:tc>
                <a:extLst>
                  <a:ext uri="{0D108BD9-81ED-4DB2-BD59-A6C34878D82A}">
                    <a16:rowId xmlns:a16="http://schemas.microsoft.com/office/drawing/2014/main" val="3678153356"/>
                  </a:ext>
                </a:extLst>
              </a:tr>
              <a:tr h="274320">
                <a:tc>
                  <a:txBody>
                    <a:bodyPr/>
                    <a:lstStyle/>
                    <a:p>
                      <a:r>
                        <a:rPr lang="en-US" dirty="0"/>
                        <a:t>80</a:t>
                      </a:r>
                    </a:p>
                  </a:txBody>
                  <a:tcPr/>
                </a:tc>
                <a:tc>
                  <a:txBody>
                    <a:bodyPr/>
                    <a:lstStyle/>
                    <a:p>
                      <a:r>
                        <a:rPr lang="en-US" dirty="0"/>
                        <a:t>36</a:t>
                      </a:r>
                    </a:p>
                  </a:txBody>
                  <a:tcPr/>
                </a:tc>
                <a:tc>
                  <a:txBody>
                    <a:bodyPr/>
                    <a:lstStyle/>
                    <a:p>
                      <a:r>
                        <a:rPr lang="en-US" dirty="0"/>
                        <a:t>7.2-18</a:t>
                      </a:r>
                    </a:p>
                  </a:txBody>
                  <a:tcPr/>
                </a:tc>
                <a:tc>
                  <a:txBody>
                    <a:bodyPr/>
                    <a:lstStyle/>
                    <a:p>
                      <a:r>
                        <a:rPr lang="en-US" dirty="0"/>
                        <a:t>3</a:t>
                      </a:r>
                    </a:p>
                  </a:txBody>
                  <a:tcPr/>
                </a:tc>
                <a:extLst>
                  <a:ext uri="{0D108BD9-81ED-4DB2-BD59-A6C34878D82A}">
                    <a16:rowId xmlns:a16="http://schemas.microsoft.com/office/drawing/2014/main" val="3369662836"/>
                  </a:ext>
                </a:extLst>
              </a:tr>
              <a:tr h="274320">
                <a:tc>
                  <a:txBody>
                    <a:bodyPr/>
                    <a:lstStyle/>
                    <a:p>
                      <a:r>
                        <a:rPr lang="en-US" dirty="0"/>
                        <a:t>90</a:t>
                      </a:r>
                    </a:p>
                  </a:txBody>
                  <a:tcPr/>
                </a:tc>
                <a:tc>
                  <a:txBody>
                    <a:bodyPr/>
                    <a:lstStyle/>
                    <a:p>
                      <a:r>
                        <a:rPr lang="en-US" dirty="0"/>
                        <a:t>41</a:t>
                      </a:r>
                    </a:p>
                  </a:txBody>
                  <a:tcPr/>
                </a:tc>
                <a:tc>
                  <a:txBody>
                    <a:bodyPr/>
                    <a:lstStyle/>
                    <a:p>
                      <a:r>
                        <a:rPr lang="en-US" dirty="0"/>
                        <a:t>8.2-20.5</a:t>
                      </a:r>
                    </a:p>
                  </a:txBody>
                  <a:tcPr/>
                </a:tc>
                <a:tc>
                  <a:txBody>
                    <a:bodyPr/>
                    <a:lstStyle/>
                    <a:p>
                      <a:r>
                        <a:rPr lang="en-US" dirty="0"/>
                        <a:t>4</a:t>
                      </a:r>
                    </a:p>
                  </a:txBody>
                  <a:tcPr/>
                </a:tc>
                <a:extLst>
                  <a:ext uri="{0D108BD9-81ED-4DB2-BD59-A6C34878D82A}">
                    <a16:rowId xmlns:a16="http://schemas.microsoft.com/office/drawing/2014/main" val="3698368108"/>
                  </a:ext>
                </a:extLst>
              </a:tr>
            </a:tbl>
          </a:graphicData>
        </a:graphic>
      </p:graphicFrame>
      <p:sp>
        <p:nvSpPr>
          <p:cNvPr id="10" name="Text Placeholder 9">
            <a:extLst>
              <a:ext uri="{FF2B5EF4-FFF2-40B4-BE49-F238E27FC236}">
                <a16:creationId xmlns:a16="http://schemas.microsoft.com/office/drawing/2014/main" id="{F5963833-371A-A6E5-7EC3-4E8FFDEFB745}"/>
              </a:ext>
            </a:extLst>
          </p:cNvPr>
          <p:cNvSpPr>
            <a:spLocks noGrp="1"/>
          </p:cNvSpPr>
          <p:nvPr>
            <p:ph type="body" sz="quarter" idx="3"/>
          </p:nvPr>
        </p:nvSpPr>
        <p:spPr>
          <a:xfrm>
            <a:off x="6172200" y="1681163"/>
            <a:ext cx="5183188" cy="543053"/>
          </a:xfrm>
        </p:spPr>
        <p:txBody>
          <a:bodyPr/>
          <a:lstStyle/>
          <a:p>
            <a:r>
              <a:rPr lang="en-US" dirty="0"/>
              <a:t>2-PAM CHLORIDE</a:t>
            </a:r>
          </a:p>
        </p:txBody>
      </p:sp>
      <p:graphicFrame>
        <p:nvGraphicFramePr>
          <p:cNvPr id="16" name="Table 16">
            <a:extLst>
              <a:ext uri="{FF2B5EF4-FFF2-40B4-BE49-F238E27FC236}">
                <a16:creationId xmlns:a16="http://schemas.microsoft.com/office/drawing/2014/main" id="{D3681D2B-5495-9601-C88B-92B040569BBA}"/>
              </a:ext>
            </a:extLst>
          </p:cNvPr>
          <p:cNvGraphicFramePr>
            <a:graphicFrameLocks noGrp="1"/>
          </p:cNvGraphicFramePr>
          <p:nvPr>
            <p:ph sz="quarter" idx="4"/>
            <p:extLst>
              <p:ext uri="{D42A27DB-BD31-4B8C-83A1-F6EECF244321}">
                <p14:modId xmlns:p14="http://schemas.microsoft.com/office/powerpoint/2010/main" val="3225209618"/>
              </p:ext>
            </p:extLst>
          </p:nvPr>
        </p:nvGraphicFramePr>
        <p:xfrm>
          <a:off x="6172200" y="2224217"/>
          <a:ext cx="5183188" cy="2883367"/>
        </p:xfrm>
        <a:graphic>
          <a:graphicData uri="http://schemas.openxmlformats.org/drawingml/2006/table">
            <a:tbl>
              <a:tblPr firstRow="1" bandRow="1">
                <a:tableStyleId>{5C22544A-7EE6-4342-B048-85BDC9FD1C3A}</a:tableStyleId>
              </a:tblPr>
              <a:tblGrid>
                <a:gridCol w="895865">
                  <a:extLst>
                    <a:ext uri="{9D8B030D-6E8A-4147-A177-3AD203B41FA5}">
                      <a16:colId xmlns:a16="http://schemas.microsoft.com/office/drawing/2014/main" val="2522589030"/>
                    </a:ext>
                  </a:extLst>
                </a:gridCol>
                <a:gridCol w="1000897">
                  <a:extLst>
                    <a:ext uri="{9D8B030D-6E8A-4147-A177-3AD203B41FA5}">
                      <a16:colId xmlns:a16="http://schemas.microsoft.com/office/drawing/2014/main" val="1405711399"/>
                    </a:ext>
                  </a:extLst>
                </a:gridCol>
                <a:gridCol w="1433384">
                  <a:extLst>
                    <a:ext uri="{9D8B030D-6E8A-4147-A177-3AD203B41FA5}">
                      <a16:colId xmlns:a16="http://schemas.microsoft.com/office/drawing/2014/main" val="3252520956"/>
                    </a:ext>
                  </a:extLst>
                </a:gridCol>
                <a:gridCol w="1853042">
                  <a:extLst>
                    <a:ext uri="{9D8B030D-6E8A-4147-A177-3AD203B41FA5}">
                      <a16:colId xmlns:a16="http://schemas.microsoft.com/office/drawing/2014/main" val="336758976"/>
                    </a:ext>
                  </a:extLst>
                </a:gridCol>
              </a:tblGrid>
              <a:tr h="688807">
                <a:tc>
                  <a:txBody>
                    <a:bodyPr/>
                    <a:lstStyle/>
                    <a:p>
                      <a:r>
                        <a:rPr lang="en-US" dirty="0" err="1"/>
                        <a:t>Lb</a:t>
                      </a:r>
                      <a:endParaRPr lang="en-US" dirty="0"/>
                    </a:p>
                  </a:txBody>
                  <a:tcPr/>
                </a:tc>
                <a:tc>
                  <a:txBody>
                    <a:bodyPr/>
                    <a:lstStyle/>
                    <a:p>
                      <a:r>
                        <a:rPr lang="en-US" dirty="0"/>
                        <a:t>Kg</a:t>
                      </a:r>
                    </a:p>
                  </a:txBody>
                  <a:tcPr/>
                </a:tc>
                <a:tc>
                  <a:txBody>
                    <a:bodyPr/>
                    <a:lstStyle/>
                    <a:p>
                      <a:r>
                        <a:rPr lang="en-US" dirty="0"/>
                        <a:t>Dose (mg)</a:t>
                      </a:r>
                    </a:p>
                  </a:txBody>
                  <a:tcPr/>
                </a:tc>
                <a:tc>
                  <a:txBody>
                    <a:bodyPr/>
                    <a:lstStyle/>
                    <a:p>
                      <a:r>
                        <a:rPr lang="en-US" dirty="0"/>
                        <a:t>Min # Auto-injectors</a:t>
                      </a:r>
                    </a:p>
                  </a:txBody>
                  <a:tcPr/>
                </a:tc>
                <a:extLst>
                  <a:ext uri="{0D108BD9-81ED-4DB2-BD59-A6C34878D82A}">
                    <a16:rowId xmlns:a16="http://schemas.microsoft.com/office/drawing/2014/main" val="2528076104"/>
                  </a:ext>
                </a:extLst>
              </a:tr>
              <a:tr h="274320">
                <a:tc>
                  <a:txBody>
                    <a:bodyPr/>
                    <a:lstStyle/>
                    <a:p>
                      <a:r>
                        <a:rPr lang="en-US" dirty="0"/>
                        <a:t>40</a:t>
                      </a:r>
                    </a:p>
                  </a:txBody>
                  <a:tcPr/>
                </a:tc>
                <a:tc>
                  <a:txBody>
                    <a:bodyPr/>
                    <a:lstStyle/>
                    <a:p>
                      <a:r>
                        <a:rPr lang="en-US" dirty="0"/>
                        <a:t>18</a:t>
                      </a:r>
                    </a:p>
                  </a:txBody>
                  <a:tcPr/>
                </a:tc>
                <a:tc>
                  <a:txBody>
                    <a:bodyPr/>
                    <a:lstStyle/>
                    <a:p>
                      <a:r>
                        <a:rPr lang="en-US" sz="1800" kern="1200" dirty="0">
                          <a:solidFill>
                            <a:schemeClr val="dk1"/>
                          </a:solidFill>
                          <a:effectLst/>
                          <a:latin typeface="+mn-lt"/>
                          <a:ea typeface="+mn-ea"/>
                          <a:cs typeface="+mn-cs"/>
                        </a:rPr>
                        <a:t>180-360 </a:t>
                      </a:r>
                    </a:p>
                  </a:txBody>
                  <a:tcPr/>
                </a:tc>
                <a:tc>
                  <a:txBody>
                    <a:bodyPr/>
                    <a:lstStyle/>
                    <a:p>
                      <a:r>
                        <a:rPr lang="en-US" dirty="0"/>
                        <a:t>2</a:t>
                      </a:r>
                    </a:p>
                  </a:txBody>
                  <a:tcPr/>
                </a:tc>
                <a:extLst>
                  <a:ext uri="{0D108BD9-81ED-4DB2-BD59-A6C34878D82A}">
                    <a16:rowId xmlns:a16="http://schemas.microsoft.com/office/drawing/2014/main" val="1126383368"/>
                  </a:ext>
                </a:extLst>
              </a:tr>
              <a:tr h="274320">
                <a:tc>
                  <a:txBody>
                    <a:bodyPr/>
                    <a:lstStyle/>
                    <a:p>
                      <a:r>
                        <a:rPr lang="en-US" dirty="0"/>
                        <a:t>50</a:t>
                      </a:r>
                    </a:p>
                  </a:txBody>
                  <a:tcPr/>
                </a:tc>
                <a:tc>
                  <a:txBody>
                    <a:bodyPr/>
                    <a:lstStyle/>
                    <a:p>
                      <a:r>
                        <a:rPr lang="en-US" dirty="0"/>
                        <a:t>22</a:t>
                      </a:r>
                    </a:p>
                  </a:txBody>
                  <a:tcPr/>
                </a:tc>
                <a:tc>
                  <a:txBody>
                    <a:bodyPr/>
                    <a:lstStyle/>
                    <a:p>
                      <a:r>
                        <a:rPr lang="en-US" dirty="0"/>
                        <a:t>4.5-11.4</a:t>
                      </a:r>
                    </a:p>
                  </a:txBody>
                  <a:tcPr/>
                </a:tc>
                <a:tc>
                  <a:txBody>
                    <a:bodyPr/>
                    <a:lstStyle/>
                    <a:p>
                      <a:r>
                        <a:rPr lang="en-US" dirty="0"/>
                        <a:t>2</a:t>
                      </a:r>
                    </a:p>
                  </a:txBody>
                  <a:tcPr/>
                </a:tc>
                <a:extLst>
                  <a:ext uri="{0D108BD9-81ED-4DB2-BD59-A6C34878D82A}">
                    <a16:rowId xmlns:a16="http://schemas.microsoft.com/office/drawing/2014/main" val="1458647106"/>
                  </a:ext>
                </a:extLst>
              </a:tr>
              <a:tr h="274320">
                <a:tc>
                  <a:txBody>
                    <a:bodyPr/>
                    <a:lstStyle/>
                    <a:p>
                      <a:r>
                        <a:rPr lang="en-US" dirty="0"/>
                        <a:t>60</a:t>
                      </a:r>
                    </a:p>
                  </a:txBody>
                  <a:tcPr/>
                </a:tc>
                <a:tc>
                  <a:txBody>
                    <a:bodyPr/>
                    <a:lstStyle/>
                    <a:p>
                      <a:r>
                        <a:rPr lang="en-US" dirty="0"/>
                        <a:t>27</a:t>
                      </a:r>
                    </a:p>
                  </a:txBody>
                  <a:tcPr/>
                </a:tc>
                <a:tc>
                  <a:txBody>
                    <a:bodyPr/>
                    <a:lstStyle/>
                    <a:p>
                      <a:r>
                        <a:rPr lang="en-US" sz="1800" kern="1200" dirty="0">
                          <a:solidFill>
                            <a:schemeClr val="dk1"/>
                          </a:solidFill>
                          <a:effectLst/>
                          <a:latin typeface="+mn-lt"/>
                          <a:ea typeface="+mn-ea"/>
                          <a:cs typeface="+mn-cs"/>
                        </a:rPr>
                        <a:t>270-540 </a:t>
                      </a:r>
                    </a:p>
                  </a:txBody>
                  <a:tcPr/>
                </a:tc>
                <a:tc>
                  <a:txBody>
                    <a:bodyPr/>
                    <a:lstStyle/>
                    <a:p>
                      <a:r>
                        <a:rPr lang="en-US" dirty="0"/>
                        <a:t>2</a:t>
                      </a:r>
                    </a:p>
                  </a:txBody>
                  <a:tcPr/>
                </a:tc>
                <a:extLst>
                  <a:ext uri="{0D108BD9-81ED-4DB2-BD59-A6C34878D82A}">
                    <a16:rowId xmlns:a16="http://schemas.microsoft.com/office/drawing/2014/main" val="3430700904"/>
                  </a:ext>
                </a:extLst>
              </a:tr>
              <a:tr h="274320">
                <a:tc>
                  <a:txBody>
                    <a:bodyPr/>
                    <a:lstStyle/>
                    <a:p>
                      <a:r>
                        <a:rPr lang="en-US" dirty="0"/>
                        <a:t>70</a:t>
                      </a:r>
                    </a:p>
                  </a:txBody>
                  <a:tcPr/>
                </a:tc>
                <a:tc>
                  <a:txBody>
                    <a:bodyPr/>
                    <a:lstStyle/>
                    <a:p>
                      <a:r>
                        <a:rPr lang="en-US" dirty="0"/>
                        <a:t>32</a:t>
                      </a:r>
                    </a:p>
                  </a:txBody>
                  <a:tcPr/>
                </a:tc>
                <a:tc>
                  <a:txBody>
                    <a:bodyPr/>
                    <a:lstStyle/>
                    <a:p>
                      <a:r>
                        <a:rPr lang="en-US" sz="1800" kern="1200" dirty="0">
                          <a:solidFill>
                            <a:schemeClr val="dk1"/>
                          </a:solidFill>
                          <a:effectLst/>
                          <a:latin typeface="+mn-lt"/>
                          <a:ea typeface="+mn-ea"/>
                          <a:cs typeface="+mn-cs"/>
                        </a:rPr>
                        <a:t>320-640 </a:t>
                      </a:r>
                    </a:p>
                  </a:txBody>
                  <a:tcPr/>
                </a:tc>
                <a:tc>
                  <a:txBody>
                    <a:bodyPr/>
                    <a:lstStyle/>
                    <a:p>
                      <a:r>
                        <a:rPr lang="en-US" dirty="0"/>
                        <a:t>3</a:t>
                      </a:r>
                    </a:p>
                  </a:txBody>
                  <a:tcPr/>
                </a:tc>
                <a:extLst>
                  <a:ext uri="{0D108BD9-81ED-4DB2-BD59-A6C34878D82A}">
                    <a16:rowId xmlns:a16="http://schemas.microsoft.com/office/drawing/2014/main" val="1413478877"/>
                  </a:ext>
                </a:extLst>
              </a:tr>
              <a:tr h="274320">
                <a:tc>
                  <a:txBody>
                    <a:bodyPr/>
                    <a:lstStyle/>
                    <a:p>
                      <a:r>
                        <a:rPr lang="en-US" dirty="0"/>
                        <a:t>80</a:t>
                      </a:r>
                    </a:p>
                  </a:txBody>
                  <a:tcPr/>
                </a:tc>
                <a:tc>
                  <a:txBody>
                    <a:bodyPr/>
                    <a:lstStyle/>
                    <a:p>
                      <a:r>
                        <a:rPr lang="en-US" dirty="0"/>
                        <a:t>36</a:t>
                      </a:r>
                    </a:p>
                  </a:txBody>
                  <a:tcPr/>
                </a:tc>
                <a:tc>
                  <a:txBody>
                    <a:bodyPr/>
                    <a:lstStyle/>
                    <a:p>
                      <a:r>
                        <a:rPr lang="en-US" sz="1800" kern="1200" dirty="0">
                          <a:solidFill>
                            <a:schemeClr val="dk1"/>
                          </a:solidFill>
                          <a:effectLst/>
                          <a:latin typeface="+mn-lt"/>
                          <a:ea typeface="+mn-ea"/>
                          <a:cs typeface="+mn-cs"/>
                        </a:rPr>
                        <a:t>360-720 </a:t>
                      </a:r>
                    </a:p>
                  </a:txBody>
                  <a:tcPr/>
                </a:tc>
                <a:tc>
                  <a:txBody>
                    <a:bodyPr/>
                    <a:lstStyle/>
                    <a:p>
                      <a:r>
                        <a:rPr lang="en-US" dirty="0"/>
                        <a:t>3</a:t>
                      </a:r>
                    </a:p>
                  </a:txBody>
                  <a:tcPr/>
                </a:tc>
                <a:extLst>
                  <a:ext uri="{0D108BD9-81ED-4DB2-BD59-A6C34878D82A}">
                    <a16:rowId xmlns:a16="http://schemas.microsoft.com/office/drawing/2014/main" val="626784318"/>
                  </a:ext>
                </a:extLst>
              </a:tr>
              <a:tr h="274320">
                <a:tc>
                  <a:txBody>
                    <a:bodyPr/>
                    <a:lstStyle/>
                    <a:p>
                      <a:r>
                        <a:rPr lang="en-US" dirty="0"/>
                        <a:t>90</a:t>
                      </a:r>
                    </a:p>
                  </a:txBody>
                  <a:tcPr/>
                </a:tc>
                <a:tc>
                  <a:txBody>
                    <a:bodyPr/>
                    <a:lstStyle/>
                    <a:p>
                      <a:r>
                        <a:rPr lang="en-US" dirty="0"/>
                        <a:t>41</a:t>
                      </a:r>
                    </a:p>
                  </a:txBody>
                  <a:tcPr/>
                </a:tc>
                <a:tc>
                  <a:txBody>
                    <a:bodyPr/>
                    <a:lstStyle/>
                    <a:p>
                      <a:r>
                        <a:rPr lang="en-US" sz="1800" kern="1200" dirty="0">
                          <a:solidFill>
                            <a:schemeClr val="dk1"/>
                          </a:solidFill>
                          <a:effectLst/>
                          <a:latin typeface="+mn-lt"/>
                          <a:ea typeface="+mn-ea"/>
                          <a:cs typeface="+mn-cs"/>
                        </a:rPr>
                        <a:t>410-820 </a:t>
                      </a:r>
                    </a:p>
                  </a:txBody>
                  <a:tcPr/>
                </a:tc>
                <a:tc>
                  <a:txBody>
                    <a:bodyPr/>
                    <a:lstStyle/>
                    <a:p>
                      <a:r>
                        <a:rPr lang="en-US" dirty="0"/>
                        <a:t>4</a:t>
                      </a:r>
                    </a:p>
                  </a:txBody>
                  <a:tcPr/>
                </a:tc>
                <a:extLst>
                  <a:ext uri="{0D108BD9-81ED-4DB2-BD59-A6C34878D82A}">
                    <a16:rowId xmlns:a16="http://schemas.microsoft.com/office/drawing/2014/main" val="2338699652"/>
                  </a:ext>
                </a:extLst>
              </a:tr>
            </a:tbl>
          </a:graphicData>
        </a:graphic>
      </p:graphicFrame>
      <p:sp>
        <p:nvSpPr>
          <p:cNvPr id="17" name="TextBox 16">
            <a:extLst>
              <a:ext uri="{FF2B5EF4-FFF2-40B4-BE49-F238E27FC236}">
                <a16:creationId xmlns:a16="http://schemas.microsoft.com/office/drawing/2014/main" id="{2F8EB254-D884-BB7C-F835-24A6A1B39AD3}"/>
              </a:ext>
            </a:extLst>
          </p:cNvPr>
          <p:cNvSpPr txBox="1"/>
          <p:nvPr/>
        </p:nvSpPr>
        <p:spPr>
          <a:xfrm>
            <a:off x="839787" y="5107584"/>
            <a:ext cx="10515600" cy="1754326"/>
          </a:xfrm>
          <a:prstGeom prst="rect">
            <a:avLst/>
          </a:prstGeom>
          <a:solidFill>
            <a:srgbClr val="FFC000"/>
          </a:solidFill>
        </p:spPr>
        <p:txBody>
          <a:bodyPr wrap="square" rtlCol="0">
            <a:spAutoFit/>
          </a:bodyPr>
          <a:lstStyle/>
          <a:p>
            <a:r>
              <a:rPr lang="en-US" b="1" dirty="0"/>
              <a:t>PEARLS:WARNING: CONTACT WITH THESE TOXINS CAN BE FATAL TO RESCUERSCONSIDER SCENE SAFETY AND </a:t>
            </a:r>
            <a:r>
              <a:rPr lang="en-US" b="1" dirty="0" err="1"/>
              <a:t>DECONTAMINATION</a:t>
            </a:r>
            <a:r>
              <a:rPr lang="en-US" dirty="0" err="1"/>
              <a:t>·Assess</a:t>
            </a:r>
            <a:r>
              <a:rPr lang="en-US" dirty="0"/>
              <a:t> for </a:t>
            </a:r>
            <a:r>
              <a:rPr lang="en-US" b="1" dirty="0"/>
              <a:t>SLUDGEM </a:t>
            </a:r>
            <a:r>
              <a:rPr lang="en-US" dirty="0"/>
              <a:t>symptoms(</a:t>
            </a:r>
            <a:r>
              <a:rPr lang="en-US" b="1" dirty="0"/>
              <a:t>S</a:t>
            </a:r>
            <a:r>
              <a:rPr lang="en-US" dirty="0"/>
              <a:t>alivation, </a:t>
            </a:r>
            <a:r>
              <a:rPr lang="en-US" b="1" dirty="0"/>
              <a:t>L</a:t>
            </a:r>
            <a:r>
              <a:rPr lang="en-US" dirty="0"/>
              <a:t>acrimation, </a:t>
            </a:r>
            <a:r>
              <a:rPr lang="en-US" b="1" dirty="0"/>
              <a:t>U</a:t>
            </a:r>
            <a:r>
              <a:rPr lang="en-US" dirty="0"/>
              <a:t>rination, </a:t>
            </a:r>
            <a:r>
              <a:rPr lang="en-US" b="1" dirty="0"/>
              <a:t>D</a:t>
            </a:r>
            <a:r>
              <a:rPr lang="en-US" dirty="0"/>
              <a:t>efecation, </a:t>
            </a:r>
            <a:r>
              <a:rPr lang="en-US" b="1" dirty="0"/>
              <a:t>G</a:t>
            </a:r>
            <a:r>
              <a:rPr lang="en-US" dirty="0"/>
              <a:t>I Distress, </a:t>
            </a:r>
            <a:r>
              <a:rPr lang="en-US" b="1" dirty="0"/>
              <a:t>E</a:t>
            </a:r>
            <a:r>
              <a:rPr lang="en-US" dirty="0"/>
              <a:t>mesis, </a:t>
            </a:r>
            <a:r>
              <a:rPr lang="en-US" b="1" dirty="0"/>
              <a:t>M</a:t>
            </a:r>
            <a:r>
              <a:rPr lang="en-US" dirty="0"/>
              <a:t>uscle twitching/</a:t>
            </a:r>
            <a:r>
              <a:rPr lang="en-US" b="1" dirty="0"/>
              <a:t>M</a:t>
            </a:r>
            <a:r>
              <a:rPr lang="en-US" dirty="0"/>
              <a:t>iosis [constricted pupils]) and the </a:t>
            </a:r>
            <a:r>
              <a:rPr lang="en-US" b="1" dirty="0"/>
              <a:t>Killer-Bs</a:t>
            </a:r>
            <a:r>
              <a:rPr lang="en-US" dirty="0"/>
              <a:t>(</a:t>
            </a:r>
            <a:r>
              <a:rPr lang="en-US" b="1" dirty="0"/>
              <a:t>B</a:t>
            </a:r>
            <a:r>
              <a:rPr lang="en-US" dirty="0"/>
              <a:t>radycardia, </a:t>
            </a:r>
            <a:r>
              <a:rPr lang="en-US" b="1" dirty="0"/>
              <a:t>B</a:t>
            </a:r>
            <a:r>
              <a:rPr lang="en-US" dirty="0"/>
              <a:t>ronchorrhea, </a:t>
            </a:r>
            <a:r>
              <a:rPr lang="en-US" b="1" dirty="0"/>
              <a:t>B</a:t>
            </a:r>
            <a:r>
              <a:rPr lang="en-US" dirty="0"/>
              <a:t>ronchospasm)·Transport Police K9 with all windows of ambulance open or ensure exhaust fan and ventilation system activated. ·Decontaminate entire ambulance after Police K9 transport</a:t>
            </a:r>
          </a:p>
        </p:txBody>
      </p:sp>
    </p:spTree>
    <p:extLst>
      <p:ext uri="{BB962C8B-B14F-4D97-AF65-F5344CB8AC3E}">
        <p14:creationId xmlns:p14="http://schemas.microsoft.com/office/powerpoint/2010/main" val="1495309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br>
              <a:rPr lang="en-US" dirty="0"/>
            </a:br>
            <a:r>
              <a:rPr lang="en-US" dirty="0"/>
              <a:t>INJECTION SITES</a:t>
            </a:r>
          </a:p>
        </p:txBody>
      </p:sp>
      <p:pic>
        <p:nvPicPr>
          <p:cNvPr id="4" name="Content Placeholder 3">
            <a:extLst>
              <a:ext uri="{FF2B5EF4-FFF2-40B4-BE49-F238E27FC236}">
                <a16:creationId xmlns:a16="http://schemas.microsoft.com/office/drawing/2014/main" id="{EBFAF67A-5CC2-9E47-C4FD-E5B742FFBC90}"/>
              </a:ext>
            </a:extLst>
          </p:cNvPr>
          <p:cNvPicPr>
            <a:picLocks noGrp="1" noChangeAspect="1"/>
          </p:cNvPicPr>
          <p:nvPr>
            <p:ph idx="1"/>
          </p:nvPr>
        </p:nvPicPr>
        <p:blipFill>
          <a:blip r:embed="rId2"/>
          <a:stretch>
            <a:fillRect/>
          </a:stretch>
        </p:blipFill>
        <p:spPr>
          <a:xfrm>
            <a:off x="3756454" y="2265776"/>
            <a:ext cx="5357628" cy="3974386"/>
          </a:xfrm>
          <a:prstGeom prst="rect">
            <a:avLst/>
          </a:prstGeom>
        </p:spPr>
      </p:pic>
    </p:spTree>
    <p:extLst>
      <p:ext uri="{BB962C8B-B14F-4D97-AF65-F5344CB8AC3E}">
        <p14:creationId xmlns:p14="http://schemas.microsoft.com/office/powerpoint/2010/main" val="43319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K9.9: POLICE K9 PROTOCOLS</a:t>
            </a:r>
            <a:br>
              <a:rPr lang="en-US" dirty="0"/>
            </a:br>
            <a:r>
              <a:rPr lang="en-US" dirty="0"/>
              <a:t>HEAT INJURY</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endParaRPr lang="en-US" dirty="0"/>
          </a:p>
        </p:txBody>
      </p:sp>
      <p:sp>
        <p:nvSpPr>
          <p:cNvPr id="5" name="TextBox 4">
            <a:extLst>
              <a:ext uri="{FF2B5EF4-FFF2-40B4-BE49-F238E27FC236}">
                <a16:creationId xmlns:a16="http://schemas.microsoft.com/office/drawing/2014/main" id="{1C75A1F2-9B9C-CF20-6EEB-EE8674FC780A}"/>
              </a:ext>
            </a:extLst>
          </p:cNvPr>
          <p:cNvSpPr txBox="1"/>
          <p:nvPr/>
        </p:nvSpPr>
        <p:spPr>
          <a:xfrm>
            <a:off x="1186248" y="2224216"/>
            <a:ext cx="9749481" cy="3970318"/>
          </a:xfrm>
          <a:prstGeom prst="rect">
            <a:avLst/>
          </a:prstGeom>
          <a:solidFill>
            <a:srgbClr val="FFC000"/>
          </a:solidFill>
        </p:spPr>
        <p:txBody>
          <a:bodyPr wrap="square" rtlCol="0">
            <a:spAutoFit/>
          </a:bodyPr>
          <a:lstStyle/>
          <a:p>
            <a:pPr marL="342900" indent="-342900">
              <a:buFont typeface="Arial" panose="020B0604020202020204" pitchFamily="34" charset="0"/>
              <a:buChar char="•"/>
            </a:pPr>
            <a:r>
              <a:rPr lang="en-US" sz="2800" b="1" dirty="0"/>
              <a:t>Police K9 do not </a:t>
            </a:r>
            <a:r>
              <a:rPr lang="en-US" sz="2800" b="1" dirty="0" err="1"/>
              <a:t>sweat.</a:t>
            </a:r>
            <a:r>
              <a:rPr lang="en-US" sz="2800" dirty="0" err="1"/>
              <a:t>Their</a:t>
            </a:r>
            <a:r>
              <a:rPr lang="en-US" sz="2800" dirty="0"/>
              <a:t> predominant cooling mechanism is by panting. </a:t>
            </a:r>
          </a:p>
          <a:p>
            <a:pPr marL="342900" indent="-342900">
              <a:buFont typeface="Arial" panose="020B0604020202020204" pitchFamily="34" charset="0"/>
              <a:buChar char="•"/>
            </a:pPr>
            <a:r>
              <a:rPr lang="en-US" sz="2800" dirty="0"/>
              <a:t>The progression of heat injury in the Police K9 can be quite rapid and </a:t>
            </a:r>
            <a:r>
              <a:rPr lang="en-US" sz="2800" b="1" dirty="0"/>
              <a:t>requires immediately intervention</a:t>
            </a:r>
            <a:r>
              <a:rPr lang="en-US" sz="2800" dirty="0"/>
              <a:t>.</a:t>
            </a:r>
          </a:p>
          <a:p>
            <a:pPr marL="342900" indent="-342900">
              <a:buFont typeface="Arial" panose="020B0604020202020204" pitchFamily="34" charset="0"/>
              <a:buChar char="•"/>
            </a:pPr>
            <a:r>
              <a:rPr lang="en-US" sz="2800" dirty="0"/>
              <a:t>Causes are environmental, exertional or a combination of the two.</a:t>
            </a:r>
          </a:p>
          <a:p>
            <a:pPr marL="342900" indent="-342900">
              <a:buFont typeface="Arial" panose="020B0604020202020204" pitchFamily="34" charset="0"/>
              <a:buChar char="•"/>
            </a:pPr>
            <a:r>
              <a:rPr lang="en-US" sz="2800" b="1" dirty="0"/>
              <a:t>AVOID </a:t>
            </a:r>
            <a:r>
              <a:rPr lang="en-US" sz="2800" dirty="0"/>
              <a:t>muzzles unless required for safety reasons; an open basket muzzle is the preferred muzzle in this case to allow for panting. </a:t>
            </a:r>
          </a:p>
        </p:txBody>
      </p:sp>
    </p:spTree>
    <p:extLst>
      <p:ext uri="{BB962C8B-B14F-4D97-AF65-F5344CB8AC3E}">
        <p14:creationId xmlns:p14="http://schemas.microsoft.com/office/powerpoint/2010/main" val="7801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29BB-0283-3229-CEF0-F1548E18CC78}"/>
              </a:ext>
            </a:extLst>
          </p:cNvPr>
          <p:cNvSpPr>
            <a:spLocks noGrp="1"/>
          </p:cNvSpPr>
          <p:nvPr>
            <p:ph type="title"/>
          </p:nvPr>
        </p:nvSpPr>
        <p:spPr/>
        <p:txBody>
          <a:bodyPr/>
          <a:lstStyle/>
          <a:p>
            <a:r>
              <a:rPr lang="en-US" dirty="0"/>
              <a:t>https://</a:t>
            </a:r>
            <a:r>
              <a:rPr lang="en-US" dirty="0" err="1"/>
              <a:t>www.youtube.com</a:t>
            </a:r>
            <a:r>
              <a:rPr lang="en-US" dirty="0"/>
              <a:t>/</a:t>
            </a:r>
            <a:r>
              <a:rPr lang="en-US" dirty="0" err="1"/>
              <a:t>watch?v</a:t>
            </a:r>
            <a:r>
              <a:rPr lang="en-US" dirty="0"/>
              <a:t>=iJf8meRsUuk</a:t>
            </a:r>
          </a:p>
        </p:txBody>
      </p:sp>
      <p:pic>
        <p:nvPicPr>
          <p:cNvPr id="4" name="Online Media 3" descr="Heat Stroke in Dogs: Signs and Emergency Treatment">
            <a:hlinkClick r:id="" action="ppaction://media"/>
            <a:extLst>
              <a:ext uri="{FF2B5EF4-FFF2-40B4-BE49-F238E27FC236}">
                <a16:creationId xmlns:a16="http://schemas.microsoft.com/office/drawing/2014/main" id="{418B7575-267E-C857-CD27-946A691FE14F}"/>
              </a:ext>
            </a:extLst>
          </p:cNvPr>
          <p:cNvPicPr>
            <a:picLocks noGrp="1" noRot="1" noChangeAspect="1"/>
          </p:cNvPicPr>
          <p:nvPr>
            <p:ph idx="1"/>
            <a:videoFile r:link="rId1"/>
          </p:nvPr>
        </p:nvPicPr>
        <p:blipFill>
          <a:blip r:embed="rId3"/>
          <a:stretch>
            <a:fillRect/>
          </a:stretch>
        </p:blipFill>
        <p:spPr>
          <a:xfrm>
            <a:off x="3351213" y="2638425"/>
            <a:ext cx="5489575" cy="3101975"/>
          </a:xfrm>
          <a:prstGeom prst="rect">
            <a:avLst/>
          </a:prstGeom>
        </p:spPr>
      </p:pic>
    </p:spTree>
    <p:extLst>
      <p:ext uri="{BB962C8B-B14F-4D97-AF65-F5344CB8AC3E}">
        <p14:creationId xmlns:p14="http://schemas.microsoft.com/office/powerpoint/2010/main" val="2671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r>
              <a:rPr lang="en-US" dirty="0"/>
              <a:t>A police dog handler IS REQUIRED to approach the injured dog and assure that it is safe for EMS personnel to attend to the police dog.</a:t>
            </a:r>
          </a:p>
          <a:p>
            <a:r>
              <a:rPr lang="en-US" dirty="0"/>
              <a:t>Animal control assistance may be used if no K9 handler is available for care and transport of the injured K9.</a:t>
            </a:r>
          </a:p>
        </p:txBody>
      </p:sp>
    </p:spTree>
    <p:extLst>
      <p:ext uri="{BB962C8B-B14F-4D97-AF65-F5344CB8AC3E}">
        <p14:creationId xmlns:p14="http://schemas.microsoft.com/office/powerpoint/2010/main" val="656664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K9.9: POLICE K9 PROTOCOLS</a:t>
            </a:r>
            <a:br>
              <a:rPr lang="en-US" dirty="0"/>
            </a:br>
            <a:r>
              <a:rPr lang="en-US" dirty="0"/>
              <a:t>HEAT INJURY</a:t>
            </a:r>
          </a:p>
        </p:txBody>
      </p:sp>
      <p:pic>
        <p:nvPicPr>
          <p:cNvPr id="8" name="Picture 7">
            <a:extLst>
              <a:ext uri="{FF2B5EF4-FFF2-40B4-BE49-F238E27FC236}">
                <a16:creationId xmlns:a16="http://schemas.microsoft.com/office/drawing/2014/main" id="{05F37181-1ACC-7997-A1E1-85DC90CB7630}"/>
              </a:ext>
            </a:extLst>
          </p:cNvPr>
          <p:cNvPicPr>
            <a:picLocks noChangeAspect="1"/>
          </p:cNvPicPr>
          <p:nvPr/>
        </p:nvPicPr>
        <p:blipFill>
          <a:blip r:embed="rId2"/>
          <a:stretch>
            <a:fillRect/>
          </a:stretch>
        </p:blipFill>
        <p:spPr>
          <a:xfrm>
            <a:off x="8830144" y="332117"/>
            <a:ext cx="3164797" cy="2102164"/>
          </a:xfrm>
          <a:prstGeom prst="rect">
            <a:avLst/>
          </a:prstGeom>
        </p:spPr>
      </p:pic>
      <p:sp>
        <p:nvSpPr>
          <p:cNvPr id="5" name="TextBox 4">
            <a:extLst>
              <a:ext uri="{FF2B5EF4-FFF2-40B4-BE49-F238E27FC236}">
                <a16:creationId xmlns:a16="http://schemas.microsoft.com/office/drawing/2014/main" id="{E372A0B3-BBE3-19E3-3714-592836A2968B}"/>
              </a:ext>
            </a:extLst>
          </p:cNvPr>
          <p:cNvSpPr txBox="1"/>
          <p:nvPr/>
        </p:nvSpPr>
        <p:spPr>
          <a:xfrm>
            <a:off x="790832" y="6085332"/>
            <a:ext cx="10562964" cy="646331"/>
          </a:xfrm>
          <a:prstGeom prst="rect">
            <a:avLst/>
          </a:prstGeom>
          <a:solidFill>
            <a:srgbClr val="FFC000"/>
          </a:solidFill>
        </p:spPr>
        <p:txBody>
          <a:bodyPr wrap="square" rtlCol="0">
            <a:spAutoFit/>
          </a:bodyPr>
          <a:lstStyle/>
          <a:p>
            <a:r>
              <a:rPr lang="en-US" dirty="0"/>
              <a:t>* Many canines are not trained or tolerable of rectal temps; may use axillary temperature if a rectal temp is not achievable. Axillary temps are approximately 1-2 degrees F less than rectal</a:t>
            </a:r>
          </a:p>
        </p:txBody>
      </p:sp>
      <p:graphicFrame>
        <p:nvGraphicFramePr>
          <p:cNvPr id="4" name="Table 4">
            <a:extLst>
              <a:ext uri="{FF2B5EF4-FFF2-40B4-BE49-F238E27FC236}">
                <a16:creationId xmlns:a16="http://schemas.microsoft.com/office/drawing/2014/main" id="{6C5F8AB3-7C68-1A4A-1A03-89146133EE40}"/>
              </a:ext>
            </a:extLst>
          </p:cNvPr>
          <p:cNvGraphicFramePr>
            <a:graphicFrameLocks noGrp="1"/>
          </p:cNvGraphicFramePr>
          <p:nvPr>
            <p:ph idx="1"/>
            <p:extLst>
              <p:ext uri="{D42A27DB-BD31-4B8C-83A1-F6EECF244321}">
                <p14:modId xmlns:p14="http://schemas.microsoft.com/office/powerpoint/2010/main" val="2631033823"/>
              </p:ext>
            </p:extLst>
          </p:nvPr>
        </p:nvGraphicFramePr>
        <p:xfrm>
          <a:off x="572525" y="2153412"/>
          <a:ext cx="11046942" cy="3931920"/>
        </p:xfrm>
        <a:graphic>
          <a:graphicData uri="http://schemas.openxmlformats.org/drawingml/2006/table">
            <a:tbl>
              <a:tblPr firstRow="1" bandRow="1">
                <a:tableStyleId>{5C22544A-7EE6-4342-B048-85BDC9FD1C3A}</a:tableStyleId>
              </a:tblPr>
              <a:tblGrid>
                <a:gridCol w="2221290">
                  <a:extLst>
                    <a:ext uri="{9D8B030D-6E8A-4147-A177-3AD203B41FA5}">
                      <a16:colId xmlns:a16="http://schemas.microsoft.com/office/drawing/2014/main" val="931071907"/>
                    </a:ext>
                  </a:extLst>
                </a:gridCol>
                <a:gridCol w="1204116">
                  <a:extLst>
                    <a:ext uri="{9D8B030D-6E8A-4147-A177-3AD203B41FA5}">
                      <a16:colId xmlns:a16="http://schemas.microsoft.com/office/drawing/2014/main" val="2209698054"/>
                    </a:ext>
                  </a:extLst>
                </a:gridCol>
                <a:gridCol w="911460">
                  <a:extLst>
                    <a:ext uri="{9D8B030D-6E8A-4147-A177-3AD203B41FA5}">
                      <a16:colId xmlns:a16="http://schemas.microsoft.com/office/drawing/2014/main" val="492443995"/>
                    </a:ext>
                  </a:extLst>
                </a:gridCol>
                <a:gridCol w="1039982">
                  <a:extLst>
                    <a:ext uri="{9D8B030D-6E8A-4147-A177-3AD203B41FA5}">
                      <a16:colId xmlns:a16="http://schemas.microsoft.com/office/drawing/2014/main" val="2654982040"/>
                    </a:ext>
                  </a:extLst>
                </a:gridCol>
                <a:gridCol w="622890">
                  <a:extLst>
                    <a:ext uri="{9D8B030D-6E8A-4147-A177-3AD203B41FA5}">
                      <a16:colId xmlns:a16="http://schemas.microsoft.com/office/drawing/2014/main" val="4027784171"/>
                    </a:ext>
                  </a:extLst>
                </a:gridCol>
                <a:gridCol w="1358031">
                  <a:extLst>
                    <a:ext uri="{9D8B030D-6E8A-4147-A177-3AD203B41FA5}">
                      <a16:colId xmlns:a16="http://schemas.microsoft.com/office/drawing/2014/main" val="1127734698"/>
                    </a:ext>
                  </a:extLst>
                </a:gridCol>
                <a:gridCol w="3689173">
                  <a:extLst>
                    <a:ext uri="{9D8B030D-6E8A-4147-A177-3AD203B41FA5}">
                      <a16:colId xmlns:a16="http://schemas.microsoft.com/office/drawing/2014/main" val="1299004381"/>
                    </a:ext>
                  </a:extLst>
                </a:gridCol>
              </a:tblGrid>
              <a:tr h="614502">
                <a:tc>
                  <a:txBody>
                    <a:bodyPr/>
                    <a:lstStyle/>
                    <a:p>
                      <a:endParaRPr lang="en-US"/>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Core Temp (F)* </a:t>
                      </a:r>
                    </a:p>
                  </a:txBody>
                  <a:tcPr marL="67227" marR="67227"/>
                </a:tc>
                <a:tc>
                  <a:txBody>
                    <a:bodyPr/>
                    <a:lstStyle/>
                    <a:p>
                      <a:r>
                        <a:rPr lang="en-US" dirty="0"/>
                        <a:t>HR</a:t>
                      </a:r>
                    </a:p>
                  </a:txBody>
                  <a:tcPr marL="67227" marR="67227"/>
                </a:tc>
                <a:tc>
                  <a:txBody>
                    <a:bodyPr/>
                    <a:lstStyle/>
                    <a:p>
                      <a:r>
                        <a:rPr lang="en-US" dirty="0"/>
                        <a:t>MM</a:t>
                      </a:r>
                    </a:p>
                  </a:txBody>
                  <a:tcPr marL="67227" marR="67227"/>
                </a:tc>
                <a:tc>
                  <a:txBody>
                    <a:bodyPr/>
                    <a:lstStyle/>
                    <a:p>
                      <a:r>
                        <a:rPr lang="en-US" dirty="0"/>
                        <a:t>LOC</a:t>
                      </a:r>
                    </a:p>
                  </a:txBody>
                  <a:tcPr marL="67227" marR="67227"/>
                </a:tc>
                <a:tc>
                  <a:txBody>
                    <a:bodyPr/>
                    <a:lstStyle/>
                    <a:p>
                      <a:r>
                        <a:rPr lang="en-US" dirty="0"/>
                        <a:t>Panting**</a:t>
                      </a:r>
                    </a:p>
                  </a:txBody>
                  <a:tcPr marL="67227" marR="67227"/>
                </a:tc>
                <a:tc>
                  <a:txBody>
                    <a:bodyPr/>
                    <a:lstStyle/>
                    <a:p>
                      <a:r>
                        <a:rPr lang="en-US" dirty="0"/>
                        <a:t>Behavior/performance</a:t>
                      </a:r>
                    </a:p>
                  </a:txBody>
                  <a:tcPr marL="67227" marR="67227"/>
                </a:tc>
                <a:extLst>
                  <a:ext uri="{0D108BD9-81ED-4DB2-BD59-A6C34878D82A}">
                    <a16:rowId xmlns:a16="http://schemas.microsoft.com/office/drawing/2014/main" val="1725229308"/>
                  </a:ext>
                </a:extLst>
              </a:tr>
              <a:tr h="901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Mild (heat stress) </a:t>
                      </a:r>
                    </a:p>
                    <a:p>
                      <a:endParaRPr lang="en-US" dirty="0"/>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Varies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105-106</a:t>
                      </a:r>
                      <a:endParaRPr lang="en-US" dirty="0"/>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Fast, strong </a:t>
                      </a:r>
                    </a:p>
                    <a:p>
                      <a:endParaRPr lang="en-US" dirty="0"/>
                    </a:p>
                  </a:txBody>
                  <a:tcPr marL="67227" marR="67227"/>
                </a:tc>
                <a:tc>
                  <a:txBody>
                    <a:bodyPr/>
                    <a:lstStyle/>
                    <a:p>
                      <a:r>
                        <a:rPr lang="en-US" dirty="0"/>
                        <a:t>Moist, Pink</a:t>
                      </a:r>
                    </a:p>
                  </a:txBody>
                  <a:tcPr marL="67227" marR="67227"/>
                </a:tc>
                <a:tc>
                  <a:txBody>
                    <a:bodyPr/>
                    <a:lstStyle/>
                    <a:p>
                      <a:r>
                        <a:rPr lang="en-US" dirty="0"/>
                        <a:t>Alert</a:t>
                      </a:r>
                    </a:p>
                  </a:txBody>
                  <a:tcPr marL="67227" marR="67227"/>
                </a:tc>
                <a:tc>
                  <a:txBody>
                    <a:bodyPr/>
                    <a:lstStyle/>
                    <a:p>
                      <a:r>
                        <a:rPr lang="en-US" dirty="0"/>
                        <a:t>Heavily Controlled</a:t>
                      </a:r>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Excessive thirst, discomfort with physical activity, slightly decreased performance </a:t>
                      </a:r>
                    </a:p>
                  </a:txBody>
                  <a:tcPr marL="67227" marR="67227"/>
                </a:tc>
                <a:extLst>
                  <a:ext uri="{0D108BD9-81ED-4DB2-BD59-A6C34878D82A}">
                    <a16:rowId xmlns:a16="http://schemas.microsoft.com/office/drawing/2014/main" val="3625877943"/>
                  </a:ext>
                </a:extLst>
              </a:tr>
              <a:tr h="1185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Moderate (heat exhaustion) </a:t>
                      </a:r>
                    </a:p>
                    <a:p>
                      <a:endParaRPr lang="en-US" dirty="0"/>
                    </a:p>
                  </a:txBody>
                  <a:tcPr marL="67227" marR="67227"/>
                </a:tc>
                <a:tc>
                  <a:txBody>
                    <a:bodyPr/>
                    <a:lstStyle/>
                    <a:p>
                      <a:r>
                        <a:rPr lang="en-US" dirty="0"/>
                        <a:t>106-108</a:t>
                      </a:r>
                    </a:p>
                  </a:txBody>
                  <a:tcPr marL="67227" marR="67227"/>
                </a:tc>
                <a:tc>
                  <a:txBody>
                    <a:bodyPr/>
                    <a:lstStyle/>
                    <a:p>
                      <a:r>
                        <a:rPr lang="en-US" dirty="0"/>
                        <a:t>Fast,</a:t>
                      </a:r>
                    </a:p>
                    <a:p>
                      <a:r>
                        <a:rPr lang="en-US" dirty="0"/>
                        <a:t>Strong,</a:t>
                      </a:r>
                    </a:p>
                    <a:p>
                      <a:r>
                        <a:rPr lang="en-US" dirty="0"/>
                        <a:t>Or Weak</a:t>
                      </a:r>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Tacky or Dry, Bright Red </a:t>
                      </a:r>
                    </a:p>
                    <a:p>
                      <a:endParaRPr lang="en-US" dirty="0"/>
                    </a:p>
                  </a:txBody>
                  <a:tcPr marL="67227" marR="67227"/>
                </a:tc>
                <a:tc>
                  <a:txBody>
                    <a:bodyPr/>
                    <a:lstStyle/>
                    <a:p>
                      <a:r>
                        <a:rPr lang="en-US" dirty="0"/>
                        <a:t>Alert</a:t>
                      </a:r>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Uncontrolled, Failure to Salivate </a:t>
                      </a:r>
                    </a:p>
                    <a:p>
                      <a:endParaRPr lang="en-US" dirty="0"/>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Weakness, anxiety, unwillingness to work, acts tired, unresponsive to handler commands </a:t>
                      </a:r>
                    </a:p>
                  </a:txBody>
                  <a:tcPr marL="67227" marR="67227"/>
                </a:tc>
                <a:extLst>
                  <a:ext uri="{0D108BD9-81ED-4DB2-BD59-A6C34878D82A}">
                    <a16:rowId xmlns:a16="http://schemas.microsoft.com/office/drawing/2014/main" val="2744792232"/>
                  </a:ext>
                </a:extLst>
              </a:tr>
              <a:tr h="420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Severe (heat stroke) </a:t>
                      </a:r>
                    </a:p>
                  </a:txBody>
                  <a:tcPr marL="67227" marR="67227"/>
                </a:tc>
                <a:tc>
                  <a:txBody>
                    <a:bodyPr/>
                    <a:lstStyle/>
                    <a:p>
                      <a:r>
                        <a:rPr lang="en-US" dirty="0"/>
                        <a:t>Usually</a:t>
                      </a:r>
                    </a:p>
                    <a:p>
                      <a:r>
                        <a:rPr lang="en-US" dirty="0"/>
                        <a:t>&gt;180</a:t>
                      </a:r>
                    </a:p>
                  </a:txBody>
                  <a:tcPr marL="67227" marR="67227"/>
                </a:tc>
                <a:tc>
                  <a:txBody>
                    <a:bodyPr/>
                    <a:lstStyle/>
                    <a:p>
                      <a:r>
                        <a:rPr lang="en-US" dirty="0"/>
                        <a:t>Weak</a:t>
                      </a:r>
                    </a:p>
                  </a:txBody>
                  <a:tcPr marL="67227" marR="67227"/>
                </a:tc>
                <a:tc>
                  <a:txBody>
                    <a:bodyPr/>
                    <a:lstStyle/>
                    <a:p>
                      <a:r>
                        <a:rPr lang="en-US" dirty="0"/>
                        <a:t>Dry, Pale</a:t>
                      </a:r>
                    </a:p>
                  </a:txBody>
                  <a:tcPr marL="67227" marR="67227"/>
                </a:tc>
                <a:tc>
                  <a:txBody>
                    <a:bodyPr/>
                    <a:lstStyle/>
                    <a:p>
                      <a:r>
                        <a:rPr lang="en-US" dirty="0"/>
                        <a:t>Altered</a:t>
                      </a:r>
                    </a:p>
                  </a:txBody>
                  <a:tcPr marL="67227" marR="67227"/>
                </a:tc>
                <a:tc>
                  <a:txBody>
                    <a:bodyPr/>
                    <a:lstStyle/>
                    <a:p>
                      <a:r>
                        <a:rPr lang="en-US" dirty="0"/>
                        <a:t>Maybe</a:t>
                      </a:r>
                    </a:p>
                  </a:txBody>
                  <a:tcPr marL="67227" marR="672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Vomiting, diarrhea, ataxia, head tremors, seizures, blindness, abnormal pupil size </a:t>
                      </a:r>
                    </a:p>
                  </a:txBody>
                  <a:tcPr marL="67227" marR="67227"/>
                </a:tc>
                <a:extLst>
                  <a:ext uri="{0D108BD9-81ED-4DB2-BD59-A6C34878D82A}">
                    <a16:rowId xmlns:a16="http://schemas.microsoft.com/office/drawing/2014/main" val="1371309233"/>
                  </a:ext>
                </a:extLst>
              </a:tr>
            </a:tbl>
          </a:graphicData>
        </a:graphic>
      </p:graphicFrame>
    </p:spTree>
    <p:extLst>
      <p:ext uri="{BB962C8B-B14F-4D97-AF65-F5344CB8AC3E}">
        <p14:creationId xmlns:p14="http://schemas.microsoft.com/office/powerpoint/2010/main" val="1186591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K9.9: POLICE K9 PROTOCOLS</a:t>
            </a:r>
            <a:br>
              <a:rPr lang="en-US" dirty="0"/>
            </a:br>
            <a:r>
              <a:rPr lang="en-US" dirty="0"/>
              <a:t>HEAT INJURY</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b="1" dirty="0"/>
              <a:t>Treatment for all stages of heat illness includes:</a:t>
            </a:r>
          </a:p>
          <a:p>
            <a:pPr marL="514350" indent="-514350">
              <a:buAutoNum type="arabicPeriod"/>
            </a:pPr>
            <a:r>
              <a:rPr lang="en-US" dirty="0"/>
              <a:t>Remove the Police K9 from the heat source and stop their work/exercise. </a:t>
            </a:r>
            <a:r>
              <a:rPr lang="en-US" b="1" dirty="0"/>
              <a:t>Transport immediately and perform other actions </a:t>
            </a:r>
            <a:r>
              <a:rPr lang="en-US" b="1" dirty="0" err="1"/>
              <a:t>en</a:t>
            </a:r>
            <a:r>
              <a:rPr lang="en-US" b="1" dirty="0"/>
              <a:t> route.</a:t>
            </a:r>
            <a:r>
              <a:rPr lang="en-US" dirty="0"/>
              <a:t> </a:t>
            </a:r>
          </a:p>
          <a:p>
            <a:pPr marL="514350" indent="-514350">
              <a:buAutoNum type="arabicPeriod"/>
            </a:pPr>
            <a:r>
              <a:rPr lang="en-US" dirty="0"/>
              <a:t>Begin cooling methods</a:t>
            </a:r>
          </a:p>
          <a:p>
            <a:pPr marL="514350" indent="-514350">
              <a:buAutoNum type="arabicPeriod"/>
            </a:pPr>
            <a:r>
              <a:rPr lang="en-US" dirty="0"/>
              <a:t>Monitor temperature (rectal or axillary), if trained and equipped</a:t>
            </a:r>
          </a:p>
          <a:p>
            <a:pPr marL="514350" indent="-514350">
              <a:buAutoNum type="arabicPeriod"/>
            </a:pPr>
            <a:r>
              <a:rPr lang="en-US" dirty="0"/>
              <a:t>Monitor for changes in mentation</a:t>
            </a:r>
          </a:p>
          <a:p>
            <a:pPr marL="0" indent="0">
              <a:buNone/>
            </a:pPr>
            <a:endParaRPr lang="en-US" dirty="0"/>
          </a:p>
        </p:txBody>
      </p:sp>
    </p:spTree>
    <p:extLst>
      <p:ext uri="{BB962C8B-B14F-4D97-AF65-F5344CB8AC3E}">
        <p14:creationId xmlns:p14="http://schemas.microsoft.com/office/powerpoint/2010/main" val="111201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K9.9: POLICE K9 PROTOCOLS</a:t>
            </a:r>
            <a:br>
              <a:rPr lang="en-US" dirty="0"/>
            </a:br>
            <a:r>
              <a:rPr lang="en-US" dirty="0"/>
              <a:t>HEAT INJURY</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b="1" dirty="0"/>
              <a:t>Mild Heat Injury (heat stress)</a:t>
            </a:r>
          </a:p>
          <a:p>
            <a:pPr marL="0" indent="0">
              <a:buNone/>
            </a:pPr>
            <a:r>
              <a:rPr lang="en-US" dirty="0"/>
              <a:t>5. Cool by bringing to a shaded or lightly air-conditioned area. If no A/C available, use circulating fan to blow a light breeze by the Police K9</a:t>
            </a:r>
          </a:p>
          <a:p>
            <a:pPr marL="0" indent="0">
              <a:buNone/>
            </a:pPr>
            <a:r>
              <a:rPr lang="en-US" dirty="0"/>
              <a:t>6. As feasible, remove muzzles, harnesses, tactical gear, etc. </a:t>
            </a:r>
          </a:p>
          <a:p>
            <a:pPr marL="0" indent="0">
              <a:buNone/>
            </a:pPr>
            <a:r>
              <a:rPr lang="en-US" dirty="0"/>
              <a:t>7. Place on a cool surface to promote conductive cooling</a:t>
            </a:r>
          </a:p>
          <a:p>
            <a:pPr marL="0" indent="0">
              <a:buNone/>
            </a:pPr>
            <a:r>
              <a:rPr lang="en-US" dirty="0"/>
              <a:t>8. Offer cool water and encourage drinking</a:t>
            </a:r>
          </a:p>
          <a:p>
            <a:pPr marL="0" indent="0">
              <a:buNone/>
            </a:pPr>
            <a:r>
              <a:rPr lang="en-US" dirty="0"/>
              <a:t>9.Monitor vital signs every 5 minutes; if able to measure temperature, discontinue </a:t>
            </a:r>
          </a:p>
          <a:p>
            <a:pPr marL="0" indent="0">
              <a:buNone/>
            </a:pPr>
            <a:endParaRPr lang="en-US" dirty="0"/>
          </a:p>
        </p:txBody>
      </p:sp>
    </p:spTree>
    <p:extLst>
      <p:ext uri="{BB962C8B-B14F-4D97-AF65-F5344CB8AC3E}">
        <p14:creationId xmlns:p14="http://schemas.microsoft.com/office/powerpoint/2010/main" val="701578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K9.9: POLICE K9 PROTOCOLS</a:t>
            </a:r>
            <a:br>
              <a:rPr lang="en-US" dirty="0"/>
            </a:br>
            <a:r>
              <a:rPr lang="en-US" dirty="0"/>
              <a:t>HEAT INJURY</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70000" lnSpcReduction="20000"/>
          </a:bodyPr>
          <a:lstStyle/>
          <a:p>
            <a:pPr marL="0" indent="0">
              <a:buNone/>
            </a:pPr>
            <a:r>
              <a:rPr lang="en-US" b="1" dirty="0"/>
              <a:t>Moderate Heat Injury (heat exhaustion)</a:t>
            </a:r>
          </a:p>
          <a:p>
            <a:pPr marL="0" indent="0">
              <a:buNone/>
            </a:pPr>
            <a:r>
              <a:rPr lang="en-US" dirty="0"/>
              <a:t>9.Follow guidelines above and start active external cooling</a:t>
            </a:r>
          </a:p>
          <a:p>
            <a:pPr marL="0" indent="0">
              <a:buNone/>
            </a:pPr>
            <a:r>
              <a:rPr lang="en-US" dirty="0"/>
              <a:t>	a. Use </a:t>
            </a:r>
            <a:r>
              <a:rPr lang="en-US" b="1" dirty="0"/>
              <a:t>air conditioning </a:t>
            </a:r>
            <a:r>
              <a:rPr lang="en-US" dirty="0"/>
              <a:t>or cooling </a:t>
            </a:r>
            <a:r>
              <a:rPr lang="en-US" b="1" dirty="0"/>
              <a:t>fans</a:t>
            </a:r>
            <a:r>
              <a:rPr lang="en-US" dirty="0"/>
              <a:t>, if available, to reduce core body temperature</a:t>
            </a:r>
          </a:p>
          <a:p>
            <a:pPr marL="0" indent="0">
              <a:buNone/>
            </a:pPr>
            <a:r>
              <a:rPr lang="en-US" dirty="0"/>
              <a:t>	b. Place </a:t>
            </a:r>
            <a:r>
              <a:rPr lang="en-US" b="1" dirty="0"/>
              <a:t>cold compress </a:t>
            </a:r>
            <a:r>
              <a:rPr lang="en-US" dirty="0"/>
              <a:t>or wrapped in towels on the </a:t>
            </a:r>
            <a:r>
              <a:rPr lang="en-US" b="1" dirty="0"/>
              <a:t>head and neck </a:t>
            </a:r>
            <a:r>
              <a:rPr lang="en-US" dirty="0"/>
              <a:t>as well as the </a:t>
            </a:r>
            <a:r>
              <a:rPr lang="en-US" b="1" dirty="0"/>
              <a:t>axillae 	and groin. </a:t>
            </a:r>
            <a:r>
              <a:rPr lang="en-US" dirty="0"/>
              <a:t>Avoid placing ice packs on the limbs as this shunts hot blood back to the core</a:t>
            </a:r>
          </a:p>
          <a:p>
            <a:pPr marL="0" indent="0">
              <a:buNone/>
            </a:pPr>
            <a:r>
              <a:rPr lang="en-US" dirty="0"/>
              <a:t>	c. </a:t>
            </a:r>
            <a:r>
              <a:rPr lang="en-US" b="1" dirty="0"/>
              <a:t>Douse or spray body with cold water</a:t>
            </a:r>
            <a:r>
              <a:rPr lang="en-US" dirty="0"/>
              <a:t>; soak hair to skin with cold water and use fans or 	A/C to cool further. </a:t>
            </a:r>
          </a:p>
          <a:p>
            <a:pPr marL="0" indent="0">
              <a:buNone/>
            </a:pPr>
            <a:r>
              <a:rPr lang="en-US" dirty="0"/>
              <a:t>10.Monitor vital signs every 5 minutes; if able to monitor temperature, discontinue cooling efforts when core temperature drops below 104F</a:t>
            </a:r>
          </a:p>
          <a:p>
            <a:pPr marL="0" indent="0">
              <a:buNone/>
            </a:pPr>
            <a:r>
              <a:rPr lang="en-US" dirty="0"/>
              <a:t>11.Dry Police K9 off, place on a dry surface, if possible and avoid direct application of air on Police K9 from circulating fans or A/C</a:t>
            </a:r>
          </a:p>
          <a:p>
            <a:pPr marL="0" indent="0">
              <a:buNone/>
            </a:pPr>
            <a:r>
              <a:rPr lang="en-US" dirty="0"/>
              <a:t>12.If able to monitor temperature, and if body temperature drops below 100F (</a:t>
            </a:r>
            <a:r>
              <a:rPr lang="en-US" b="1" dirty="0"/>
              <a:t>rebound hypothermia</a:t>
            </a:r>
            <a:r>
              <a:rPr lang="en-US" dirty="0"/>
              <a:t>) consider passive warming by covering with blankets or other similar materials  </a:t>
            </a:r>
          </a:p>
          <a:p>
            <a:pPr marL="0" indent="0">
              <a:buNone/>
            </a:pPr>
            <a:endParaRPr lang="en-US" dirty="0"/>
          </a:p>
        </p:txBody>
      </p:sp>
    </p:spTree>
    <p:extLst>
      <p:ext uri="{BB962C8B-B14F-4D97-AF65-F5344CB8AC3E}">
        <p14:creationId xmlns:p14="http://schemas.microsoft.com/office/powerpoint/2010/main" val="1182677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K9.9: POLICE K9 PROTOCOLS</a:t>
            </a:r>
            <a:br>
              <a:rPr lang="en-US" dirty="0"/>
            </a:br>
            <a:r>
              <a:rPr lang="en-US" dirty="0"/>
              <a:t>HEAT INJURY</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92500" lnSpcReduction="10000"/>
          </a:bodyPr>
          <a:lstStyle/>
          <a:p>
            <a:pPr marL="0" indent="0">
              <a:buNone/>
            </a:pPr>
            <a:r>
              <a:rPr lang="en-US" b="1" dirty="0"/>
              <a:t>Severe Heat Injury (heat stroke)</a:t>
            </a:r>
          </a:p>
          <a:p>
            <a:pPr marL="0" indent="0" algn="ctr">
              <a:buNone/>
            </a:pPr>
            <a:r>
              <a:rPr lang="en-US" b="1" dirty="0"/>
              <a:t>** This is a life-threatening condition**</a:t>
            </a:r>
          </a:p>
          <a:p>
            <a:pPr marL="0" indent="0">
              <a:buNone/>
            </a:pPr>
            <a:r>
              <a:rPr lang="en-US" dirty="0"/>
              <a:t>13.If able to monitor temperature, rapid cooling to a body temperature of 103.5-104F</a:t>
            </a:r>
          </a:p>
          <a:p>
            <a:pPr marL="514350" indent="-514350">
              <a:buAutoNum type="alphaLcPeriod"/>
            </a:pPr>
            <a:r>
              <a:rPr lang="en-US" dirty="0"/>
              <a:t>Cool water (do not submerge in ice bath)</a:t>
            </a:r>
          </a:p>
          <a:p>
            <a:pPr marL="514350" indent="-514350">
              <a:buAutoNum type="alphaLcPeriod"/>
            </a:pPr>
            <a:r>
              <a:rPr lang="en-US" dirty="0"/>
              <a:t>b. Soaking the Police K9 to the skin with cool water. Soak the entire Police K9 as rapidly as possible through the hair, soaking the skin thoroughly and implement convective cooling with cooling fans or A/C. </a:t>
            </a:r>
          </a:p>
          <a:p>
            <a:pPr marL="0" indent="0">
              <a:buNone/>
            </a:pPr>
            <a:r>
              <a:rPr lang="en-US" dirty="0"/>
              <a:t>14.If able to monitor temperature, when temperature reaches 104 F, remove from the bath/water, dry hair and continue to monitor temperature, </a:t>
            </a:r>
            <a:r>
              <a:rPr lang="en-US" b="1" dirty="0"/>
              <a:t>watch for rebound hypothermia, </a:t>
            </a:r>
            <a:r>
              <a:rPr lang="en-US" dirty="0"/>
              <a:t>as above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6368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K9.9: POLICE K9 PROTOCOLS</a:t>
            </a:r>
            <a:br>
              <a:rPr lang="en-US" dirty="0"/>
            </a:br>
            <a:r>
              <a:rPr lang="en-US" dirty="0"/>
              <a:t>HEAT INJURY</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lnSpcReduction="10000"/>
          </a:bodyPr>
          <a:lstStyle/>
          <a:p>
            <a:pPr marL="0" indent="0">
              <a:buNone/>
            </a:pPr>
            <a:r>
              <a:rPr lang="en-US" b="1" dirty="0"/>
              <a:t>NOTE</a:t>
            </a:r>
            <a:r>
              <a:rPr lang="en-US" dirty="0"/>
              <a:t>: No single core temperature value defines heat-related illness for all Police K9s in all circumstances. Well-conditioned, acclimated PoliceK9 may reach peak core temperatures as high 106 -108° F while working yet display no behavioral or clinical signs of heat stress. Base clinical assessment on presence and progression of clinical signs over core temperature. </a:t>
            </a:r>
          </a:p>
          <a:p>
            <a:pPr marL="0" indent="0">
              <a:buNone/>
            </a:pPr>
            <a:r>
              <a:rPr lang="en-US" b="1" dirty="0"/>
              <a:t>**Controlled panting: </a:t>
            </a:r>
            <a:r>
              <a:rPr lang="en-US" dirty="0"/>
              <a:t>the Police K9 can stop panting with an alcohol-soaked gauze is put in front of the nose or when the Police K9 becomes interested in or distracted by something (i.e. toy, reward, noxious stimulus, verbal command). </a:t>
            </a:r>
          </a:p>
          <a:p>
            <a:pPr marL="0" indent="0">
              <a:buNone/>
            </a:pPr>
            <a:r>
              <a:rPr lang="en-US" b="1" dirty="0"/>
              <a:t>**Uncontrolled panting: </a:t>
            </a:r>
            <a:r>
              <a:rPr lang="en-US" dirty="0"/>
              <a:t>the Police K9 cannot stop panting even when offered a treat or reward or when exposed to alcohol-soaked gauze or other noxious stimuli. </a:t>
            </a:r>
          </a:p>
          <a:p>
            <a:pPr marL="0" indent="0">
              <a:buNone/>
            </a:pPr>
            <a:endParaRPr lang="en-US" dirty="0"/>
          </a:p>
        </p:txBody>
      </p:sp>
    </p:spTree>
    <p:extLst>
      <p:ext uri="{BB962C8B-B14F-4D97-AF65-F5344CB8AC3E}">
        <p14:creationId xmlns:p14="http://schemas.microsoft.com/office/powerpoint/2010/main" val="2431355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K9.10: POLICE K9 PROTOCOLS</a:t>
            </a:r>
            <a:br>
              <a:rPr lang="en-US" dirty="0"/>
            </a:br>
            <a:r>
              <a:rPr lang="en-US" dirty="0"/>
              <a:t>ANAPHYLAXIS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fontScale="85000" lnSpcReduction="20000"/>
          </a:bodyPr>
          <a:lstStyle/>
          <a:p>
            <a:pPr marL="0" indent="0">
              <a:buNone/>
            </a:pPr>
            <a:r>
              <a:rPr lang="en-US" b="1" dirty="0"/>
              <a:t>EMT/ADVANCED EMT/PARAMEDIC STANDING ORDERS</a:t>
            </a:r>
            <a:endParaRPr lang="en-US" dirty="0"/>
          </a:p>
          <a:p>
            <a:pPr marL="514350" indent="-514350">
              <a:buAutoNum type="arabicPeriod"/>
            </a:pPr>
            <a:r>
              <a:rPr lang="en-US" dirty="0"/>
              <a:t>Allow Police K9 to assume position of comfort </a:t>
            </a:r>
          </a:p>
          <a:p>
            <a:pPr marL="514350" indent="-514350">
              <a:buAutoNum type="arabicPeriod"/>
            </a:pPr>
            <a:r>
              <a:rPr lang="en-US" dirty="0"/>
              <a:t>Secure Police K9 with leash/rope </a:t>
            </a:r>
          </a:p>
          <a:p>
            <a:pPr marL="514350" indent="-514350">
              <a:buAutoNum type="arabicPeriod"/>
            </a:pPr>
            <a:r>
              <a:rPr lang="en-US" dirty="0"/>
              <a:t>Manage airway as appropriate </a:t>
            </a:r>
          </a:p>
          <a:p>
            <a:pPr marL="514350" indent="-514350">
              <a:buAutoNum type="arabicPeriod"/>
            </a:pPr>
            <a:r>
              <a:rPr lang="en-US" dirty="0"/>
              <a:t>Supplemental oxygen, as appropriate </a:t>
            </a:r>
          </a:p>
          <a:p>
            <a:pPr marL="514350" indent="-514350">
              <a:buAutoNum type="arabicPeriod"/>
            </a:pPr>
            <a:r>
              <a:rPr lang="en-US" dirty="0"/>
              <a:t>If anaphylaxis identified, administer epinephrine via auto-injector or IM using Check and Inject, dosed by Police K9 weight.</a:t>
            </a:r>
          </a:p>
          <a:p>
            <a:pPr marL="914400" lvl="1" indent="-457200">
              <a:buAutoNum type="alphaLcPeriod"/>
            </a:pPr>
            <a:r>
              <a:rPr lang="en-US" dirty="0"/>
              <a:t>epinephrine0.3 mg IM (Adult auto-injector) for Police </a:t>
            </a:r>
            <a:r>
              <a:rPr lang="en-US"/>
              <a:t>K9s 20kg or </a:t>
            </a:r>
            <a:r>
              <a:rPr lang="en-US" dirty="0"/>
              <a:t>greater </a:t>
            </a:r>
          </a:p>
          <a:p>
            <a:pPr marL="914400" lvl="1" indent="-457200">
              <a:buAutoNum type="alphaLcPeriod"/>
            </a:pPr>
            <a:r>
              <a:rPr lang="en-US" dirty="0"/>
              <a:t>epinephrine0.15 mg IM (Pedi auto-injector) for Police K9sless than 20kg </a:t>
            </a:r>
          </a:p>
          <a:p>
            <a:r>
              <a:rPr lang="en-US" dirty="0"/>
              <a:t>May repeat IM </a:t>
            </a:r>
            <a:r>
              <a:rPr lang="en-US" b="1" dirty="0"/>
              <a:t>epinephrine </a:t>
            </a:r>
            <a:r>
              <a:rPr lang="en-US" dirty="0"/>
              <a:t>dose every dose every 5-15 min x 3 if signs/symptoms continue or return despite initial treatment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88650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K9.10: POLICE K9 PROTOCOLS</a:t>
            </a:r>
            <a:br>
              <a:rPr lang="en-US" dirty="0"/>
            </a:br>
            <a:r>
              <a:rPr lang="en-US" dirty="0"/>
              <a:t>ANAPHYLAXIS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a:solidFill>
            <a:srgbClr val="FFC000"/>
          </a:solidFill>
        </p:spPr>
        <p:txBody>
          <a:bodyPr>
            <a:normAutofit/>
          </a:bodyPr>
          <a:lstStyle/>
          <a:p>
            <a:pPr marL="0" indent="0">
              <a:buNone/>
            </a:pPr>
            <a:r>
              <a:rPr lang="en-US" b="1" dirty="0"/>
              <a:t>PEARLS</a:t>
            </a:r>
          </a:p>
          <a:p>
            <a:pPr marL="0" indent="0">
              <a:buNone/>
            </a:pPr>
            <a:r>
              <a:rPr lang="en-US" dirty="0"/>
              <a:t>In allergic reactions with progression to anaphylaxis, clinical signs are most often associated with the cardiovascular (CV) and gastrointestinal (GI) systems. Respiratory signs may also develop, along with seizures and anxiousness, progressing to weakness and collapse. Signs include: </a:t>
            </a:r>
          </a:p>
          <a:p>
            <a:r>
              <a:rPr lang="en-US" dirty="0"/>
              <a:t>CV: tachycardia, weakness, weak pulses, mucous membrane color changes </a:t>
            </a:r>
          </a:p>
          <a:p>
            <a:r>
              <a:rPr lang="en-US" dirty="0"/>
              <a:t>GI/GU: urinating, vomiting, and diarrhea that is often bloody</a:t>
            </a:r>
          </a:p>
          <a:p>
            <a:r>
              <a:rPr lang="en-US" dirty="0"/>
              <a:t>Respiratory: increased respiratory effort, wheezes, and crackles </a:t>
            </a:r>
          </a:p>
          <a:p>
            <a:pPr marL="0" indent="0">
              <a:buNone/>
            </a:pPr>
            <a:endParaRPr lang="en-US" dirty="0"/>
          </a:p>
        </p:txBody>
      </p:sp>
    </p:spTree>
    <p:extLst>
      <p:ext uri="{BB962C8B-B14F-4D97-AF65-F5344CB8AC3E}">
        <p14:creationId xmlns:p14="http://schemas.microsoft.com/office/powerpoint/2010/main" val="35893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r>
              <a:rPr lang="en-US" dirty="0"/>
              <a:t>EMS is to provide BLS level of care only.</a:t>
            </a:r>
          </a:p>
          <a:p>
            <a:r>
              <a:rPr lang="en-US" dirty="0"/>
              <a:t>EMS personnel can’t be held liable.</a:t>
            </a:r>
          </a:p>
          <a:p>
            <a:r>
              <a:rPr lang="en-US" dirty="0"/>
              <a:t>EMS must notify receiving facility using the Statewide Point-Of-Entry Plan for Police Dogs using their Public Safety Access Point and/or Cell</a:t>
            </a:r>
          </a:p>
          <a:p>
            <a:r>
              <a:rPr lang="en-US" dirty="0"/>
              <a:t>Report must be filed on PCR and submitted to </a:t>
            </a:r>
            <a:r>
              <a:rPr lang="en-US" dirty="0" err="1"/>
              <a:t>Matris</a:t>
            </a:r>
            <a:r>
              <a:rPr lang="en-US" dirty="0"/>
              <a:t>.</a:t>
            </a:r>
          </a:p>
          <a:p>
            <a:r>
              <a:rPr lang="en-US" dirty="0"/>
              <a:t>Enter dogs name in first name block and “K9” for last name</a:t>
            </a:r>
          </a:p>
          <a:p>
            <a:endParaRPr lang="en-US" dirty="0"/>
          </a:p>
        </p:txBody>
      </p:sp>
    </p:spTree>
    <p:extLst>
      <p:ext uri="{BB962C8B-B14F-4D97-AF65-F5344CB8AC3E}">
        <p14:creationId xmlns:p14="http://schemas.microsoft.com/office/powerpoint/2010/main" val="393106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dirty="0"/>
              <a:t>INITIAL CARE</a:t>
            </a:r>
          </a:p>
          <a:p>
            <a:r>
              <a:rPr lang="en-US" dirty="0"/>
              <a:t>Police handler or backup handler MUST SECURE the injured dog.</a:t>
            </a:r>
          </a:p>
          <a:p>
            <a:r>
              <a:rPr lang="en-US" dirty="0"/>
              <a:t>Police handler should be present during care and transport of K9.</a:t>
            </a:r>
          </a:p>
          <a:p>
            <a:r>
              <a:rPr lang="en-US" dirty="0"/>
              <a:t>If police handler is unable to assist in care and transport due to injury or fulfilling police duties a backup handler or properly equipped animal control may assist.</a:t>
            </a:r>
          </a:p>
        </p:txBody>
      </p:sp>
    </p:spTree>
    <p:extLst>
      <p:ext uri="{BB962C8B-B14F-4D97-AF65-F5344CB8AC3E}">
        <p14:creationId xmlns:p14="http://schemas.microsoft.com/office/powerpoint/2010/main" val="126844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normAutofit lnSpcReduction="10000"/>
          </a:bodyPr>
          <a:lstStyle/>
          <a:p>
            <a:pPr marL="0" indent="0">
              <a:buNone/>
            </a:pPr>
            <a:r>
              <a:rPr lang="en-US" dirty="0"/>
              <a:t>All injured police K9s should be muzzled before handling. The following are relative contraindications to muzzling:</a:t>
            </a:r>
          </a:p>
          <a:p>
            <a:r>
              <a:rPr lang="en-US" dirty="0"/>
              <a:t>Unconsciousness</a:t>
            </a:r>
          </a:p>
          <a:p>
            <a:r>
              <a:rPr lang="en-US" dirty="0"/>
              <a:t>Upper airway obstruction</a:t>
            </a:r>
          </a:p>
          <a:p>
            <a:r>
              <a:rPr lang="en-US" dirty="0"/>
              <a:t>Vomiting</a:t>
            </a:r>
          </a:p>
          <a:p>
            <a:r>
              <a:rPr lang="en-US" dirty="0"/>
              <a:t>Severe facial trauma</a:t>
            </a:r>
          </a:p>
          <a:p>
            <a:r>
              <a:rPr lang="en-US" dirty="0"/>
              <a:t>Heat-related injury (need to allow for evaporative cooling via panting)</a:t>
            </a:r>
          </a:p>
          <a:p>
            <a:r>
              <a:rPr lang="en-US" dirty="0"/>
              <a:t>If these police K9s need to be muzzled, a Cage-or Basket-type muzzle is preferred. </a:t>
            </a:r>
          </a:p>
          <a:p>
            <a:pPr marL="0" indent="0">
              <a:buNone/>
            </a:pPr>
            <a:endParaRPr lang="en-US" dirty="0"/>
          </a:p>
        </p:txBody>
      </p:sp>
    </p:spTree>
    <p:extLst>
      <p:ext uri="{BB962C8B-B14F-4D97-AF65-F5344CB8AC3E}">
        <p14:creationId xmlns:p14="http://schemas.microsoft.com/office/powerpoint/2010/main" val="251105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a:xfrm>
            <a:off x="2231136" y="328236"/>
            <a:ext cx="7729728" cy="1172574"/>
          </a:xfrm>
        </p:spPr>
        <p:txBody>
          <a:bodyPr/>
          <a:lstStyle/>
          <a:p>
            <a:r>
              <a:rPr lang="en-US" dirty="0"/>
              <a:t>K9.0: POLICE K9 PROTOCOLS</a:t>
            </a:r>
          </a:p>
        </p:txBody>
      </p:sp>
      <p:graphicFrame>
        <p:nvGraphicFramePr>
          <p:cNvPr id="4" name="Table 4">
            <a:extLst>
              <a:ext uri="{FF2B5EF4-FFF2-40B4-BE49-F238E27FC236}">
                <a16:creationId xmlns:a16="http://schemas.microsoft.com/office/drawing/2014/main" id="{67D7DAD2-4E3B-5A44-9995-B86EF38471E3}"/>
              </a:ext>
            </a:extLst>
          </p:cNvPr>
          <p:cNvGraphicFramePr>
            <a:graphicFrameLocks noGrp="1"/>
          </p:cNvGraphicFramePr>
          <p:nvPr>
            <p:ph idx="1"/>
            <p:extLst>
              <p:ext uri="{D42A27DB-BD31-4B8C-83A1-F6EECF244321}">
                <p14:modId xmlns:p14="http://schemas.microsoft.com/office/powerpoint/2010/main" val="4220833073"/>
              </p:ext>
            </p:extLst>
          </p:nvPr>
        </p:nvGraphicFramePr>
        <p:xfrm>
          <a:off x="646044" y="1690688"/>
          <a:ext cx="10707756" cy="4839077"/>
        </p:xfrm>
        <a:graphic>
          <a:graphicData uri="http://schemas.openxmlformats.org/drawingml/2006/table">
            <a:tbl>
              <a:tblPr firstRow="1" bandRow="1">
                <a:tableStyleId>{5C22544A-7EE6-4342-B048-85BDC9FD1C3A}</a:tableStyleId>
              </a:tblPr>
              <a:tblGrid>
                <a:gridCol w="1659834">
                  <a:extLst>
                    <a:ext uri="{9D8B030D-6E8A-4147-A177-3AD203B41FA5}">
                      <a16:colId xmlns:a16="http://schemas.microsoft.com/office/drawing/2014/main" val="1521905230"/>
                    </a:ext>
                  </a:extLst>
                </a:gridCol>
                <a:gridCol w="3309731">
                  <a:extLst>
                    <a:ext uri="{9D8B030D-6E8A-4147-A177-3AD203B41FA5}">
                      <a16:colId xmlns:a16="http://schemas.microsoft.com/office/drawing/2014/main" val="2533020690"/>
                    </a:ext>
                  </a:extLst>
                </a:gridCol>
                <a:gridCol w="5738191">
                  <a:extLst>
                    <a:ext uri="{9D8B030D-6E8A-4147-A177-3AD203B41FA5}">
                      <a16:colId xmlns:a16="http://schemas.microsoft.com/office/drawing/2014/main" val="2037772176"/>
                    </a:ext>
                  </a:extLst>
                </a:gridCol>
              </a:tblGrid>
              <a:tr h="731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Muzzle Type</a:t>
                      </a:r>
                      <a:endParaRPr lang="en-US" dirty="0"/>
                    </a:p>
                  </a:txBody>
                  <a:tcPr/>
                </a:tc>
                <a:tc>
                  <a:txBody>
                    <a:bodyPr/>
                    <a:lstStyle/>
                    <a:p>
                      <a:r>
                        <a:rPr lang="en-US" sz="1800" b="1" kern="1200" dirty="0">
                          <a:solidFill>
                            <a:schemeClr val="lt1"/>
                          </a:solidFill>
                          <a:effectLst/>
                          <a:latin typeface="+mn-lt"/>
                          <a:ea typeface="+mn-ea"/>
                          <a:cs typeface="+mn-cs"/>
                        </a:rPr>
                        <a:t>Required Materials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Suggested Use </a:t>
                      </a:r>
                    </a:p>
                    <a:p>
                      <a:endParaRPr lang="en-US" dirty="0"/>
                    </a:p>
                  </a:txBody>
                  <a:tcPr/>
                </a:tc>
                <a:extLst>
                  <a:ext uri="{0D108BD9-81ED-4DB2-BD59-A6C34878D82A}">
                    <a16:rowId xmlns:a16="http://schemas.microsoft.com/office/drawing/2014/main" val="2016865991"/>
                  </a:ext>
                </a:extLst>
              </a:tr>
              <a:tr h="1364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Cage or Basket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Manufactured cage/basket muzzle (preferably made out of rubber)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All Purpose~ Preferred muzzle: allows for open-mouth breathing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Suggested if oxygen delivery is indicated </a:t>
                      </a:r>
                    </a:p>
                    <a:p>
                      <a:endParaRPr lang="en-US" dirty="0"/>
                    </a:p>
                  </a:txBody>
                  <a:tcPr/>
                </a:tc>
                <a:extLst>
                  <a:ext uri="{0D108BD9-81ED-4DB2-BD59-A6C34878D82A}">
                    <a16:rowId xmlns:a16="http://schemas.microsoft.com/office/drawing/2014/main" val="2728187401"/>
                  </a:ext>
                </a:extLst>
              </a:tr>
              <a:tr h="731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Fabric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Manufactured, pre-sized muzzle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All-purpose </a:t>
                      </a:r>
                    </a:p>
                    <a:p>
                      <a:endParaRPr lang="en-US" dirty="0"/>
                    </a:p>
                  </a:txBody>
                  <a:tcPr/>
                </a:tc>
                <a:extLst>
                  <a:ext uri="{0D108BD9-81ED-4DB2-BD59-A6C34878D82A}">
                    <a16:rowId xmlns:a16="http://schemas.microsoft.com/office/drawing/2014/main" val="635781448"/>
                  </a:ext>
                </a:extLst>
              </a:tr>
              <a:tr h="1671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Quick muzzle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Any available, broad-width (greater than 1-2 inches) tape, leash, webbing, gauze, etc.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Use only if fabric or cage/basket muzzle is unavailable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Narrow gauze etc. can cause injury, prevents panting (heat reduction) and may impede air flow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To apply</a:t>
                      </a:r>
                      <a:r>
                        <a:rPr lang="en-US" sz="1800" kern="1200" dirty="0">
                          <a:solidFill>
                            <a:schemeClr val="dk1"/>
                          </a:solidFill>
                          <a:effectLst/>
                          <a:latin typeface="+mn-lt"/>
                          <a:ea typeface="+mn-ea"/>
                          <a:cs typeface="+mn-cs"/>
                        </a:rPr>
                        <a:t>, create a loop with the gauze or leash, slip over muzzle, tighten, wrap gauze so it is on the underside of the jaw and tie back behind the ears.</a:t>
                      </a:r>
                    </a:p>
                    <a:p>
                      <a:endParaRPr lang="en-US" dirty="0"/>
                    </a:p>
                  </a:txBody>
                  <a:tcPr/>
                </a:tc>
                <a:extLst>
                  <a:ext uri="{0D108BD9-81ED-4DB2-BD59-A6C34878D82A}">
                    <a16:rowId xmlns:a16="http://schemas.microsoft.com/office/drawing/2014/main" val="2643638286"/>
                  </a:ext>
                </a:extLst>
              </a:tr>
            </a:tbl>
          </a:graphicData>
        </a:graphic>
      </p:graphicFrame>
      <p:pic>
        <p:nvPicPr>
          <p:cNvPr id="3" name="Picture 2">
            <a:extLst>
              <a:ext uri="{FF2B5EF4-FFF2-40B4-BE49-F238E27FC236}">
                <a16:creationId xmlns:a16="http://schemas.microsoft.com/office/drawing/2014/main" id="{9E310447-FA7F-6730-8B2B-8446841F3D18}"/>
              </a:ext>
            </a:extLst>
          </p:cNvPr>
          <p:cNvPicPr>
            <a:picLocks noChangeAspect="1"/>
          </p:cNvPicPr>
          <p:nvPr/>
        </p:nvPicPr>
        <p:blipFill rotWithShape="1">
          <a:blip r:embed="rId2"/>
          <a:srcRect r="17343" b="31305"/>
          <a:stretch/>
        </p:blipFill>
        <p:spPr>
          <a:xfrm>
            <a:off x="1404736" y="3816626"/>
            <a:ext cx="826400" cy="741677"/>
          </a:xfrm>
          <a:prstGeom prst="rect">
            <a:avLst/>
          </a:prstGeom>
        </p:spPr>
      </p:pic>
      <p:pic>
        <p:nvPicPr>
          <p:cNvPr id="5" name="Picture 4">
            <a:extLst>
              <a:ext uri="{FF2B5EF4-FFF2-40B4-BE49-F238E27FC236}">
                <a16:creationId xmlns:a16="http://schemas.microsoft.com/office/drawing/2014/main" id="{789F3005-7248-B67A-1F74-3A8EAA541EC0}"/>
              </a:ext>
            </a:extLst>
          </p:cNvPr>
          <p:cNvPicPr>
            <a:picLocks noChangeAspect="1"/>
          </p:cNvPicPr>
          <p:nvPr/>
        </p:nvPicPr>
        <p:blipFill>
          <a:blip r:embed="rId3"/>
          <a:stretch>
            <a:fillRect/>
          </a:stretch>
        </p:blipFill>
        <p:spPr>
          <a:xfrm>
            <a:off x="1306071" y="2700227"/>
            <a:ext cx="1023730" cy="1021460"/>
          </a:xfrm>
          <a:prstGeom prst="rect">
            <a:avLst/>
          </a:prstGeom>
        </p:spPr>
      </p:pic>
      <p:pic>
        <p:nvPicPr>
          <p:cNvPr id="6" name="Picture 5">
            <a:extLst>
              <a:ext uri="{FF2B5EF4-FFF2-40B4-BE49-F238E27FC236}">
                <a16:creationId xmlns:a16="http://schemas.microsoft.com/office/drawing/2014/main" id="{1D412A8B-C621-44BF-B0F0-8E2BF4AF849D}"/>
              </a:ext>
            </a:extLst>
          </p:cNvPr>
          <p:cNvPicPr>
            <a:picLocks noChangeAspect="1"/>
          </p:cNvPicPr>
          <p:nvPr/>
        </p:nvPicPr>
        <p:blipFill>
          <a:blip r:embed="rId4"/>
          <a:stretch>
            <a:fillRect/>
          </a:stretch>
        </p:blipFill>
        <p:spPr>
          <a:xfrm>
            <a:off x="661042" y="5439666"/>
            <a:ext cx="1937951" cy="1090098"/>
          </a:xfrm>
          <a:prstGeom prst="rect">
            <a:avLst/>
          </a:prstGeom>
        </p:spPr>
      </p:pic>
    </p:spTree>
    <p:extLst>
      <p:ext uri="{BB962C8B-B14F-4D97-AF65-F5344CB8AC3E}">
        <p14:creationId xmlns:p14="http://schemas.microsoft.com/office/powerpoint/2010/main" val="282701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4F77-BEC9-DB6D-E490-D74E14BAA7E7}"/>
              </a:ext>
            </a:extLst>
          </p:cNvPr>
          <p:cNvSpPr>
            <a:spLocks noGrp="1"/>
          </p:cNvSpPr>
          <p:nvPr>
            <p:ph type="title"/>
          </p:nvPr>
        </p:nvSpPr>
        <p:spPr/>
        <p:txBody>
          <a:bodyPr/>
          <a:lstStyle/>
          <a:p>
            <a:r>
              <a:rPr lang="en-US" dirty="0"/>
              <a:t>K9.0: POLICE K9 PROTOCOLS</a:t>
            </a:r>
          </a:p>
        </p:txBody>
      </p:sp>
      <p:sp>
        <p:nvSpPr>
          <p:cNvPr id="3" name="Content Placeholder 2">
            <a:extLst>
              <a:ext uri="{FF2B5EF4-FFF2-40B4-BE49-F238E27FC236}">
                <a16:creationId xmlns:a16="http://schemas.microsoft.com/office/drawing/2014/main" id="{79D0D38C-E660-4720-60D5-D98C95EFCCA3}"/>
              </a:ext>
            </a:extLst>
          </p:cNvPr>
          <p:cNvSpPr>
            <a:spLocks noGrp="1"/>
          </p:cNvSpPr>
          <p:nvPr>
            <p:ph idx="1"/>
          </p:nvPr>
        </p:nvSpPr>
        <p:spPr/>
        <p:txBody>
          <a:bodyPr/>
          <a:lstStyle/>
          <a:p>
            <a:pPr marL="0" indent="0">
              <a:buNone/>
            </a:pPr>
            <a:r>
              <a:rPr lang="en-US" dirty="0"/>
              <a:t>2. The police K9 should be restrained in a position of comfort, which may include sitting or standing. Do not restrain the police K9 in such a manner that its ability to breathe or pant is impeded.</a:t>
            </a:r>
          </a:p>
          <a:p>
            <a:pPr marL="0" indent="0">
              <a:buNone/>
            </a:pPr>
            <a:r>
              <a:rPr lang="en-US" dirty="0"/>
              <a:t>3.Slide the appropriately-sized muzzle over the police K9's snout from the rostral (anterior) to caudal (posterior) aspect. Be sure that the lower jaw is captured in the muzzle and not free.</a:t>
            </a:r>
          </a:p>
          <a:p>
            <a:pPr marL="0" indent="0">
              <a:buNone/>
            </a:pPr>
            <a:r>
              <a:rPr lang="en-US" dirty="0"/>
              <a:t>4.Be sure to frequently check the security of the muzzle and make sure that it is not impeding the police K9's ability to breathe.</a:t>
            </a:r>
          </a:p>
          <a:p>
            <a:pPr marL="0" indent="0">
              <a:buNone/>
            </a:pPr>
            <a:endParaRPr lang="en-US" dirty="0"/>
          </a:p>
        </p:txBody>
      </p:sp>
    </p:spTree>
    <p:extLst>
      <p:ext uri="{BB962C8B-B14F-4D97-AF65-F5344CB8AC3E}">
        <p14:creationId xmlns:p14="http://schemas.microsoft.com/office/powerpoint/2010/main" val="199197757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{2580B648-5B28-0B43-B5C3-840897E85FC1}tf10001120</Template>
  <TotalTime>998</TotalTime>
  <Words>3636</Words>
  <Application>Microsoft Macintosh PowerPoint</Application>
  <PresentationFormat>Widescreen</PresentationFormat>
  <Paragraphs>372</Paragraphs>
  <Slides>47</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Gill Sans MT</vt:lpstr>
      <vt:lpstr>Parcel</vt:lpstr>
      <vt:lpstr>OEMS K9 PROTOCOLS</vt:lpstr>
      <vt:lpstr>K9.0: POLICE K9 PROTOCOLS</vt:lpstr>
      <vt:lpstr>https://btvaccess-temp.us-east-1.linodeobjects.com/DogSafetySeminar.mp4</vt:lpstr>
      <vt:lpstr>K9.0: POLICE K9 PROTOCOLS</vt:lpstr>
      <vt:lpstr>K9.0: POLICE K9 PROTOCOLS</vt:lpstr>
      <vt:lpstr>K9.0: POLICE K9 PROTOCOLS</vt:lpstr>
      <vt:lpstr>K9.0: POLICE K9 PROTOCOLS</vt:lpstr>
      <vt:lpstr>K9.0: POLICE K9 PROTOCOLS</vt:lpstr>
      <vt:lpstr>K9.0: POLICE K9 PROTOCOLS</vt:lpstr>
      <vt:lpstr>K9.0: POLICE K9 PROTOCOLS</vt:lpstr>
      <vt:lpstr>K9.2: POLICE K9 PROTOCOLS:  AIRWAY OBSTRUCTION</vt:lpstr>
      <vt:lpstr>K9.2: POLICE K9 PROTOCOLS:  AIRWAY OBSTRUCTION</vt:lpstr>
      <vt:lpstr>K9.2: POLICE K9 PROTOCOLS:  AIRWAY OBSTRUCTION</vt:lpstr>
      <vt:lpstr>K9.2: POLICE K9 PROTOCOLS:  AIRWAY OBSTRUCTION</vt:lpstr>
      <vt:lpstr>K9.2: POLICE K9 PROTOCOLS:  AIRWAY OBSTRUCTION</vt:lpstr>
      <vt:lpstr>https://www.youtube.com/watch?v=v14poLgeYY0</vt:lpstr>
      <vt:lpstr>https://www.youtube.com/watch?v=fAIz3zD2l60</vt:lpstr>
      <vt:lpstr>K9.2: POLICE K9 PROTOCOLS:  AIRWAY OBSTRUCTION</vt:lpstr>
      <vt:lpstr>K9.2: POLICE K9 PROTOCOLS:  AIRWAY OBSTRUCTION</vt:lpstr>
      <vt:lpstr>K9.2: POLICE K9 PROTOCOLS:  AIRWAY MANAGEMENT</vt:lpstr>
      <vt:lpstr>K9.2: POLICE K9 PROTOCOLS:  AIRWAY MANAGEMENT</vt:lpstr>
      <vt:lpstr>K9.3: POLICE K9 PROTOCOLS:  CARDIAC ARREST and POST ROSC CARE</vt:lpstr>
      <vt:lpstr>K9.3: POLICE K9 PROTOCOLS:  CARDIAC ARREST and POST ROSC CARE</vt:lpstr>
      <vt:lpstr>https://www.youtube.com/watch?v=KqClwoUrgZA</vt:lpstr>
      <vt:lpstr>K9.4: POLICE K9 PROTOCOLS:  HEMORRHAGIC CONTROL AND SHOCK</vt:lpstr>
      <vt:lpstr>K9.4: POLICE K9 PROTOCOLS:  HEMORRHAGIC CONTROL AND SHOCK</vt:lpstr>
      <vt:lpstr>K9.4: POLICE K9 PROTOCOLS:  HEMORRHAGIC CONTROL AND SHOCK</vt:lpstr>
      <vt:lpstr>K9.4: POLICE K9 PROTOCOLS:  HEMORRHAGIC CONTROL AND SHOCK</vt:lpstr>
      <vt:lpstr>K9.5: POLICE K9 PROTOCOLS CHEST TRAUMA</vt:lpstr>
      <vt:lpstr>K9. 6: POLICE K9 PROTOCOLS BURNS</vt:lpstr>
      <vt:lpstr>K9. 6: POLICE K9 PROTOCOLS BURNS</vt:lpstr>
      <vt:lpstr>K9.0: POLICE K9 PROTOCOLS INJECTION SITES</vt:lpstr>
      <vt:lpstr> K9.7: POLICE K9 PROTOCOLS Overdose/CO/CN/Smoke Exposure </vt:lpstr>
      <vt:lpstr> K9.7: POLICE K9 PROTOCOLS Overdose/CO/CN/Smoke Exposure </vt:lpstr>
      <vt:lpstr>  K9.8: POLICE K9 PROTOCOLS Organophosphate/Carbamate Exposure  </vt:lpstr>
      <vt:lpstr>K9.8: POLICE K9 PROTOCOLS Organophosphate/Carbamate Exposure</vt:lpstr>
      <vt:lpstr>K9.0: POLICE K9 PROTOCOLS INJECTION SITES</vt:lpstr>
      <vt:lpstr>K9.9: POLICE K9 PROTOCOLS HEAT INJURY</vt:lpstr>
      <vt:lpstr>https://www.youtube.com/watch?v=iJf8meRsUuk</vt:lpstr>
      <vt:lpstr>K9.9: POLICE K9 PROTOCOLS HEAT INJURY</vt:lpstr>
      <vt:lpstr>K9.9: POLICE K9 PROTOCOLS HEAT INJURY</vt:lpstr>
      <vt:lpstr>K9.9: POLICE K9 PROTOCOLS HEAT INJURY</vt:lpstr>
      <vt:lpstr>K9.9: POLICE K9 PROTOCOLS HEAT INJURY</vt:lpstr>
      <vt:lpstr>K9.9: POLICE K9 PROTOCOLS HEAT INJURY</vt:lpstr>
      <vt:lpstr>K9.9: POLICE K9 PROTOCOLS HEAT INJURY</vt:lpstr>
      <vt:lpstr>K9.10: POLICE K9 PROTOCOLS ANAPHYLAXIS</vt:lpstr>
      <vt:lpstr>K9.10: POLICE K9 PROTOCOLS ANAPHYLAXIS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OEMS K9 PROTOCOLS</dc:title>
  <dc:creator>Daniel Muse</dc:creator>
  <cp:lastModifiedBy>Daniel Muse</cp:lastModifiedBy>
  <cp:revision>24</cp:revision>
  <dcterms:created xsi:type="dcterms:W3CDTF">2022-08-23T11:46:37Z</dcterms:created>
  <dcterms:modified xsi:type="dcterms:W3CDTF">2023-01-03T19:44:44Z</dcterms:modified>
</cp:coreProperties>
</file>