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3" r:id="rId1"/>
  </p:sldMasterIdLst>
  <p:sldIdLst>
    <p:sldId id="256" r:id="rId2"/>
    <p:sldId id="257" r:id="rId3"/>
    <p:sldId id="273" r:id="rId4"/>
    <p:sldId id="266" r:id="rId5"/>
    <p:sldId id="270" r:id="rId6"/>
    <p:sldId id="272" r:id="rId7"/>
    <p:sldId id="258" r:id="rId8"/>
    <p:sldId id="261" r:id="rId9"/>
    <p:sldId id="262" r:id="rId10"/>
    <p:sldId id="259" r:id="rId11"/>
    <p:sldId id="260" r:id="rId12"/>
    <p:sldId id="263" r:id="rId13"/>
    <p:sldId id="264" r:id="rId14"/>
    <p:sldId id="265" r:id="rId15"/>
    <p:sldId id="267" r:id="rId16"/>
    <p:sldId id="271" r:id="rId17"/>
    <p:sldId id="268" r:id="rId18"/>
    <p:sldId id="269" r:id="rId19"/>
    <p:sldId id="331" r:id="rId20"/>
    <p:sldId id="332" r:id="rId21"/>
    <p:sldId id="333" r:id="rId22"/>
    <p:sldId id="33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p:restoredTop sz="96327"/>
  </p:normalViewPr>
  <p:slideViewPr>
    <p:cSldViewPr snapToGrid="0" snapToObjects="1">
      <p:cViewPr varScale="1">
        <p:scale>
          <a:sx n="128" d="100"/>
          <a:sy n="128" d="100"/>
        </p:scale>
        <p:origin x="2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80DFEBB-8D9D-494F-B41C-D10D05D7550F}" type="datetimeFigureOut">
              <a:rPr lang="en-US" smtClean="0"/>
              <a:t>1/19/21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31663991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DFEBB-8D9D-494F-B41C-D10D05D7550F}"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193668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DFEBB-8D9D-494F-B41C-D10D05D7550F}"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304750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0DFEBB-8D9D-494F-B41C-D10D05D7550F}" type="datetimeFigureOut">
              <a:rPr lang="en-US" smtClean="0"/>
              <a:t>1/19/21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402454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80DFEBB-8D9D-494F-B41C-D10D05D7550F}" type="datetimeFigureOut">
              <a:rPr lang="en-US" smtClean="0"/>
              <a:t>1/19/21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36956559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0DFEBB-8D9D-494F-B41C-D10D05D7550F}" type="datetimeFigureOut">
              <a:rPr lang="en-US" smtClean="0"/>
              <a:t>1/19/21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54778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80DFEBB-8D9D-494F-B41C-D10D05D7550F}" type="datetimeFigureOut">
              <a:rPr lang="en-US" smtClean="0"/>
              <a:t>1/19/21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6F3A7-B8AC-184B-B5BC-1574804CD16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5142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0DFEBB-8D9D-494F-B41C-D10D05D7550F}" type="datetimeFigureOut">
              <a:rPr lang="en-US" smtClean="0"/>
              <a:t>1/19/21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344941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DFEBB-8D9D-494F-B41C-D10D05D7550F}" type="datetimeFigureOut">
              <a:rPr lang="en-US" smtClean="0"/>
              <a:t>1/19/21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49789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80DFEBB-8D9D-494F-B41C-D10D05D7550F}" type="datetimeFigureOut">
              <a:rPr lang="en-US" smtClean="0"/>
              <a:t>1/19/21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2864037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0DFEBB-8D9D-494F-B41C-D10D05D7550F}" type="datetimeFigureOut">
              <a:rPr lang="en-US" smtClean="0"/>
              <a:t>1/19/21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7F06F3A7-B8AC-184B-B5BC-1574804CD168}" type="slidenum">
              <a:rPr lang="en-US" smtClean="0"/>
              <a:t>‹#›</a:t>
            </a:fld>
            <a:endParaRPr lang="en-US"/>
          </a:p>
        </p:txBody>
      </p:sp>
    </p:spTree>
    <p:extLst>
      <p:ext uri="{BB962C8B-B14F-4D97-AF65-F5344CB8AC3E}">
        <p14:creationId xmlns:p14="http://schemas.microsoft.com/office/powerpoint/2010/main" val="303114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0DFEBB-8D9D-494F-B41C-D10D05D7550F}" type="datetimeFigureOut">
              <a:rPr lang="en-US" smtClean="0"/>
              <a:t>1/19/21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F06F3A7-B8AC-184B-B5BC-1574804CD168}" type="slidenum">
              <a:rPr lang="en-US" smtClean="0"/>
              <a:t>‹#›</a:t>
            </a:fld>
            <a:endParaRPr lang="en-US"/>
          </a:p>
        </p:txBody>
      </p:sp>
    </p:spTree>
    <p:extLst>
      <p:ext uri="{BB962C8B-B14F-4D97-AF65-F5344CB8AC3E}">
        <p14:creationId xmlns:p14="http://schemas.microsoft.com/office/powerpoint/2010/main" val="2821553283"/>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EB8E-2669-744F-9F0A-29ECC5D5EC63}"/>
              </a:ext>
            </a:extLst>
          </p:cNvPr>
          <p:cNvSpPr>
            <a:spLocks noGrp="1"/>
          </p:cNvSpPr>
          <p:nvPr>
            <p:ph type="ctrTitle"/>
          </p:nvPr>
        </p:nvSpPr>
        <p:spPr/>
        <p:txBody>
          <a:bodyPr/>
          <a:lstStyle/>
          <a:p>
            <a:r>
              <a:rPr lang="en-US" dirty="0"/>
              <a:t>COVID-19 VACCINE FAQ’s</a:t>
            </a:r>
          </a:p>
        </p:txBody>
      </p:sp>
      <p:sp>
        <p:nvSpPr>
          <p:cNvPr id="3" name="Subtitle 2">
            <a:extLst>
              <a:ext uri="{FF2B5EF4-FFF2-40B4-BE49-F238E27FC236}">
                <a16:creationId xmlns:a16="http://schemas.microsoft.com/office/drawing/2014/main" id="{202624EF-50A8-ED44-B20C-E2ADC40E45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083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6">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18">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CC54EF-BCE5-8845-A313-D8013EE3E2C4}"/>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a:solidFill>
                  <a:srgbClr val="FFFFFF"/>
                </a:solidFill>
              </a:rPr>
              <a:t>I’m pregnant. Should I get it?</a:t>
            </a:r>
          </a:p>
        </p:txBody>
      </p:sp>
      <p:sp>
        <p:nvSpPr>
          <p:cNvPr id="3" name="Content Placeholder 2">
            <a:extLst>
              <a:ext uri="{FF2B5EF4-FFF2-40B4-BE49-F238E27FC236}">
                <a16:creationId xmlns:a16="http://schemas.microsoft.com/office/drawing/2014/main" id="{6B706B21-3EF4-6C48-92D3-21FBDD5CBB71}"/>
              </a:ext>
            </a:extLst>
          </p:cNvPr>
          <p:cNvSpPr>
            <a:spLocks noGrp="1"/>
          </p:cNvSpPr>
          <p:nvPr>
            <p:ph idx="1"/>
          </p:nvPr>
        </p:nvSpPr>
        <p:spPr>
          <a:xfrm>
            <a:off x="5591695" y="1402080"/>
            <a:ext cx="5320696" cy="4053840"/>
          </a:xfrm>
        </p:spPr>
        <p:txBody>
          <a:bodyPr anchor="ctr">
            <a:noAutofit/>
          </a:bodyPr>
          <a:lstStyle/>
          <a:p>
            <a:r>
              <a:rPr lang="en-US" sz="2000" dirty="0"/>
              <a:t>That is a decision you must make.</a:t>
            </a:r>
          </a:p>
          <a:p>
            <a:r>
              <a:rPr lang="en-US" sz="2000" dirty="0"/>
              <a:t>The vaccine is thought to be safe in pregnancy and during lactation.</a:t>
            </a:r>
          </a:p>
          <a:p>
            <a:r>
              <a:rPr lang="en-US" sz="2000" dirty="0"/>
              <a:t>HOWEVER NOT ENOUGH DATA HAS BEEN COMPILED AND NO CONCLUSIVE STATEMENT CAN BE MADE.</a:t>
            </a:r>
          </a:p>
          <a:p>
            <a:r>
              <a:rPr lang="en-US" sz="2000" dirty="0"/>
              <a:t>There has been some concern that getting the virus can affect the pregnancy although again data is scant.</a:t>
            </a:r>
          </a:p>
          <a:p>
            <a:r>
              <a:rPr lang="en-US" sz="2000" dirty="0"/>
              <a:t>IT IS BEST TO DISCUSS THIS WITH YOUR OBSTETRICIAN.</a:t>
            </a:r>
          </a:p>
        </p:txBody>
      </p:sp>
    </p:spTree>
    <p:extLst>
      <p:ext uri="{BB962C8B-B14F-4D97-AF65-F5344CB8AC3E}">
        <p14:creationId xmlns:p14="http://schemas.microsoft.com/office/powerpoint/2010/main" val="3961464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A114-AFE3-414B-BD85-1D456981CDEA}"/>
              </a:ext>
            </a:extLst>
          </p:cNvPr>
          <p:cNvSpPr>
            <a:spLocks noGrp="1"/>
          </p:cNvSpPr>
          <p:nvPr>
            <p:ph type="title"/>
          </p:nvPr>
        </p:nvSpPr>
        <p:spPr>
          <a:xfrm>
            <a:off x="1121343" y="1444753"/>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en-US" sz="3200">
                <a:solidFill>
                  <a:srgbClr val="FFFFFF"/>
                </a:solidFill>
              </a:rPr>
              <a:t>HOW LONG WILL THE VACCINE LAST?</a:t>
            </a:r>
          </a:p>
        </p:txBody>
      </p:sp>
      <p:sp>
        <p:nvSpPr>
          <p:cNvPr id="3" name="Content Placeholder 2">
            <a:extLst>
              <a:ext uri="{FF2B5EF4-FFF2-40B4-BE49-F238E27FC236}">
                <a16:creationId xmlns:a16="http://schemas.microsoft.com/office/drawing/2014/main" id="{9176E62A-EB8F-2A4F-A22F-C43218BED55D}"/>
              </a:ext>
            </a:extLst>
          </p:cNvPr>
          <p:cNvSpPr>
            <a:spLocks noGrp="1"/>
          </p:cNvSpPr>
          <p:nvPr>
            <p:ph idx="1"/>
          </p:nvPr>
        </p:nvSpPr>
        <p:spPr>
          <a:xfrm>
            <a:off x="6095999" y="1444752"/>
            <a:ext cx="4974658" cy="3968496"/>
          </a:xfrm>
        </p:spPr>
        <p:txBody>
          <a:bodyPr anchor="ctr">
            <a:noAutofit/>
          </a:bodyPr>
          <a:lstStyle/>
          <a:p>
            <a:r>
              <a:rPr lang="en-US" sz="2400" dirty="0">
                <a:solidFill>
                  <a:schemeClr val="tx1">
                    <a:lumMod val="75000"/>
                    <a:lumOff val="25000"/>
                  </a:schemeClr>
                </a:solidFill>
              </a:rPr>
              <a:t>This is still being studied and exact duration is still not completely known.</a:t>
            </a:r>
          </a:p>
          <a:p>
            <a:r>
              <a:rPr lang="en-US" sz="2400" dirty="0">
                <a:solidFill>
                  <a:schemeClr val="tx1">
                    <a:lumMod val="75000"/>
                    <a:lumOff val="25000"/>
                  </a:schemeClr>
                </a:solidFill>
              </a:rPr>
              <a:t>Based on vaccines to similar viruses (SARS-1), it is expected to POTENTIALLY last up to two years.</a:t>
            </a:r>
          </a:p>
          <a:p>
            <a:r>
              <a:rPr lang="en-US" sz="2400" dirty="0">
                <a:solidFill>
                  <a:schemeClr val="tx1">
                    <a:lumMod val="75000"/>
                    <a:lumOff val="25000"/>
                  </a:schemeClr>
                </a:solidFill>
              </a:rPr>
              <a:t>I expect we will be getting yearly vaccines like the flu vaccine…….but we can hope for every two years!</a:t>
            </a:r>
          </a:p>
        </p:txBody>
      </p:sp>
    </p:spTree>
    <p:extLst>
      <p:ext uri="{BB962C8B-B14F-4D97-AF65-F5344CB8AC3E}">
        <p14:creationId xmlns:p14="http://schemas.microsoft.com/office/powerpoint/2010/main" val="417041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FEF47B-0D62-8B4A-9DCB-7E7D4DE4B101}"/>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2300">
                <a:solidFill>
                  <a:srgbClr val="FFFFFF"/>
                </a:solidFill>
              </a:rPr>
              <a:t>I have a weakened immune system.  Can I receive the vaccine?</a:t>
            </a:r>
          </a:p>
        </p:txBody>
      </p:sp>
      <p:sp>
        <p:nvSpPr>
          <p:cNvPr id="3" name="Content Placeholder 2">
            <a:extLst>
              <a:ext uri="{FF2B5EF4-FFF2-40B4-BE49-F238E27FC236}">
                <a16:creationId xmlns:a16="http://schemas.microsoft.com/office/drawing/2014/main" id="{FA27B19D-3742-7749-BA47-5ADF7827082D}"/>
              </a:ext>
            </a:extLst>
          </p:cNvPr>
          <p:cNvSpPr>
            <a:spLocks noGrp="1"/>
          </p:cNvSpPr>
          <p:nvPr>
            <p:ph idx="1"/>
          </p:nvPr>
        </p:nvSpPr>
        <p:spPr>
          <a:xfrm>
            <a:off x="5159099" y="1283546"/>
            <a:ext cx="5715917" cy="3914063"/>
          </a:xfrm>
        </p:spPr>
        <p:txBody>
          <a:bodyPr anchor="ctr">
            <a:noAutofit/>
          </a:bodyPr>
          <a:lstStyle/>
          <a:p>
            <a:pPr marL="0" indent="0">
              <a:buNone/>
            </a:pPr>
            <a:r>
              <a:rPr lang="en-US" sz="2400" dirty="0">
                <a:solidFill>
                  <a:srgbClr val="404040"/>
                </a:solidFill>
              </a:rPr>
              <a:t>People with HIV and those with weakened immune systems due to other illnesses, medications or autoimmune disorders are all potentially at an increased risk for severe Covid-19 infections.  </a:t>
            </a:r>
            <a:r>
              <a:rPr lang="en-US" sz="2400" u="sng" dirty="0">
                <a:solidFill>
                  <a:srgbClr val="404040"/>
                </a:solidFill>
              </a:rPr>
              <a:t>They may receive a COVID-19 vaccine. However, they should be aware of the limited safety data.</a:t>
            </a:r>
            <a:r>
              <a:rPr lang="en-US" sz="2400" dirty="0">
                <a:solidFill>
                  <a:srgbClr val="404040"/>
                </a:solidFill>
              </a:rPr>
              <a:t> </a:t>
            </a:r>
            <a:r>
              <a:rPr lang="en-US" sz="1400" dirty="0">
                <a:solidFill>
                  <a:srgbClr val="404040"/>
                </a:solidFill>
              </a:rPr>
              <a:t>https://</a:t>
            </a:r>
            <a:r>
              <a:rPr lang="en-US" sz="1400" dirty="0" err="1">
                <a:solidFill>
                  <a:srgbClr val="404040"/>
                </a:solidFill>
              </a:rPr>
              <a:t>www.cdc.gov</a:t>
            </a:r>
            <a:r>
              <a:rPr lang="en-US" sz="1400" dirty="0">
                <a:solidFill>
                  <a:srgbClr val="404040"/>
                </a:solidFill>
              </a:rPr>
              <a:t>/coronavirus/2019-ncov/vaccines/recommendations/underlying-</a:t>
            </a:r>
            <a:r>
              <a:rPr lang="en-US" sz="1400" dirty="0" err="1">
                <a:solidFill>
                  <a:srgbClr val="404040"/>
                </a:solidFill>
              </a:rPr>
              <a:t>conditions.html</a:t>
            </a:r>
            <a:endParaRPr lang="en-US" sz="1400" dirty="0">
              <a:solidFill>
                <a:srgbClr val="404040"/>
              </a:solidFill>
            </a:endParaRPr>
          </a:p>
        </p:txBody>
      </p:sp>
    </p:spTree>
    <p:extLst>
      <p:ext uri="{BB962C8B-B14F-4D97-AF65-F5344CB8AC3E}">
        <p14:creationId xmlns:p14="http://schemas.microsoft.com/office/powerpoint/2010/main" val="1040157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DAEAFE-FC9F-EB4A-BE9F-265FDE6565CE}"/>
              </a:ext>
            </a:extLst>
          </p:cNvPr>
          <p:cNvSpPr>
            <a:spLocks noGrp="1"/>
          </p:cNvSpPr>
          <p:nvPr>
            <p:ph type="title"/>
          </p:nvPr>
        </p:nvSpPr>
        <p:spPr>
          <a:xfrm>
            <a:off x="1949518" y="1059838"/>
            <a:ext cx="3632052" cy="4738324"/>
          </a:xfrm>
          <a:noFill/>
          <a:ln>
            <a:noFill/>
          </a:ln>
        </p:spPr>
        <p:txBody>
          <a:bodyPr>
            <a:normAutofit/>
          </a:bodyPr>
          <a:lstStyle/>
          <a:p>
            <a:r>
              <a:rPr lang="en-US" sz="3600">
                <a:solidFill>
                  <a:schemeClr val="bg1"/>
                </a:solidFill>
              </a:rPr>
              <a:t>If I had Guillain-barre syndrome, can I get the vaccine.</a:t>
            </a:r>
          </a:p>
        </p:txBody>
      </p:sp>
      <p:sp>
        <p:nvSpPr>
          <p:cNvPr id="3" name="Content Placeholder 2">
            <a:extLst>
              <a:ext uri="{FF2B5EF4-FFF2-40B4-BE49-F238E27FC236}">
                <a16:creationId xmlns:a16="http://schemas.microsoft.com/office/drawing/2014/main" id="{5906FE7A-2711-5042-89BE-CCE711DB1E60}"/>
              </a:ext>
            </a:extLst>
          </p:cNvPr>
          <p:cNvSpPr>
            <a:spLocks noGrp="1"/>
          </p:cNvSpPr>
          <p:nvPr>
            <p:ph idx="1"/>
          </p:nvPr>
        </p:nvSpPr>
        <p:spPr>
          <a:xfrm>
            <a:off x="6679109" y="1059838"/>
            <a:ext cx="4665397" cy="4738323"/>
          </a:xfrm>
        </p:spPr>
        <p:txBody>
          <a:bodyPr anchor="ctr">
            <a:normAutofit/>
          </a:bodyPr>
          <a:lstStyle/>
          <a:p>
            <a:pPr marL="0" indent="0">
              <a:buNone/>
            </a:pPr>
            <a:r>
              <a:rPr lang="en-US" sz="2400" dirty="0"/>
              <a:t>Presently there have been no cases of Guillain-Barre Syndrome caused by the vaccine and those who previously had GBS can receive the vaccine</a:t>
            </a:r>
          </a:p>
        </p:txBody>
      </p:sp>
    </p:spTree>
    <p:extLst>
      <p:ext uri="{BB962C8B-B14F-4D97-AF65-F5344CB8AC3E}">
        <p14:creationId xmlns:p14="http://schemas.microsoft.com/office/powerpoint/2010/main" val="372437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1A8F24-BE21-004B-9D43-81570B0F5984}"/>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600">
                <a:solidFill>
                  <a:srgbClr val="FFFFFF"/>
                </a:solidFill>
              </a:rPr>
              <a:t>I heard the vaccine causes bell’s palsy</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3F117F-31C8-FE4A-AB57-D9B7CEB438F2}"/>
              </a:ext>
            </a:extLst>
          </p:cNvPr>
          <p:cNvSpPr>
            <a:spLocks noGrp="1"/>
          </p:cNvSpPr>
          <p:nvPr>
            <p:ph idx="1"/>
          </p:nvPr>
        </p:nvSpPr>
        <p:spPr>
          <a:xfrm>
            <a:off x="5783334" y="1444752"/>
            <a:ext cx="5605271" cy="3968496"/>
          </a:xfrm>
        </p:spPr>
        <p:txBody>
          <a:bodyPr anchor="ctr">
            <a:noAutofit/>
          </a:bodyPr>
          <a:lstStyle/>
          <a:p>
            <a:pPr marL="0" indent="0">
              <a:buNone/>
            </a:pPr>
            <a:r>
              <a:rPr lang="en-US" sz="2400" dirty="0">
                <a:solidFill>
                  <a:srgbClr val="404040"/>
                </a:solidFill>
              </a:rPr>
              <a:t>During the study of the vaccine, some participants did develop Bell’s Palsy.  However, it was not greater than the general population and presently, the vaccine is approved for those who have had Bell’s Palsy. </a:t>
            </a:r>
            <a:r>
              <a:rPr lang="en-US" sz="1400" dirty="0">
                <a:solidFill>
                  <a:srgbClr val="404040"/>
                </a:solidFill>
              </a:rPr>
              <a:t>https://</a:t>
            </a:r>
            <a:r>
              <a:rPr lang="en-US" sz="1400" dirty="0" err="1">
                <a:solidFill>
                  <a:srgbClr val="404040"/>
                </a:solidFill>
              </a:rPr>
              <a:t>www.cdc.gov</a:t>
            </a:r>
            <a:r>
              <a:rPr lang="en-US" sz="1400" dirty="0">
                <a:solidFill>
                  <a:srgbClr val="404040"/>
                </a:solidFill>
              </a:rPr>
              <a:t>/coronavirus/2019-ncov/vaccines/recommendations/underlying-</a:t>
            </a:r>
            <a:r>
              <a:rPr lang="en-US" sz="1400" dirty="0" err="1">
                <a:solidFill>
                  <a:srgbClr val="404040"/>
                </a:solidFill>
              </a:rPr>
              <a:t>conditions.html</a:t>
            </a:r>
            <a:endParaRPr lang="en-US" sz="1400" dirty="0">
              <a:solidFill>
                <a:srgbClr val="404040"/>
              </a:solidFill>
            </a:endParaRPr>
          </a:p>
        </p:txBody>
      </p:sp>
    </p:spTree>
    <p:extLst>
      <p:ext uri="{BB962C8B-B14F-4D97-AF65-F5344CB8AC3E}">
        <p14:creationId xmlns:p14="http://schemas.microsoft.com/office/powerpoint/2010/main" val="1874432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2D2ED89-5AE9-4E9E-B74C-07803A862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684EE3-397E-F140-ACE4-CBE1CAFFEBA9}"/>
              </a:ext>
            </a:extLst>
          </p:cNvPr>
          <p:cNvSpPr>
            <a:spLocks noGrp="1"/>
          </p:cNvSpPr>
          <p:nvPr>
            <p:ph type="title"/>
          </p:nvPr>
        </p:nvSpPr>
        <p:spPr>
          <a:xfrm>
            <a:off x="1761066" y="964692"/>
            <a:ext cx="8669868" cy="1188720"/>
          </a:xfrm>
          <a:solidFill>
            <a:srgbClr val="FFFFFF"/>
          </a:solidFill>
          <a:ln>
            <a:solidFill>
              <a:srgbClr val="404040"/>
            </a:solidFill>
          </a:ln>
        </p:spPr>
        <p:txBody>
          <a:bodyPr>
            <a:normAutofit/>
          </a:bodyPr>
          <a:lstStyle/>
          <a:p>
            <a:r>
              <a:rPr lang="en-US">
                <a:solidFill>
                  <a:srgbClr val="404040"/>
                </a:solidFill>
              </a:rPr>
              <a:t>WHAT ARE SOME OF THE SYMPTOMS I CAN EXPECT FROM GETTING THE VACCINE</a:t>
            </a:r>
          </a:p>
        </p:txBody>
      </p:sp>
      <p:sp>
        <p:nvSpPr>
          <p:cNvPr id="3" name="Content Placeholder 2">
            <a:extLst>
              <a:ext uri="{FF2B5EF4-FFF2-40B4-BE49-F238E27FC236}">
                <a16:creationId xmlns:a16="http://schemas.microsoft.com/office/drawing/2014/main" id="{37A26E3A-9A54-E44D-9434-D83CA5C4F38A}"/>
              </a:ext>
            </a:extLst>
          </p:cNvPr>
          <p:cNvSpPr>
            <a:spLocks noGrp="1"/>
          </p:cNvSpPr>
          <p:nvPr>
            <p:ph idx="1"/>
          </p:nvPr>
        </p:nvSpPr>
        <p:spPr>
          <a:xfrm>
            <a:off x="2729948" y="2638044"/>
            <a:ext cx="6732104" cy="3792573"/>
          </a:xfrm>
        </p:spPr>
        <p:txBody>
          <a:bodyPr>
            <a:normAutofit fontScale="85000" lnSpcReduction="20000"/>
          </a:bodyPr>
          <a:lstStyle/>
          <a:p>
            <a:pPr>
              <a:lnSpc>
                <a:spcPct val="90000"/>
              </a:lnSpc>
            </a:pPr>
            <a:r>
              <a:rPr lang="en-US" sz="2600" dirty="0"/>
              <a:t>Most develop some pain, redness and/or swelling around the injection site.  However, vaccines will stimulate your immune system to produce antibodies.  This antibody production is what will cause some of the symptoms we ascribe to being sick, such as:</a:t>
            </a:r>
          </a:p>
          <a:p>
            <a:pPr lvl="1">
              <a:lnSpc>
                <a:spcPct val="90000"/>
              </a:lnSpc>
            </a:pPr>
            <a:r>
              <a:rPr lang="en-US" sz="2600" dirty="0"/>
              <a:t>Fever and chills</a:t>
            </a:r>
          </a:p>
          <a:p>
            <a:pPr lvl="1">
              <a:lnSpc>
                <a:spcPct val="90000"/>
              </a:lnSpc>
            </a:pPr>
            <a:r>
              <a:rPr lang="en-US" sz="2600" dirty="0"/>
              <a:t>Muscle aches and joint pain</a:t>
            </a:r>
          </a:p>
          <a:p>
            <a:pPr lvl="1">
              <a:lnSpc>
                <a:spcPct val="90000"/>
              </a:lnSpc>
            </a:pPr>
            <a:r>
              <a:rPr lang="en-US" sz="2600" dirty="0"/>
              <a:t>Headaches</a:t>
            </a:r>
          </a:p>
          <a:p>
            <a:pPr lvl="1">
              <a:lnSpc>
                <a:spcPct val="90000"/>
              </a:lnSpc>
            </a:pPr>
            <a:r>
              <a:rPr lang="en-US" sz="2600" dirty="0"/>
              <a:t>Fatigue</a:t>
            </a:r>
          </a:p>
          <a:p>
            <a:pPr>
              <a:lnSpc>
                <a:spcPct val="90000"/>
              </a:lnSpc>
            </a:pPr>
            <a:r>
              <a:rPr lang="en-US" sz="2600" dirty="0"/>
              <a:t>Some people may get these symptoms from the vaccine which are typically milder than if you contracted the virus.  </a:t>
            </a:r>
            <a:r>
              <a:rPr lang="en-US" sz="2600" u="sng" dirty="0"/>
              <a:t>Interpretation: you are producing antibodies against the Covid-19 virus.</a:t>
            </a:r>
          </a:p>
          <a:p>
            <a:pPr lvl="1">
              <a:lnSpc>
                <a:spcPct val="90000"/>
              </a:lnSpc>
            </a:pPr>
            <a:endParaRPr lang="en-US" sz="1500" dirty="0"/>
          </a:p>
        </p:txBody>
      </p:sp>
    </p:spTree>
    <p:extLst>
      <p:ext uri="{BB962C8B-B14F-4D97-AF65-F5344CB8AC3E}">
        <p14:creationId xmlns:p14="http://schemas.microsoft.com/office/powerpoint/2010/main" val="2449822242"/>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CB1280D-F078-3C46-BEFD-1AB0BB8E19C7}"/>
              </a:ext>
            </a:extLst>
          </p:cNvPr>
          <p:cNvSpPr>
            <a:spLocks noGrp="1"/>
          </p:cNvSpPr>
          <p:nvPr>
            <p:ph type="body" idx="1"/>
          </p:nvPr>
        </p:nvSpPr>
        <p:spPr/>
        <p:txBody>
          <a:bodyPr>
            <a:normAutofit fontScale="25000" lnSpcReduction="20000"/>
          </a:bodyPr>
          <a:lstStyle/>
          <a:p>
            <a:endParaRPr lang="en-US" dirty="0"/>
          </a:p>
          <a:p>
            <a:endParaRPr lang="en-US" sz="2600" dirty="0"/>
          </a:p>
          <a:p>
            <a:r>
              <a:rPr lang="en-US" sz="8000" dirty="0"/>
              <a:t>Viral like symptoms that can be due to vaccination</a:t>
            </a:r>
          </a:p>
        </p:txBody>
      </p:sp>
      <p:sp>
        <p:nvSpPr>
          <p:cNvPr id="3" name="Content Placeholder 2">
            <a:extLst>
              <a:ext uri="{FF2B5EF4-FFF2-40B4-BE49-F238E27FC236}">
                <a16:creationId xmlns:a16="http://schemas.microsoft.com/office/drawing/2014/main" id="{ED620E5E-4A43-154D-B913-174749175CFC}"/>
              </a:ext>
            </a:extLst>
          </p:cNvPr>
          <p:cNvSpPr>
            <a:spLocks noGrp="1"/>
          </p:cNvSpPr>
          <p:nvPr>
            <p:ph sz="half" idx="2"/>
          </p:nvPr>
        </p:nvSpPr>
        <p:spPr/>
        <p:txBody>
          <a:bodyPr>
            <a:normAutofit fontScale="92500" lnSpcReduction="20000"/>
          </a:bodyPr>
          <a:lstStyle/>
          <a:p>
            <a:r>
              <a:rPr lang="en-US" dirty="0"/>
              <a:t>Typical symptoms include</a:t>
            </a:r>
          </a:p>
          <a:p>
            <a:pPr lvl="1"/>
            <a:r>
              <a:rPr lang="en-US" dirty="0"/>
              <a:t>Low grade fever</a:t>
            </a:r>
          </a:p>
          <a:p>
            <a:pPr lvl="1"/>
            <a:r>
              <a:rPr lang="en-US" dirty="0"/>
              <a:t>Pain and possible swelling and redness at the injection site</a:t>
            </a:r>
          </a:p>
          <a:p>
            <a:pPr lvl="1"/>
            <a:r>
              <a:rPr lang="en-US" dirty="0"/>
              <a:t>Muscle and joint aches and pain</a:t>
            </a:r>
          </a:p>
          <a:p>
            <a:pPr lvl="1"/>
            <a:r>
              <a:rPr lang="en-US" dirty="0"/>
              <a:t>Fatigue</a:t>
            </a:r>
          </a:p>
          <a:p>
            <a:r>
              <a:rPr lang="en-US" dirty="0"/>
              <a:t>These symptoms should not last more than a couple of days after the vaccination and should not worsen.</a:t>
            </a:r>
          </a:p>
          <a:p>
            <a:pPr marL="228600" lvl="1" indent="0">
              <a:buNone/>
            </a:pPr>
            <a:endParaRPr lang="en-US" dirty="0"/>
          </a:p>
        </p:txBody>
      </p:sp>
      <p:sp>
        <p:nvSpPr>
          <p:cNvPr id="5" name="Content Placeholder 4">
            <a:extLst>
              <a:ext uri="{FF2B5EF4-FFF2-40B4-BE49-F238E27FC236}">
                <a16:creationId xmlns:a16="http://schemas.microsoft.com/office/drawing/2014/main" id="{22912D7B-5F88-104A-97B3-F3D678E40CDA}"/>
              </a:ext>
            </a:extLst>
          </p:cNvPr>
          <p:cNvSpPr>
            <a:spLocks noGrp="1"/>
          </p:cNvSpPr>
          <p:nvPr>
            <p:ph sz="quarter" idx="4"/>
          </p:nvPr>
        </p:nvSpPr>
        <p:spPr/>
        <p:txBody>
          <a:bodyPr>
            <a:normAutofit fontScale="92500" lnSpcReduction="20000"/>
          </a:bodyPr>
          <a:lstStyle/>
          <a:p>
            <a:r>
              <a:rPr lang="en-US" dirty="0"/>
              <a:t>Fever</a:t>
            </a:r>
          </a:p>
          <a:p>
            <a:r>
              <a:rPr lang="en-US" dirty="0"/>
              <a:t>Cough and shortness of breath</a:t>
            </a:r>
          </a:p>
          <a:p>
            <a:r>
              <a:rPr lang="en-US" dirty="0"/>
              <a:t>Congestion and runny nose</a:t>
            </a:r>
          </a:p>
          <a:p>
            <a:r>
              <a:rPr lang="en-US" dirty="0"/>
              <a:t>Sore throat</a:t>
            </a:r>
          </a:p>
          <a:p>
            <a:r>
              <a:rPr lang="en-US" dirty="0"/>
              <a:t>Loss of taste and smell</a:t>
            </a:r>
          </a:p>
        </p:txBody>
      </p:sp>
      <p:sp>
        <p:nvSpPr>
          <p:cNvPr id="6" name="Text Placeholder 5">
            <a:extLst>
              <a:ext uri="{FF2B5EF4-FFF2-40B4-BE49-F238E27FC236}">
                <a16:creationId xmlns:a16="http://schemas.microsoft.com/office/drawing/2014/main" id="{5D660450-865B-A642-8280-CA2E2A3012C5}"/>
              </a:ext>
            </a:extLst>
          </p:cNvPr>
          <p:cNvSpPr>
            <a:spLocks noGrp="1"/>
          </p:cNvSpPr>
          <p:nvPr>
            <p:ph type="body" sz="quarter" idx="13"/>
          </p:nvPr>
        </p:nvSpPr>
        <p:spPr/>
        <p:txBody>
          <a:bodyPr>
            <a:normAutofit/>
          </a:bodyPr>
          <a:lstStyle/>
          <a:p>
            <a:r>
              <a:rPr lang="en-US" sz="2000" dirty="0"/>
              <a:t>Symptoms concerning for covid-19 infection</a:t>
            </a:r>
          </a:p>
        </p:txBody>
      </p:sp>
      <p:sp>
        <p:nvSpPr>
          <p:cNvPr id="2" name="Title 1">
            <a:extLst>
              <a:ext uri="{FF2B5EF4-FFF2-40B4-BE49-F238E27FC236}">
                <a16:creationId xmlns:a16="http://schemas.microsoft.com/office/drawing/2014/main" id="{0F5750B6-0F71-6340-BFBD-D3C8CA0357F4}"/>
              </a:ext>
            </a:extLst>
          </p:cNvPr>
          <p:cNvSpPr>
            <a:spLocks noGrp="1"/>
          </p:cNvSpPr>
          <p:nvPr>
            <p:ph type="title"/>
          </p:nvPr>
        </p:nvSpPr>
        <p:spPr/>
        <p:txBody>
          <a:bodyPr>
            <a:normAutofit fontScale="90000"/>
          </a:bodyPr>
          <a:lstStyle/>
          <a:p>
            <a:r>
              <a:rPr lang="en-US" dirty="0"/>
              <a:t>If I develop symptoms after getting the vaccine, how do I know if It is the vaccine or I contracted covid-19?</a:t>
            </a:r>
          </a:p>
        </p:txBody>
      </p:sp>
    </p:spTree>
    <p:extLst>
      <p:ext uri="{BB962C8B-B14F-4D97-AF65-F5344CB8AC3E}">
        <p14:creationId xmlns:p14="http://schemas.microsoft.com/office/powerpoint/2010/main" val="3799465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AF0A71-BC0B-3B41-BB9B-F23ACF204E52}"/>
              </a:ext>
            </a:extLst>
          </p:cNvPr>
          <p:cNvSpPr>
            <a:spLocks noGrp="1"/>
          </p:cNvSpPr>
          <p:nvPr>
            <p:ph type="title"/>
          </p:nvPr>
        </p:nvSpPr>
        <p:spPr>
          <a:xfrm>
            <a:off x="2231136" y="467418"/>
            <a:ext cx="7729728" cy="1188720"/>
          </a:xfrm>
          <a:solidFill>
            <a:srgbClr val="FFFFFF"/>
          </a:solidFill>
        </p:spPr>
        <p:txBody>
          <a:bodyPr>
            <a:normAutofit/>
          </a:bodyPr>
          <a:lstStyle/>
          <a:p>
            <a:r>
              <a:rPr lang="en-US" dirty="0"/>
              <a:t>If I get the vaccine, am I immune right away?</a:t>
            </a:r>
          </a:p>
        </p:txBody>
      </p:sp>
      <p:sp>
        <p:nvSpPr>
          <p:cNvPr id="3" name="Content Placeholder 2">
            <a:extLst>
              <a:ext uri="{FF2B5EF4-FFF2-40B4-BE49-F238E27FC236}">
                <a16:creationId xmlns:a16="http://schemas.microsoft.com/office/drawing/2014/main" id="{9C0EB3EA-44D2-F24A-B826-E6B75EB24F34}"/>
              </a:ext>
            </a:extLst>
          </p:cNvPr>
          <p:cNvSpPr>
            <a:spLocks noGrp="1"/>
          </p:cNvSpPr>
          <p:nvPr>
            <p:ph idx="1"/>
          </p:nvPr>
        </p:nvSpPr>
        <p:spPr>
          <a:xfrm>
            <a:off x="1706062" y="2291262"/>
            <a:ext cx="8779512" cy="2879256"/>
          </a:xfrm>
        </p:spPr>
        <p:txBody>
          <a:bodyPr>
            <a:normAutofit/>
          </a:bodyPr>
          <a:lstStyle/>
          <a:p>
            <a:r>
              <a:rPr lang="en-US" sz="2400" dirty="0">
                <a:solidFill>
                  <a:srgbClr val="404040"/>
                </a:solidFill>
              </a:rPr>
              <a:t>No.  The 90% to 95% efficacy against the Covid-19 virus is based on two doses given 21 days apart for the Pfizer vaccine and 28 days apart from the </a:t>
            </a:r>
            <a:r>
              <a:rPr lang="en-US" sz="2400" dirty="0" err="1">
                <a:solidFill>
                  <a:srgbClr val="404040"/>
                </a:solidFill>
              </a:rPr>
              <a:t>Moderna</a:t>
            </a:r>
            <a:r>
              <a:rPr lang="en-US" sz="2400" dirty="0">
                <a:solidFill>
                  <a:srgbClr val="404040"/>
                </a:solidFill>
              </a:rPr>
              <a:t> vaccine</a:t>
            </a:r>
          </a:p>
          <a:p>
            <a:r>
              <a:rPr lang="en-US" sz="2400" dirty="0">
                <a:solidFill>
                  <a:srgbClr val="404040"/>
                </a:solidFill>
              </a:rPr>
              <a:t>You can expect to reach maximum immunity about 2 weeks after the second dose.</a:t>
            </a:r>
          </a:p>
        </p:txBody>
      </p:sp>
    </p:spTree>
    <p:extLst>
      <p:ext uri="{BB962C8B-B14F-4D97-AF65-F5344CB8AC3E}">
        <p14:creationId xmlns:p14="http://schemas.microsoft.com/office/powerpoint/2010/main" val="3304646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342BBF-AC93-9D44-894F-F3850B7306AC}"/>
              </a:ext>
            </a:extLst>
          </p:cNvPr>
          <p:cNvSpPr>
            <a:spLocks noGrp="1"/>
          </p:cNvSpPr>
          <p:nvPr>
            <p:ph idx="1"/>
          </p:nvPr>
        </p:nvSpPr>
        <p:spPr>
          <a:xfrm>
            <a:off x="1316984" y="1283546"/>
            <a:ext cx="5715917" cy="3914063"/>
          </a:xfrm>
        </p:spPr>
        <p:txBody>
          <a:bodyPr anchor="ctr">
            <a:normAutofit/>
          </a:bodyPr>
          <a:lstStyle/>
          <a:p>
            <a:r>
              <a:rPr lang="en-US" sz="2400" dirty="0">
                <a:solidFill>
                  <a:srgbClr val="404040"/>
                </a:solidFill>
              </a:rPr>
              <a:t>NO!</a:t>
            </a:r>
          </a:p>
          <a:p>
            <a:r>
              <a:rPr lang="en-US" sz="2400" dirty="0">
                <a:solidFill>
                  <a:srgbClr val="404040"/>
                </a:solidFill>
              </a:rPr>
              <a:t>We need to reach herd immunity and that comes when about 70% have </a:t>
            </a:r>
            <a:r>
              <a:rPr lang="en-US" sz="2400">
                <a:solidFill>
                  <a:srgbClr val="404040"/>
                </a:solidFill>
              </a:rPr>
              <a:t>been vaccinated.</a:t>
            </a:r>
            <a:endParaRPr lang="en-US" sz="2400" dirty="0">
              <a:solidFill>
                <a:srgbClr val="404040"/>
              </a:solidFill>
            </a:endParaRPr>
          </a:p>
          <a:p>
            <a:r>
              <a:rPr lang="en-US" sz="2400" dirty="0">
                <a:solidFill>
                  <a:srgbClr val="404040"/>
                </a:solidFill>
              </a:rPr>
              <a:t>Until then we need to maintain social distance, minimum contact exposure, good hygiene and WEAR OUR MASKS.</a:t>
            </a:r>
          </a:p>
          <a:p>
            <a:r>
              <a:rPr lang="en-US" sz="2400" dirty="0">
                <a:solidFill>
                  <a:srgbClr val="404040"/>
                </a:solidFill>
              </a:rPr>
              <a:t>We put them on together and we are taking them off together.</a:t>
            </a:r>
          </a:p>
          <a:p>
            <a:pPr marL="0" indent="0">
              <a:buNone/>
            </a:pPr>
            <a:endParaRPr lang="en-US" dirty="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4E1BCC-AEA3-1F4D-B03F-0859CC205FB9}"/>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2100">
                <a:solidFill>
                  <a:srgbClr val="FFFFFF"/>
                </a:solidFill>
              </a:rPr>
              <a:t>Can I remove the mask after I reach maximum immunity from the vaccine?</a:t>
            </a:r>
          </a:p>
        </p:txBody>
      </p:sp>
    </p:spTree>
    <p:extLst>
      <p:ext uri="{BB962C8B-B14F-4D97-AF65-F5344CB8AC3E}">
        <p14:creationId xmlns:p14="http://schemas.microsoft.com/office/powerpoint/2010/main" val="4075257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89C69-1C50-A34A-8796-E9215A2A0AAF}"/>
              </a:ext>
            </a:extLst>
          </p:cNvPr>
          <p:cNvSpPr>
            <a:spLocks noGrp="1"/>
          </p:cNvSpPr>
          <p:nvPr>
            <p:ph type="title"/>
          </p:nvPr>
        </p:nvSpPr>
        <p:spPr/>
        <p:txBody>
          <a:bodyPr>
            <a:normAutofit fontScale="90000"/>
          </a:bodyPr>
          <a:lstStyle/>
          <a:p>
            <a:r>
              <a:rPr lang="en-US" dirty="0"/>
              <a:t>Will I have to quarantine if I have a close exposure after I’ve been fully vaccinated.</a:t>
            </a:r>
          </a:p>
        </p:txBody>
      </p:sp>
      <p:sp>
        <p:nvSpPr>
          <p:cNvPr id="3" name="Content Placeholder 2">
            <a:extLst>
              <a:ext uri="{FF2B5EF4-FFF2-40B4-BE49-F238E27FC236}">
                <a16:creationId xmlns:a16="http://schemas.microsoft.com/office/drawing/2014/main" id="{56B90D83-39C1-9D4E-A7E8-C9A86D473404}"/>
              </a:ext>
            </a:extLst>
          </p:cNvPr>
          <p:cNvSpPr>
            <a:spLocks noGrp="1"/>
          </p:cNvSpPr>
          <p:nvPr>
            <p:ph idx="1"/>
          </p:nvPr>
        </p:nvSpPr>
        <p:spPr/>
        <p:txBody>
          <a:bodyPr>
            <a:normAutofit lnSpcReduction="10000"/>
          </a:bodyPr>
          <a:lstStyle/>
          <a:p>
            <a:r>
              <a:rPr lang="en-US" sz="2400" dirty="0"/>
              <a:t>You don’t need to quarantine if you reached full immunity.</a:t>
            </a:r>
          </a:p>
          <a:p>
            <a:r>
              <a:rPr lang="en-US" sz="2400" dirty="0"/>
              <a:t>This is two weeks after the second vaccination.</a:t>
            </a:r>
          </a:p>
          <a:p>
            <a:r>
              <a:rPr lang="en-US" sz="2400" dirty="0"/>
              <a:t>You still need to take all other precautions: masks, social distancing and good hygiene.</a:t>
            </a:r>
          </a:p>
          <a:p>
            <a:r>
              <a:rPr lang="en-US" sz="2400" dirty="0"/>
              <a:t>You also need to monitor your symptoms.</a:t>
            </a:r>
          </a:p>
          <a:p>
            <a:r>
              <a:rPr lang="en-US" sz="2400" dirty="0"/>
              <a:t>REMEMBER 95% IS NOT 100% SO THERE IS STILL A CHANCE OF INFECTION.</a:t>
            </a:r>
          </a:p>
        </p:txBody>
      </p:sp>
    </p:spTree>
    <p:extLst>
      <p:ext uri="{BB962C8B-B14F-4D97-AF65-F5344CB8AC3E}">
        <p14:creationId xmlns:p14="http://schemas.microsoft.com/office/powerpoint/2010/main" val="1060186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106B-8804-224C-90D5-77154C043AB9}"/>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dirty="0">
                <a:solidFill>
                  <a:schemeClr val="tx1"/>
                </a:solidFill>
              </a:rPr>
              <a:t>Is the vaccine safe?</a:t>
            </a:r>
            <a:br>
              <a:rPr lang="en-US" sz="2400" dirty="0">
                <a:solidFill>
                  <a:schemeClr val="tx1"/>
                </a:solidFill>
              </a:rPr>
            </a:br>
            <a:r>
              <a:rPr lang="en-US" sz="1300" dirty="0">
                <a:solidFill>
                  <a:schemeClr val="tx1"/>
                </a:solidFill>
              </a:rPr>
              <a:t>https://</a:t>
            </a:r>
            <a:r>
              <a:rPr lang="en-US" sz="1300" dirty="0" err="1">
                <a:solidFill>
                  <a:schemeClr val="tx1"/>
                </a:solidFill>
              </a:rPr>
              <a:t>www.cdc.gov</a:t>
            </a:r>
            <a:r>
              <a:rPr lang="en-US" sz="1300" dirty="0">
                <a:solidFill>
                  <a:schemeClr val="tx1"/>
                </a:solidFill>
              </a:rPr>
              <a:t>/</a:t>
            </a:r>
            <a:r>
              <a:rPr lang="en-US" sz="1300" dirty="0" err="1">
                <a:solidFill>
                  <a:schemeClr val="tx1"/>
                </a:solidFill>
              </a:rPr>
              <a:t>mmwr</a:t>
            </a:r>
            <a:r>
              <a:rPr lang="en-US" sz="1300" dirty="0">
                <a:solidFill>
                  <a:schemeClr val="tx1"/>
                </a:solidFill>
              </a:rPr>
              <a:t>/volumes/70/</a:t>
            </a:r>
            <a:r>
              <a:rPr lang="en-US" sz="1300" dirty="0" err="1">
                <a:solidFill>
                  <a:schemeClr val="tx1"/>
                </a:solidFill>
              </a:rPr>
              <a:t>wr</a:t>
            </a:r>
            <a:r>
              <a:rPr lang="en-US" sz="1300" dirty="0">
                <a:solidFill>
                  <a:schemeClr val="tx1"/>
                </a:solidFill>
              </a:rPr>
              <a:t>/mm7002e1.htm</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613CEF-83CF-E041-9F74-31C004061F60}"/>
              </a:ext>
            </a:extLst>
          </p:cNvPr>
          <p:cNvSpPr>
            <a:spLocks noGrp="1"/>
          </p:cNvSpPr>
          <p:nvPr>
            <p:ph idx="1"/>
          </p:nvPr>
        </p:nvSpPr>
        <p:spPr>
          <a:xfrm>
            <a:off x="6049182" y="802638"/>
            <a:ext cx="5408696" cy="5252722"/>
          </a:xfrm>
        </p:spPr>
        <p:txBody>
          <a:bodyPr anchor="ctr">
            <a:normAutofit/>
          </a:bodyPr>
          <a:lstStyle/>
          <a:p>
            <a:r>
              <a:rPr lang="en-US" sz="2400" dirty="0">
                <a:solidFill>
                  <a:schemeClr val="bg1"/>
                </a:solidFill>
              </a:rPr>
              <a:t>Short answer: Yes</a:t>
            </a:r>
          </a:p>
          <a:p>
            <a:r>
              <a:rPr lang="en-US" sz="2400" dirty="0">
                <a:solidFill>
                  <a:schemeClr val="bg1"/>
                </a:solidFill>
              </a:rPr>
              <a:t>It has a very good safety profile.</a:t>
            </a:r>
          </a:p>
          <a:p>
            <a:r>
              <a:rPr lang="en-US" sz="2400" dirty="0">
                <a:solidFill>
                  <a:schemeClr val="bg1"/>
                </a:solidFill>
              </a:rPr>
              <a:t>Most issues relate to soreness and “viral like symptoms” that commonly occur with any vaccination.</a:t>
            </a:r>
          </a:p>
          <a:p>
            <a:r>
              <a:rPr lang="en-US" sz="2400" dirty="0">
                <a:solidFill>
                  <a:schemeClr val="bg1"/>
                </a:solidFill>
              </a:rPr>
              <a:t>Side effects usually occur in the first few months and so far, the overall rate of side effects is low.</a:t>
            </a:r>
          </a:p>
        </p:txBody>
      </p:sp>
    </p:spTree>
    <p:extLst>
      <p:ext uri="{BB962C8B-B14F-4D97-AF65-F5344CB8AC3E}">
        <p14:creationId xmlns:p14="http://schemas.microsoft.com/office/powerpoint/2010/main" val="78193679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D33DD0-7936-3547-A7B6-7E6ABE01132E}"/>
              </a:ext>
            </a:extLst>
          </p:cNvPr>
          <p:cNvSpPr>
            <a:spLocks noGrp="1"/>
          </p:cNvSpPr>
          <p:nvPr>
            <p:ph type="title"/>
          </p:nvPr>
        </p:nvSpPr>
        <p:spPr>
          <a:xfrm>
            <a:off x="2231136" y="467418"/>
            <a:ext cx="7729728" cy="1188720"/>
          </a:xfrm>
          <a:solidFill>
            <a:srgbClr val="FFFFFF"/>
          </a:solidFill>
        </p:spPr>
        <p:txBody>
          <a:bodyPr>
            <a:noAutofit/>
          </a:bodyPr>
          <a:lstStyle/>
          <a:p>
            <a:r>
              <a:rPr lang="en-US" sz="2400" dirty="0"/>
              <a:t>I received another vaccine.  How long do I wait before I can receive the covid-19 vaccine?</a:t>
            </a:r>
          </a:p>
        </p:txBody>
      </p:sp>
      <p:sp>
        <p:nvSpPr>
          <p:cNvPr id="3" name="Content Placeholder 2">
            <a:extLst>
              <a:ext uri="{FF2B5EF4-FFF2-40B4-BE49-F238E27FC236}">
                <a16:creationId xmlns:a16="http://schemas.microsoft.com/office/drawing/2014/main" id="{B2737395-1A49-F541-AABF-7F983655964B}"/>
              </a:ext>
            </a:extLst>
          </p:cNvPr>
          <p:cNvSpPr>
            <a:spLocks noGrp="1"/>
          </p:cNvSpPr>
          <p:nvPr>
            <p:ph idx="1"/>
          </p:nvPr>
        </p:nvSpPr>
        <p:spPr>
          <a:xfrm>
            <a:off x="1706062" y="2291262"/>
            <a:ext cx="8779512" cy="2879256"/>
          </a:xfrm>
        </p:spPr>
        <p:txBody>
          <a:bodyPr>
            <a:normAutofit/>
          </a:bodyPr>
          <a:lstStyle/>
          <a:p>
            <a:r>
              <a:rPr lang="en-US" sz="2400" dirty="0">
                <a:solidFill>
                  <a:srgbClr val="404040"/>
                </a:solidFill>
              </a:rPr>
              <a:t>Regardless of the order you should wait two weeks (14 days) before you get the other vaccination.  </a:t>
            </a:r>
          </a:p>
          <a:p>
            <a:pPr lvl="1"/>
            <a:r>
              <a:rPr lang="en-US" sz="2400" dirty="0">
                <a:solidFill>
                  <a:srgbClr val="404040"/>
                </a:solidFill>
              </a:rPr>
              <a:t>Covid-19 first? 14 days before getting the other vaccine.</a:t>
            </a:r>
          </a:p>
          <a:p>
            <a:pPr lvl="1"/>
            <a:r>
              <a:rPr lang="en-US" sz="2400" dirty="0">
                <a:solidFill>
                  <a:srgbClr val="404040"/>
                </a:solidFill>
              </a:rPr>
              <a:t>Flu? Shingles vaccine first? 14 days before you get the Covid-19 vaccine.</a:t>
            </a:r>
          </a:p>
          <a:p>
            <a:pPr lvl="1"/>
            <a:r>
              <a:rPr lang="en-US" sz="1300" dirty="0">
                <a:solidFill>
                  <a:srgbClr val="404040"/>
                </a:solidFill>
              </a:rPr>
              <a:t>https://</a:t>
            </a:r>
            <a:r>
              <a:rPr lang="en-US" sz="1300" dirty="0" err="1">
                <a:solidFill>
                  <a:srgbClr val="404040"/>
                </a:solidFill>
              </a:rPr>
              <a:t>www.cdc.gov</a:t>
            </a:r>
            <a:r>
              <a:rPr lang="en-US" sz="1300" dirty="0">
                <a:solidFill>
                  <a:srgbClr val="404040"/>
                </a:solidFill>
              </a:rPr>
              <a:t>/coronavirus/2019-ncov/vaccines/</a:t>
            </a:r>
            <a:r>
              <a:rPr lang="en-US" sz="1300" dirty="0" err="1">
                <a:solidFill>
                  <a:srgbClr val="404040"/>
                </a:solidFill>
              </a:rPr>
              <a:t>faq.html</a:t>
            </a:r>
            <a:r>
              <a:rPr lang="en-US" sz="1300" dirty="0">
                <a:solidFill>
                  <a:srgbClr val="404040"/>
                </a:solidFill>
              </a:rPr>
              <a:t>#:~:text=Wait%20at%20least%2014%20days,getting%20your%20COVID%2D19%20vaccine.</a:t>
            </a:r>
          </a:p>
        </p:txBody>
      </p:sp>
    </p:spTree>
    <p:extLst>
      <p:ext uri="{BB962C8B-B14F-4D97-AF65-F5344CB8AC3E}">
        <p14:creationId xmlns:p14="http://schemas.microsoft.com/office/powerpoint/2010/main" val="2217794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0E191-B72B-854E-9256-5EEA6F21F4F3}"/>
              </a:ext>
            </a:extLst>
          </p:cNvPr>
          <p:cNvSpPr>
            <a:spLocks noGrp="1"/>
          </p:cNvSpPr>
          <p:nvPr>
            <p:ph type="title"/>
          </p:nvPr>
        </p:nvSpPr>
        <p:spPr/>
        <p:txBody>
          <a:bodyPr/>
          <a:lstStyle/>
          <a:p>
            <a:r>
              <a:rPr lang="en-US" dirty="0"/>
              <a:t>Can I get the second dose early? What happens if I’m late?</a:t>
            </a:r>
          </a:p>
        </p:txBody>
      </p:sp>
      <p:sp>
        <p:nvSpPr>
          <p:cNvPr id="3" name="Content Placeholder 2">
            <a:extLst>
              <a:ext uri="{FF2B5EF4-FFF2-40B4-BE49-F238E27FC236}">
                <a16:creationId xmlns:a16="http://schemas.microsoft.com/office/drawing/2014/main" id="{BE264368-A3E7-564E-A036-A8E5EA6A5E7A}"/>
              </a:ext>
            </a:extLst>
          </p:cNvPr>
          <p:cNvSpPr>
            <a:spLocks noGrp="1"/>
          </p:cNvSpPr>
          <p:nvPr>
            <p:ph idx="1"/>
          </p:nvPr>
        </p:nvSpPr>
        <p:spPr/>
        <p:txBody>
          <a:bodyPr>
            <a:normAutofit/>
          </a:bodyPr>
          <a:lstStyle/>
          <a:p>
            <a:r>
              <a:rPr lang="en-US" sz="2400" dirty="0"/>
              <a:t>The second dose of both </a:t>
            </a:r>
            <a:r>
              <a:rPr lang="en-US" sz="2400" dirty="0" err="1"/>
              <a:t>Moderna</a:t>
            </a:r>
            <a:r>
              <a:rPr lang="en-US" sz="2400" dirty="0"/>
              <a:t> and Pfizer vaccines can be given 2 days early if it is absolutely necessary.</a:t>
            </a:r>
          </a:p>
          <a:p>
            <a:r>
              <a:rPr lang="en-US" sz="2400" dirty="0"/>
              <a:t>If you are late, regardless of the number of days, it is recommended that you receive the </a:t>
            </a:r>
            <a:r>
              <a:rPr lang="en-US" sz="2400"/>
              <a:t>second dose.</a:t>
            </a:r>
            <a:endParaRPr lang="en-US" sz="2400" dirty="0"/>
          </a:p>
        </p:txBody>
      </p:sp>
    </p:spTree>
    <p:extLst>
      <p:ext uri="{BB962C8B-B14F-4D97-AF65-F5344CB8AC3E}">
        <p14:creationId xmlns:p14="http://schemas.microsoft.com/office/powerpoint/2010/main" val="3841844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587F0-CFEB-2743-AF23-902BA8122D11}"/>
              </a:ext>
            </a:extLst>
          </p:cNvPr>
          <p:cNvSpPr>
            <a:spLocks noGrp="1"/>
          </p:cNvSpPr>
          <p:nvPr>
            <p:ph type="title"/>
          </p:nvPr>
        </p:nvSpPr>
        <p:spPr>
          <a:xfrm>
            <a:off x="6338314" y="964692"/>
            <a:ext cx="4117651" cy="1188720"/>
          </a:xfrm>
        </p:spPr>
        <p:txBody>
          <a:bodyPr vert="horz" lIns="91440" tIns="45720" rIns="91440" bIns="45720" rtlCol="0" anchor="b">
            <a:normAutofit/>
          </a:bodyPr>
          <a:lstStyle/>
          <a:p>
            <a:r>
              <a:rPr lang="en-US" sz="3200" dirty="0"/>
              <a:t>did YOU GET vaccinated?</a:t>
            </a:r>
          </a:p>
        </p:txBody>
      </p:sp>
      <p:pic>
        <p:nvPicPr>
          <p:cNvPr id="5" name="Content Placeholder 4" descr="A group of people in a room&#10;&#10;Description automatically generated with low confidence">
            <a:extLst>
              <a:ext uri="{FF2B5EF4-FFF2-40B4-BE49-F238E27FC236}">
                <a16:creationId xmlns:a16="http://schemas.microsoft.com/office/drawing/2014/main" id="{582362BA-B423-2543-A8CB-9AAA9970C420}"/>
              </a:ext>
            </a:extLst>
          </p:cNvPr>
          <p:cNvPicPr>
            <a:picLocks noGrp="1" noChangeAspect="1"/>
          </p:cNvPicPr>
          <p:nvPr>
            <p:ph sz="half" idx="1"/>
          </p:nvPr>
        </p:nvPicPr>
        <p:blipFill rotWithShape="1">
          <a:blip r:embed="rId2"/>
          <a:srcRect l="14484" r="11280" b="33332"/>
          <a:stretch/>
        </p:blipFill>
        <p:spPr>
          <a:xfrm>
            <a:off x="1003852" y="964692"/>
            <a:ext cx="4581940" cy="5486400"/>
          </a:xfrm>
          <a:prstGeom prst="roundRect">
            <a:avLst>
              <a:gd name="adj" fmla="val 1858"/>
            </a:avLst>
          </a:prstGeom>
          <a:effectLst>
            <a:outerShdw blurRad="50800" dist="50800" dir="5400000" algn="tl" rotWithShape="0">
              <a:srgbClr val="000000">
                <a:alpha val="43000"/>
              </a:srgbClr>
            </a:outerShdw>
          </a:effectLst>
        </p:spPr>
      </p:pic>
      <p:sp>
        <p:nvSpPr>
          <p:cNvPr id="3" name="Content Placeholder 2">
            <a:extLst>
              <a:ext uri="{FF2B5EF4-FFF2-40B4-BE49-F238E27FC236}">
                <a16:creationId xmlns:a16="http://schemas.microsoft.com/office/drawing/2014/main" id="{D1DC63B4-0017-F841-A31E-1698B798309B}"/>
              </a:ext>
            </a:extLst>
          </p:cNvPr>
          <p:cNvSpPr>
            <a:spLocks noGrp="1"/>
          </p:cNvSpPr>
          <p:nvPr>
            <p:ph sz="half" idx="2"/>
          </p:nvPr>
        </p:nvSpPr>
        <p:spPr/>
        <p:txBody>
          <a:bodyPr>
            <a:normAutofit/>
          </a:bodyPr>
          <a:lstStyle/>
          <a:p>
            <a:pPr marL="0" indent="0">
              <a:buNone/>
            </a:pPr>
            <a:r>
              <a:rPr lang="en-US" sz="4400" dirty="0"/>
              <a:t>VACCINATIONS PROTECT PEOPLE.  NOT VACCINES!</a:t>
            </a:r>
          </a:p>
        </p:txBody>
      </p:sp>
    </p:spTree>
    <p:extLst>
      <p:ext uri="{BB962C8B-B14F-4D97-AF65-F5344CB8AC3E}">
        <p14:creationId xmlns:p14="http://schemas.microsoft.com/office/powerpoint/2010/main" val="2705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95E7CD-606D-D34F-A7B3-E188DB0D756A}"/>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2600">
                <a:solidFill>
                  <a:srgbClr val="FFFFFF"/>
                </a:solidFill>
              </a:rPr>
              <a:t>Can the MESSENGER RNA VACCINES ALTER MY DNA</a:t>
            </a:r>
          </a:p>
        </p:txBody>
      </p:sp>
      <p:sp>
        <p:nvSpPr>
          <p:cNvPr id="3" name="Content Placeholder 2">
            <a:extLst>
              <a:ext uri="{FF2B5EF4-FFF2-40B4-BE49-F238E27FC236}">
                <a16:creationId xmlns:a16="http://schemas.microsoft.com/office/drawing/2014/main" id="{70B3D991-F055-C044-97FC-0005A2017878}"/>
              </a:ext>
            </a:extLst>
          </p:cNvPr>
          <p:cNvSpPr>
            <a:spLocks noGrp="1"/>
          </p:cNvSpPr>
          <p:nvPr>
            <p:ph idx="1"/>
          </p:nvPr>
        </p:nvSpPr>
        <p:spPr>
          <a:xfrm>
            <a:off x="5159099" y="1283546"/>
            <a:ext cx="5715917" cy="3914063"/>
          </a:xfrm>
        </p:spPr>
        <p:txBody>
          <a:bodyPr anchor="ctr">
            <a:normAutofit/>
          </a:bodyPr>
          <a:lstStyle/>
          <a:p>
            <a:r>
              <a:rPr lang="en-US" dirty="0">
                <a:solidFill>
                  <a:srgbClr val="404040"/>
                </a:solidFill>
              </a:rPr>
              <a:t>NO!</a:t>
            </a:r>
          </a:p>
          <a:p>
            <a:r>
              <a:rPr lang="en-US" dirty="0">
                <a:solidFill>
                  <a:srgbClr val="404040"/>
                </a:solidFill>
              </a:rPr>
              <a:t>mRNA vaccines inject a fragment of the virus into the body and then use our own mRNA to send a “message” or instructions to our DNA to reproduce the fragment.</a:t>
            </a:r>
          </a:p>
          <a:p>
            <a:r>
              <a:rPr lang="en-US" dirty="0">
                <a:solidFill>
                  <a:srgbClr val="404040"/>
                </a:solidFill>
              </a:rPr>
              <a:t>Our immune system then produce antibodies to the fragment.</a:t>
            </a:r>
          </a:p>
          <a:p>
            <a:r>
              <a:rPr lang="en-US" dirty="0">
                <a:solidFill>
                  <a:srgbClr val="404040"/>
                </a:solidFill>
              </a:rPr>
              <a:t>THIS TECHNOLOGY MIMICS THE EXACT WAY VIRUSES REPRODUCE.  THAT MEANS IF THE VACCINE COULD MUTATE OUR DNA, VIRUSES COULD DO IT ALSO.  IF THEY COULD, WE WOULD NOT BE HAVING THIS CONVERSATION.</a:t>
            </a:r>
          </a:p>
        </p:txBody>
      </p:sp>
    </p:spTree>
    <p:extLst>
      <p:ext uri="{BB962C8B-B14F-4D97-AF65-F5344CB8AC3E}">
        <p14:creationId xmlns:p14="http://schemas.microsoft.com/office/powerpoint/2010/main" val="4116379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E059-911B-E340-BBD4-6A2BBAF1160A}"/>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Can I catch the virus from the vaccine?</a:t>
            </a:r>
          </a:p>
        </p:txBody>
      </p:sp>
      <p:sp>
        <p:nvSpPr>
          <p:cNvPr id="3" name="Content Placeholder 2">
            <a:extLst>
              <a:ext uri="{FF2B5EF4-FFF2-40B4-BE49-F238E27FC236}">
                <a16:creationId xmlns:a16="http://schemas.microsoft.com/office/drawing/2014/main" id="{09CE143C-B218-B241-8EDD-B91F5CA83B8F}"/>
              </a:ext>
            </a:extLst>
          </p:cNvPr>
          <p:cNvSpPr>
            <a:spLocks noGrp="1"/>
          </p:cNvSpPr>
          <p:nvPr>
            <p:ph idx="1"/>
          </p:nvPr>
        </p:nvSpPr>
        <p:spPr>
          <a:xfrm>
            <a:off x="5232806" y="1402080"/>
            <a:ext cx="6680520" cy="4053840"/>
          </a:xfrm>
        </p:spPr>
        <p:txBody>
          <a:bodyPr anchor="ctr">
            <a:normAutofit/>
          </a:bodyPr>
          <a:lstStyle/>
          <a:p>
            <a:r>
              <a:rPr lang="en-US" sz="2400" dirty="0"/>
              <a:t>No.  The vaccine is engineered from the part of the coronavirus that attaches to our cells and forces entry into our cells so that it can replicate.</a:t>
            </a:r>
          </a:p>
          <a:p>
            <a:r>
              <a:rPr lang="en-US" sz="2400" dirty="0"/>
              <a:t>Only this fragment is part of the vaccine, so no live virus is used.</a:t>
            </a:r>
          </a:p>
          <a:p>
            <a:r>
              <a:rPr lang="en-US" sz="2400" dirty="0"/>
              <a:t>THEREFORE, YOU CANNOT CONTRACT THE VIRUS FROM THE VACCINE.</a:t>
            </a:r>
          </a:p>
        </p:txBody>
      </p:sp>
    </p:spTree>
    <p:extLst>
      <p:ext uri="{BB962C8B-B14F-4D97-AF65-F5344CB8AC3E}">
        <p14:creationId xmlns:p14="http://schemas.microsoft.com/office/powerpoint/2010/main" val="55462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FC83B6-2CA8-E14C-9F93-ACEB4BE5F3E2}"/>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100">
                <a:solidFill>
                  <a:srgbClr val="FFFFFF"/>
                </a:solidFill>
              </a:rPr>
              <a:t>What is the concern about anaphylaxis?</a:t>
            </a:r>
          </a:p>
        </p:txBody>
      </p:sp>
      <p:sp>
        <p:nvSpPr>
          <p:cNvPr id="3" name="Content Placeholder 2">
            <a:extLst>
              <a:ext uri="{FF2B5EF4-FFF2-40B4-BE49-F238E27FC236}">
                <a16:creationId xmlns:a16="http://schemas.microsoft.com/office/drawing/2014/main" id="{FC85C45B-D069-5D43-B4B6-8626AAFC2068}"/>
              </a:ext>
            </a:extLst>
          </p:cNvPr>
          <p:cNvSpPr>
            <a:spLocks noGrp="1"/>
          </p:cNvSpPr>
          <p:nvPr>
            <p:ph idx="1"/>
          </p:nvPr>
        </p:nvSpPr>
        <p:spPr>
          <a:xfrm>
            <a:off x="5591695" y="1402080"/>
            <a:ext cx="5320696" cy="4053840"/>
          </a:xfrm>
        </p:spPr>
        <p:txBody>
          <a:bodyPr anchor="ctr">
            <a:normAutofit fontScale="92500"/>
          </a:bodyPr>
          <a:lstStyle/>
          <a:p>
            <a:r>
              <a:rPr lang="en-US" sz="2400" dirty="0"/>
              <a:t>Cases of anaphylaxis are small and are thought to be caused by an additive (Polyethylene Glycol or PEG) that is found in the vaccine. </a:t>
            </a:r>
          </a:p>
          <a:p>
            <a:r>
              <a:rPr lang="en-US" sz="2400" dirty="0"/>
              <a:t>For Pfizer vaccine twenty-one cases were determined to be anaphylaxis (a rate of 11.1 per million doses administered)</a:t>
            </a:r>
          </a:p>
          <a:p>
            <a:r>
              <a:rPr lang="en-US" sz="2400" dirty="0"/>
              <a:t>Precautions for potential anaphylaxis are being taken and all vaccine sites have Epi-Pens along with AED monitors.</a:t>
            </a:r>
          </a:p>
          <a:p>
            <a:endParaRPr lang="en-US" dirty="0"/>
          </a:p>
        </p:txBody>
      </p:sp>
    </p:spTree>
    <p:extLst>
      <p:ext uri="{BB962C8B-B14F-4D97-AF65-F5344CB8AC3E}">
        <p14:creationId xmlns:p14="http://schemas.microsoft.com/office/powerpoint/2010/main" val="238829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D3AB95-276F-4E66-9B39-02C819965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2CE980-1B73-7A49-88CB-4B5BD39AE53C}"/>
              </a:ext>
            </a:extLst>
          </p:cNvPr>
          <p:cNvSpPr>
            <a:spLocks noGrp="1"/>
          </p:cNvSpPr>
          <p:nvPr>
            <p:ph type="title"/>
          </p:nvPr>
        </p:nvSpPr>
        <p:spPr>
          <a:xfrm>
            <a:off x="2231136" y="964692"/>
            <a:ext cx="7729728" cy="1188720"/>
          </a:xfrm>
          <a:solidFill>
            <a:schemeClr val="tx1"/>
          </a:solidFill>
          <a:ln w="177800" cmpd="thinThick">
            <a:solidFill>
              <a:schemeClr val="tx1"/>
            </a:solidFill>
          </a:ln>
        </p:spPr>
        <p:txBody>
          <a:bodyPr>
            <a:normAutofit/>
          </a:bodyPr>
          <a:lstStyle/>
          <a:p>
            <a:r>
              <a:rPr lang="en-US">
                <a:solidFill>
                  <a:schemeClr val="bg1"/>
                </a:solidFill>
              </a:rPr>
              <a:t>I have severe allergies and carry an epipen.  Can I get the vaccine?</a:t>
            </a:r>
          </a:p>
        </p:txBody>
      </p:sp>
      <p:sp>
        <p:nvSpPr>
          <p:cNvPr id="3" name="Content Placeholder 2">
            <a:extLst>
              <a:ext uri="{FF2B5EF4-FFF2-40B4-BE49-F238E27FC236}">
                <a16:creationId xmlns:a16="http://schemas.microsoft.com/office/drawing/2014/main" id="{6DFDB1CB-4BAB-3749-AE45-251D4C635642}"/>
              </a:ext>
            </a:extLst>
          </p:cNvPr>
          <p:cNvSpPr>
            <a:spLocks noGrp="1"/>
          </p:cNvSpPr>
          <p:nvPr>
            <p:ph idx="1"/>
          </p:nvPr>
        </p:nvSpPr>
        <p:spPr>
          <a:xfrm>
            <a:off x="2231136" y="2638044"/>
            <a:ext cx="7729728" cy="3101983"/>
          </a:xfrm>
        </p:spPr>
        <p:txBody>
          <a:bodyPr>
            <a:normAutofit/>
          </a:bodyPr>
          <a:lstStyle/>
          <a:p>
            <a:r>
              <a:rPr lang="en-US" sz="2400" dirty="0"/>
              <a:t>If you have no allergies to the ingredients in the vaccine, you can get vaccinated.</a:t>
            </a:r>
          </a:p>
          <a:p>
            <a:r>
              <a:rPr lang="en-US" sz="2400" dirty="0"/>
              <a:t>You should check the Emergency Use Authorization to assure you are not allergic to any of the ingredients.</a:t>
            </a:r>
          </a:p>
          <a:p>
            <a:r>
              <a:rPr lang="en-US" sz="2400" dirty="0"/>
              <a:t>After receiving the vaccine, you will be watched for 30 minutes as an extra precaution.</a:t>
            </a:r>
          </a:p>
        </p:txBody>
      </p:sp>
    </p:spTree>
    <p:extLst>
      <p:ext uri="{BB962C8B-B14F-4D97-AF65-F5344CB8AC3E}">
        <p14:creationId xmlns:p14="http://schemas.microsoft.com/office/powerpoint/2010/main" val="518880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F09210-80F7-BE48-BD43-07A80736C6EB}"/>
              </a:ext>
            </a:extLst>
          </p:cNvPr>
          <p:cNvSpPr>
            <a:spLocks noGrp="1"/>
          </p:cNvSpPr>
          <p:nvPr>
            <p:ph type="title"/>
          </p:nvPr>
        </p:nvSpPr>
        <p:spPr>
          <a:xfrm>
            <a:off x="2231136" y="467418"/>
            <a:ext cx="7729728" cy="1188720"/>
          </a:xfrm>
          <a:solidFill>
            <a:srgbClr val="FFFFFF"/>
          </a:solidFill>
        </p:spPr>
        <p:txBody>
          <a:bodyPr>
            <a:normAutofit/>
          </a:bodyPr>
          <a:lstStyle/>
          <a:p>
            <a:r>
              <a:rPr lang="en-US" dirty="0"/>
              <a:t>I had covid-19.  When can I receive the vaccine?</a:t>
            </a:r>
          </a:p>
        </p:txBody>
      </p:sp>
      <p:sp>
        <p:nvSpPr>
          <p:cNvPr id="3" name="Content Placeholder 2">
            <a:extLst>
              <a:ext uri="{FF2B5EF4-FFF2-40B4-BE49-F238E27FC236}">
                <a16:creationId xmlns:a16="http://schemas.microsoft.com/office/drawing/2014/main" id="{22659C2E-8F59-4947-B90D-38F476B414DC}"/>
              </a:ext>
            </a:extLst>
          </p:cNvPr>
          <p:cNvSpPr>
            <a:spLocks noGrp="1"/>
          </p:cNvSpPr>
          <p:nvPr>
            <p:ph idx="1"/>
          </p:nvPr>
        </p:nvSpPr>
        <p:spPr>
          <a:xfrm>
            <a:off x="1706062" y="2291262"/>
            <a:ext cx="8779512" cy="2879256"/>
          </a:xfrm>
        </p:spPr>
        <p:txBody>
          <a:bodyPr>
            <a:noAutofit/>
          </a:bodyPr>
          <a:lstStyle/>
          <a:p>
            <a:r>
              <a:rPr lang="en-US" sz="2400" dirty="0">
                <a:solidFill>
                  <a:srgbClr val="404040"/>
                </a:solidFill>
              </a:rPr>
              <a:t>If you have recovered from the virus, you can receive the vaccine at anytime.</a:t>
            </a:r>
          </a:p>
          <a:p>
            <a:r>
              <a:rPr lang="en-US" sz="2400" dirty="0">
                <a:solidFill>
                  <a:srgbClr val="404040"/>
                </a:solidFill>
              </a:rPr>
              <a:t>Previous guidelines stated you could wait for up to ninety days from the time you got infected since natural immunity seems to last that long.</a:t>
            </a:r>
          </a:p>
          <a:p>
            <a:r>
              <a:rPr lang="en-US" sz="2400" dirty="0">
                <a:solidFill>
                  <a:srgbClr val="404040"/>
                </a:solidFill>
              </a:rPr>
              <a:t>Now they recommend just getting the vaccine if you plan on getting it.</a:t>
            </a:r>
          </a:p>
        </p:txBody>
      </p:sp>
    </p:spTree>
    <p:extLst>
      <p:ext uri="{BB962C8B-B14F-4D97-AF65-F5344CB8AC3E}">
        <p14:creationId xmlns:p14="http://schemas.microsoft.com/office/powerpoint/2010/main" val="187855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941D8-60C1-2B4F-B798-D0D8D17E9203}"/>
              </a:ext>
            </a:extLst>
          </p:cNvPr>
          <p:cNvSpPr>
            <a:spLocks noGrp="1"/>
          </p:cNvSpPr>
          <p:nvPr>
            <p:ph type="title"/>
          </p:nvPr>
        </p:nvSpPr>
        <p:spPr>
          <a:xfrm>
            <a:off x="829781" y="2146852"/>
            <a:ext cx="3698803" cy="2425148"/>
          </a:xfrm>
          <a:noFill/>
          <a:ln>
            <a:solidFill>
              <a:schemeClr val="tx1"/>
            </a:solidFill>
          </a:ln>
        </p:spPr>
        <p:txBody>
          <a:bodyPr>
            <a:noAutofit/>
          </a:bodyPr>
          <a:lstStyle/>
          <a:p>
            <a:r>
              <a:rPr lang="en-US" sz="2400" dirty="0">
                <a:solidFill>
                  <a:schemeClr val="tx1"/>
                </a:solidFill>
              </a:rPr>
              <a:t>I got covid-19 a month ago.  Should I wait on getting the vaccine</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C72FE53-ED06-7147-989D-740BF352F67E}"/>
              </a:ext>
            </a:extLst>
          </p:cNvPr>
          <p:cNvSpPr>
            <a:spLocks noGrp="1"/>
          </p:cNvSpPr>
          <p:nvPr>
            <p:ph idx="1"/>
          </p:nvPr>
        </p:nvSpPr>
        <p:spPr>
          <a:xfrm>
            <a:off x="6049182" y="802638"/>
            <a:ext cx="5408696" cy="5252722"/>
          </a:xfrm>
        </p:spPr>
        <p:txBody>
          <a:bodyPr anchor="ctr">
            <a:normAutofit/>
          </a:bodyPr>
          <a:lstStyle/>
          <a:p>
            <a:endParaRPr lang="en-US" sz="2400" dirty="0">
              <a:solidFill>
                <a:schemeClr val="bg1"/>
              </a:solidFill>
            </a:endParaRPr>
          </a:p>
          <a:p>
            <a:r>
              <a:rPr lang="en-US" sz="2400" dirty="0">
                <a:solidFill>
                  <a:schemeClr val="bg1"/>
                </a:solidFill>
              </a:rPr>
              <a:t>NOPE GET IT!</a:t>
            </a:r>
          </a:p>
          <a:p>
            <a:r>
              <a:rPr lang="en-US" sz="2400" dirty="0">
                <a:solidFill>
                  <a:schemeClr val="bg1"/>
                </a:solidFill>
              </a:rPr>
              <a:t>Recommendation now is not to wait and to get the vaccine so long as you have no symptoms from the Covid-19 infection and are afebrile.</a:t>
            </a:r>
          </a:p>
        </p:txBody>
      </p:sp>
    </p:spTree>
    <p:extLst>
      <p:ext uri="{BB962C8B-B14F-4D97-AF65-F5344CB8AC3E}">
        <p14:creationId xmlns:p14="http://schemas.microsoft.com/office/powerpoint/2010/main" val="367723841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FDD2-76B9-6548-AA44-A26176234222}"/>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300">
                <a:solidFill>
                  <a:srgbClr val="FFFFFF"/>
                </a:solidFill>
              </a:rPr>
              <a:t>I’m sick with the virus now.  How long do I wait to get the vaccine?</a:t>
            </a:r>
          </a:p>
        </p:txBody>
      </p:sp>
      <p:sp>
        <p:nvSpPr>
          <p:cNvPr id="3" name="Content Placeholder 2">
            <a:extLst>
              <a:ext uri="{FF2B5EF4-FFF2-40B4-BE49-F238E27FC236}">
                <a16:creationId xmlns:a16="http://schemas.microsoft.com/office/drawing/2014/main" id="{F9A705F1-9DC2-6C40-A1EA-A124E5A5644C}"/>
              </a:ext>
            </a:extLst>
          </p:cNvPr>
          <p:cNvSpPr>
            <a:spLocks noGrp="1"/>
          </p:cNvSpPr>
          <p:nvPr>
            <p:ph idx="1"/>
          </p:nvPr>
        </p:nvSpPr>
        <p:spPr>
          <a:xfrm>
            <a:off x="5591695" y="1402080"/>
            <a:ext cx="5320696" cy="4053840"/>
          </a:xfrm>
        </p:spPr>
        <p:txBody>
          <a:bodyPr anchor="ctr">
            <a:normAutofit fontScale="85000" lnSpcReduction="20000"/>
          </a:bodyPr>
          <a:lstStyle/>
          <a:p>
            <a:r>
              <a:rPr lang="en-US" sz="2400" dirty="0"/>
              <a:t>There are 3 steps to complete in order to get the vaccine if you presently are infected.	</a:t>
            </a:r>
          </a:p>
          <a:p>
            <a:pPr marL="685800" lvl="1" indent="-457200">
              <a:buFont typeface="+mj-lt"/>
              <a:buAutoNum type="arabicPeriod"/>
            </a:pPr>
            <a:r>
              <a:rPr lang="en-US" sz="2200" dirty="0"/>
              <a:t>You must complete the 10-day isolation.</a:t>
            </a:r>
          </a:p>
          <a:p>
            <a:pPr marL="685800" lvl="1" indent="-457200">
              <a:buFont typeface="+mj-lt"/>
              <a:buAutoNum type="arabicPeriod"/>
            </a:pPr>
            <a:r>
              <a:rPr lang="en-US" sz="2200" dirty="0"/>
              <a:t>You must be fever free.</a:t>
            </a:r>
          </a:p>
          <a:p>
            <a:pPr marL="685800" lvl="1" indent="-457200">
              <a:buFont typeface="+mj-lt"/>
              <a:buAutoNum type="arabicPeriod"/>
            </a:pPr>
            <a:r>
              <a:rPr lang="en-US" sz="2200" dirty="0"/>
              <a:t>Your symptoms have resolved or are improving.</a:t>
            </a:r>
          </a:p>
          <a:p>
            <a:r>
              <a:rPr lang="en-US" sz="2400" dirty="0"/>
              <a:t>If you are diagnosed with Covid-19 but are asymptomatic, wait 14 days to get the vaccine from the date of the test.</a:t>
            </a:r>
          </a:p>
          <a:p>
            <a:r>
              <a:rPr lang="en-US" sz="2400" dirty="0"/>
              <a:t>If you were asymptomatic but then developed symptoms, you must wait at least 10 days and be symptom free and fever free prior to receiving the vaccine.</a:t>
            </a:r>
          </a:p>
        </p:txBody>
      </p:sp>
    </p:spTree>
    <p:extLst>
      <p:ext uri="{BB962C8B-B14F-4D97-AF65-F5344CB8AC3E}">
        <p14:creationId xmlns:p14="http://schemas.microsoft.com/office/powerpoint/2010/main" val="398572295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18</TotalTime>
  <Words>1484</Words>
  <Application>Microsoft Macintosh PowerPoint</Application>
  <PresentationFormat>Widescreen</PresentationFormat>
  <Paragraphs>101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Gill Sans MT</vt:lpstr>
      <vt:lpstr>Parcel</vt:lpstr>
      <vt:lpstr>COVID-19 VACCINE FAQ’s</vt:lpstr>
      <vt:lpstr>Is the vaccine safe? https://www.cdc.gov/mmwr/volumes/70/wr/mm7002e1.htm</vt:lpstr>
      <vt:lpstr>Can the MESSENGER RNA VACCINES ALTER MY DNA</vt:lpstr>
      <vt:lpstr>Can I catch the virus from the vaccine?</vt:lpstr>
      <vt:lpstr>What is the concern about anaphylaxis?</vt:lpstr>
      <vt:lpstr>I have severe allergies and carry an epipen.  Can I get the vaccine?</vt:lpstr>
      <vt:lpstr>I had covid-19.  When can I receive the vaccine?</vt:lpstr>
      <vt:lpstr>I got covid-19 a month ago.  Should I wait on getting the vaccine</vt:lpstr>
      <vt:lpstr>I’m sick with the virus now.  How long do I wait to get the vaccine?</vt:lpstr>
      <vt:lpstr>I’m pregnant. Should I get it?</vt:lpstr>
      <vt:lpstr>HOW LONG WILL THE VACCINE LAST?</vt:lpstr>
      <vt:lpstr>I have a weakened immune system.  Can I receive the vaccine?</vt:lpstr>
      <vt:lpstr>If I had Guillain-barre syndrome, can I get the vaccine.</vt:lpstr>
      <vt:lpstr>I heard the vaccine causes bell’s palsy</vt:lpstr>
      <vt:lpstr>WHAT ARE SOME OF THE SYMPTOMS I CAN EXPECT FROM GETTING THE VACCINE</vt:lpstr>
      <vt:lpstr>If I develop symptoms after getting the vaccine, how do I know if It is the vaccine or I contracted covid-19?</vt:lpstr>
      <vt:lpstr>If I get the vaccine, am I immune right away?</vt:lpstr>
      <vt:lpstr>Can I remove the mask after I reach maximum immunity from the vaccine?</vt:lpstr>
      <vt:lpstr>Will I have to quarantine if I have a close exposure after I’ve been fully vaccinated.</vt:lpstr>
      <vt:lpstr>I received another vaccine.  How long do I wait before I can receive the covid-19 vaccine?</vt:lpstr>
      <vt:lpstr>Can I get the second dose early? What happens if I’m late?</vt:lpstr>
      <vt:lpstr>did YOU GET vaccinated?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 FAQ’s</dc:title>
  <dc:creator>Daniel Muse</dc:creator>
  <cp:lastModifiedBy>Daniel Muse</cp:lastModifiedBy>
  <cp:revision>4</cp:revision>
  <dcterms:created xsi:type="dcterms:W3CDTF">2021-01-18T20:24:10Z</dcterms:created>
  <dcterms:modified xsi:type="dcterms:W3CDTF">2021-01-19T15:10:28Z</dcterms:modified>
</cp:coreProperties>
</file>